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0" r:id="rId3"/>
    <p:sldId id="284" r:id="rId4"/>
    <p:sldId id="261" r:id="rId5"/>
    <p:sldId id="262" r:id="rId6"/>
    <p:sldId id="263" r:id="rId7"/>
    <p:sldId id="304" r:id="rId8"/>
    <p:sldId id="305" r:id="rId9"/>
    <p:sldId id="306" r:id="rId10"/>
    <p:sldId id="287" r:id="rId11"/>
    <p:sldId id="307" r:id="rId12"/>
    <p:sldId id="308" r:id="rId13"/>
    <p:sldId id="289" r:id="rId14"/>
    <p:sldId id="290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310" r:id="rId27"/>
    <p:sldId id="309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230C"/>
    <a:srgbClr val="1D1496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5" autoAdjust="0"/>
  </p:normalViewPr>
  <p:slideViewPr>
    <p:cSldViewPr>
      <p:cViewPr>
        <p:scale>
          <a:sx n="90" d="100"/>
          <a:sy n="90" d="100"/>
        </p:scale>
        <p:origin x="-594" y="-336"/>
      </p:cViewPr>
      <p:guideLst>
        <p:guide orient="horz" pos="2160"/>
        <p:guide pos="286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2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350"/>
            <a:ext cx="9144000" cy="608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未知"/>
          <p:cNvSpPr>
            <a:spLocks/>
          </p:cNvSpPr>
          <p:nvPr/>
        </p:nvSpPr>
        <p:spPr bwMode="auto">
          <a:xfrm>
            <a:off x="0" y="1792288"/>
            <a:ext cx="9097963" cy="341312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19" y="279"/>
              </a:cxn>
              <a:cxn ang="0">
                <a:pos x="1824" y="739"/>
              </a:cxn>
              <a:cxn ang="0">
                <a:pos x="3946" y="695"/>
              </a:cxn>
              <a:cxn ang="0">
                <a:pos x="5731" y="297"/>
              </a:cxn>
              <a:cxn ang="0">
                <a:pos x="5722" y="153"/>
              </a:cxn>
              <a:cxn ang="0">
                <a:pos x="0" y="0"/>
              </a:cxn>
            </a:cxnLst>
            <a:rect l="0" t="0" r="r" b="b"/>
            <a:pathLst>
              <a:path w="5731" h="808">
                <a:moveTo>
                  <a:pt x="0" y="0"/>
                </a:moveTo>
                <a:lnTo>
                  <a:pt x="19" y="279"/>
                </a:lnTo>
                <a:cubicBezTo>
                  <a:pt x="321" y="399"/>
                  <a:pt x="1170" y="671"/>
                  <a:pt x="1824" y="739"/>
                </a:cubicBezTo>
                <a:cubicBezTo>
                  <a:pt x="2478" y="808"/>
                  <a:pt x="3295" y="769"/>
                  <a:pt x="3946" y="695"/>
                </a:cubicBezTo>
                <a:cubicBezTo>
                  <a:pt x="4597" y="621"/>
                  <a:pt x="5435" y="387"/>
                  <a:pt x="5731" y="297"/>
                </a:cubicBezTo>
                <a:lnTo>
                  <a:pt x="5722" y="153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grpSp>
        <p:nvGrpSpPr>
          <p:cNvPr id="6" name="Group 4"/>
          <p:cNvGrpSpPr>
            <a:grpSpLocks/>
          </p:cNvGrpSpPr>
          <p:nvPr/>
        </p:nvGrpSpPr>
        <p:grpSpPr bwMode="auto">
          <a:xfrm>
            <a:off x="0" y="0"/>
            <a:ext cx="9144000" cy="2089150"/>
            <a:chOff x="0" y="0"/>
            <a:chExt cx="5760" cy="1316"/>
          </a:xfrm>
        </p:grpSpPr>
        <p:grpSp>
          <p:nvGrpSpPr>
            <p:cNvPr id="7" name="Group 5"/>
            <p:cNvGrpSpPr>
              <a:grpSpLocks/>
            </p:cNvGrpSpPr>
            <p:nvPr userDrawn="1"/>
          </p:nvGrpSpPr>
          <p:grpSpPr bwMode="auto">
            <a:xfrm flipV="1">
              <a:off x="18" y="0"/>
              <a:ext cx="5742" cy="1128"/>
              <a:chOff x="0" y="0"/>
              <a:chExt cx="5760" cy="1680"/>
            </a:xfrm>
          </p:grpSpPr>
          <p:sp>
            <p:nvSpPr>
              <p:cNvPr id="9" name="Rectangle 6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1680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0" name="Rectangle 7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5760" cy="95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sp>
          <p:nvSpPr>
            <p:cNvPr id="8" name="未知"/>
            <p:cNvSpPr>
              <a:spLocks/>
            </p:cNvSpPr>
            <p:nvPr userDrawn="1"/>
          </p:nvSpPr>
          <p:spPr bwMode="auto">
            <a:xfrm>
              <a:off x="0" y="1092"/>
              <a:ext cx="5731" cy="224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26" y="315"/>
                </a:cxn>
                <a:cxn ang="0">
                  <a:pos x="1795" y="771"/>
                </a:cxn>
                <a:cxn ang="0">
                  <a:pos x="3821" y="742"/>
                </a:cxn>
                <a:cxn ang="0">
                  <a:pos x="5731" y="320"/>
                </a:cxn>
                <a:cxn ang="0">
                  <a:pos x="5693" y="0"/>
                </a:cxn>
                <a:cxn ang="0">
                  <a:pos x="0" y="36"/>
                </a:cxn>
              </a:cxnLst>
              <a:rect l="0" t="0" r="r" b="b"/>
              <a:pathLst>
                <a:path w="5731" h="842">
                  <a:moveTo>
                    <a:pt x="0" y="36"/>
                  </a:moveTo>
                  <a:lnTo>
                    <a:pt x="26" y="315"/>
                  </a:lnTo>
                  <a:cubicBezTo>
                    <a:pt x="325" y="438"/>
                    <a:pt x="1163" y="700"/>
                    <a:pt x="1795" y="771"/>
                  </a:cubicBezTo>
                  <a:cubicBezTo>
                    <a:pt x="2427" y="842"/>
                    <a:pt x="3165" y="817"/>
                    <a:pt x="3821" y="742"/>
                  </a:cubicBezTo>
                  <a:cubicBezTo>
                    <a:pt x="4477" y="667"/>
                    <a:pt x="5419" y="444"/>
                    <a:pt x="5731" y="320"/>
                  </a:cubicBezTo>
                  <a:lnTo>
                    <a:pt x="5693" y="0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grpSp>
        <p:nvGrpSpPr>
          <p:cNvPr id="11" name="Group 9"/>
          <p:cNvGrpSpPr>
            <a:grpSpLocks/>
          </p:cNvGrpSpPr>
          <p:nvPr/>
        </p:nvGrpSpPr>
        <p:grpSpPr bwMode="auto">
          <a:xfrm>
            <a:off x="0" y="4689475"/>
            <a:ext cx="9144000" cy="2168525"/>
            <a:chOff x="0" y="0"/>
            <a:chExt cx="5760" cy="1412"/>
          </a:xfrm>
        </p:grpSpPr>
        <p:grpSp>
          <p:nvGrpSpPr>
            <p:cNvPr id="12" name="Group 10"/>
            <p:cNvGrpSpPr>
              <a:grpSpLocks/>
            </p:cNvGrpSpPr>
            <p:nvPr userDrawn="1"/>
          </p:nvGrpSpPr>
          <p:grpSpPr bwMode="auto">
            <a:xfrm>
              <a:off x="18" y="231"/>
              <a:ext cx="5742" cy="1181"/>
              <a:chOff x="0" y="5"/>
              <a:chExt cx="5760" cy="1675"/>
            </a:xfrm>
          </p:grpSpPr>
          <p:sp>
            <p:nvSpPr>
              <p:cNvPr id="16" name="Rectangle 11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1676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7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4"/>
                <a:ext cx="5760" cy="94"/>
              </a:xfrm>
              <a:prstGeom prst="rect">
                <a:avLst/>
              </a:prstGeom>
              <a:solidFill>
                <a:schemeClr val="accent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  <p:grpSp>
          <p:nvGrpSpPr>
            <p:cNvPr id="13" name="Group 13"/>
            <p:cNvGrpSpPr>
              <a:grpSpLocks/>
            </p:cNvGrpSpPr>
            <p:nvPr userDrawn="1"/>
          </p:nvGrpSpPr>
          <p:grpSpPr bwMode="auto">
            <a:xfrm>
              <a:off x="0" y="0"/>
              <a:ext cx="5731" cy="264"/>
              <a:chOff x="0" y="0"/>
              <a:chExt cx="5731" cy="426"/>
            </a:xfrm>
          </p:grpSpPr>
          <p:sp>
            <p:nvSpPr>
              <p:cNvPr id="14" name="未知"/>
              <p:cNvSpPr>
                <a:spLocks/>
              </p:cNvSpPr>
              <p:nvPr userDrawn="1"/>
            </p:nvSpPr>
            <p:spPr bwMode="auto">
              <a:xfrm flipV="1">
                <a:off x="0" y="0"/>
                <a:ext cx="5731" cy="36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" y="279"/>
                  </a:cxn>
                  <a:cxn ang="0">
                    <a:pos x="1824" y="739"/>
                  </a:cxn>
                  <a:cxn ang="0">
                    <a:pos x="3946" y="695"/>
                  </a:cxn>
                  <a:cxn ang="0">
                    <a:pos x="5731" y="297"/>
                  </a:cxn>
                  <a:cxn ang="0">
                    <a:pos x="5722" y="153"/>
                  </a:cxn>
                  <a:cxn ang="0">
                    <a:pos x="0" y="0"/>
                  </a:cxn>
                </a:cxnLst>
                <a:rect l="0" t="0" r="r" b="b"/>
                <a:pathLst>
                  <a:path w="5731" h="808">
                    <a:moveTo>
                      <a:pt x="0" y="0"/>
                    </a:moveTo>
                    <a:lnTo>
                      <a:pt x="19" y="279"/>
                    </a:lnTo>
                    <a:cubicBezTo>
                      <a:pt x="321" y="399"/>
                      <a:pt x="1170" y="671"/>
                      <a:pt x="1824" y="739"/>
                    </a:cubicBezTo>
                    <a:cubicBezTo>
                      <a:pt x="2478" y="808"/>
                      <a:pt x="3295" y="769"/>
                      <a:pt x="3946" y="695"/>
                    </a:cubicBezTo>
                    <a:cubicBezTo>
                      <a:pt x="4597" y="621"/>
                      <a:pt x="5435" y="387"/>
                      <a:pt x="5731" y="297"/>
                    </a:cubicBezTo>
                    <a:lnTo>
                      <a:pt x="5722" y="15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  <p:sp>
            <p:nvSpPr>
              <p:cNvPr id="15" name="未知"/>
              <p:cNvSpPr>
                <a:spLocks/>
              </p:cNvSpPr>
              <p:nvPr userDrawn="1"/>
            </p:nvSpPr>
            <p:spPr bwMode="auto">
              <a:xfrm flipV="1">
                <a:off x="0" y="47"/>
                <a:ext cx="5731" cy="379"/>
              </a:xfrm>
              <a:custGeom>
                <a:avLst/>
                <a:gdLst/>
                <a:ahLst/>
                <a:cxnLst>
                  <a:cxn ang="0">
                    <a:pos x="0" y="36"/>
                  </a:cxn>
                  <a:cxn ang="0">
                    <a:pos x="26" y="315"/>
                  </a:cxn>
                  <a:cxn ang="0">
                    <a:pos x="1795" y="771"/>
                  </a:cxn>
                  <a:cxn ang="0">
                    <a:pos x="3821" y="742"/>
                  </a:cxn>
                  <a:cxn ang="0">
                    <a:pos x="5731" y="320"/>
                  </a:cxn>
                  <a:cxn ang="0">
                    <a:pos x="5693" y="0"/>
                  </a:cxn>
                  <a:cxn ang="0">
                    <a:pos x="0" y="36"/>
                  </a:cxn>
                </a:cxnLst>
                <a:rect l="0" t="0" r="r" b="b"/>
                <a:pathLst>
                  <a:path w="5731" h="842">
                    <a:moveTo>
                      <a:pt x="0" y="36"/>
                    </a:moveTo>
                    <a:lnTo>
                      <a:pt x="26" y="315"/>
                    </a:lnTo>
                    <a:cubicBezTo>
                      <a:pt x="325" y="438"/>
                      <a:pt x="1163" y="700"/>
                      <a:pt x="1795" y="771"/>
                    </a:cubicBezTo>
                    <a:cubicBezTo>
                      <a:pt x="2427" y="842"/>
                      <a:pt x="3165" y="817"/>
                      <a:pt x="3821" y="742"/>
                    </a:cubicBezTo>
                    <a:cubicBezTo>
                      <a:pt x="4477" y="667"/>
                      <a:pt x="5419" y="444"/>
                      <a:pt x="5731" y="320"/>
                    </a:cubicBezTo>
                    <a:lnTo>
                      <a:pt x="5693" y="0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>
                  <a:defRPr/>
                </a:pPr>
                <a:endParaRPr lang="zh-CN" altLang="en-US" smtClean="0">
                  <a:ea typeface="宋体" pitchFamily="2" charset="-122"/>
                </a:endParaRPr>
              </a:p>
            </p:txBody>
          </p:sp>
        </p:grpSp>
      </p:grpSp>
      <p:grpSp>
        <p:nvGrpSpPr>
          <p:cNvPr id="18" name="Group 16"/>
          <p:cNvGrpSpPr>
            <a:grpSpLocks/>
          </p:cNvGrpSpPr>
          <p:nvPr/>
        </p:nvGrpSpPr>
        <p:grpSpPr bwMode="auto">
          <a:xfrm>
            <a:off x="0" y="0"/>
            <a:ext cx="9144000" cy="6867525"/>
            <a:chOff x="0" y="0"/>
            <a:chExt cx="5760" cy="4326"/>
          </a:xfrm>
        </p:grpSpPr>
        <p:sp>
          <p:nvSpPr>
            <p:cNvPr id="19" name="AutoShape 17"/>
            <p:cNvSpPr>
              <a:spLocks noChangeArrowheads="1"/>
            </p:cNvSpPr>
            <p:nvPr/>
          </p:nvSpPr>
          <p:spPr bwMode="auto">
            <a:xfrm>
              <a:off x="27" y="24"/>
              <a:ext cx="5709" cy="4272"/>
            </a:xfrm>
            <a:prstGeom prst="roundRect">
              <a:avLst>
                <a:gd name="adj" fmla="val 6227"/>
              </a:avLst>
            </a:prstGeom>
            <a:noFill/>
            <a:ln w="76200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0" name="未知"/>
            <p:cNvSpPr>
              <a:spLocks/>
            </p:cNvSpPr>
            <p:nvPr/>
          </p:nvSpPr>
          <p:spPr bwMode="auto">
            <a:xfrm>
              <a:off x="3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1" name="未知"/>
            <p:cNvSpPr>
              <a:spLocks/>
            </p:cNvSpPr>
            <p:nvPr/>
          </p:nvSpPr>
          <p:spPr bwMode="auto">
            <a:xfrm rot="16191400">
              <a:off x="-47" y="4030"/>
              <a:ext cx="336" cy="242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2" name="未知"/>
            <p:cNvSpPr>
              <a:spLocks/>
            </p:cNvSpPr>
            <p:nvPr/>
          </p:nvSpPr>
          <p:spPr bwMode="auto">
            <a:xfrm>
              <a:off x="5520" y="3978"/>
              <a:ext cx="240" cy="348"/>
            </a:xfrm>
            <a:custGeom>
              <a:avLst/>
              <a:gdLst/>
              <a:ahLst/>
              <a:cxnLst>
                <a:cxn ang="0">
                  <a:pos x="246" y="0"/>
                </a:cxn>
                <a:cxn ang="0">
                  <a:pos x="164" y="196"/>
                </a:cxn>
                <a:cxn ang="0">
                  <a:pos x="84" y="282"/>
                </a:cxn>
                <a:cxn ang="0">
                  <a:pos x="0" y="342"/>
                </a:cxn>
                <a:cxn ang="0">
                  <a:pos x="246" y="348"/>
                </a:cxn>
              </a:cxnLst>
              <a:rect l="0" t="0" r="r" b="b"/>
              <a:pathLst>
                <a:path w="246" h="348">
                  <a:moveTo>
                    <a:pt x="246" y="0"/>
                  </a:moveTo>
                  <a:lnTo>
                    <a:pt x="164" y="196"/>
                  </a:lnTo>
                  <a:lnTo>
                    <a:pt x="84" y="282"/>
                  </a:lnTo>
                  <a:lnTo>
                    <a:pt x="0" y="342"/>
                  </a:lnTo>
                  <a:lnTo>
                    <a:pt x="246" y="34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  <p:sp>
          <p:nvSpPr>
            <p:cNvPr id="23" name="未知"/>
            <p:cNvSpPr>
              <a:spLocks/>
            </p:cNvSpPr>
            <p:nvPr/>
          </p:nvSpPr>
          <p:spPr bwMode="auto">
            <a:xfrm rot="5400000">
              <a:off x="5472" y="0"/>
              <a:ext cx="288" cy="288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0" y="384"/>
                </a:cxn>
                <a:cxn ang="0">
                  <a:pos x="96" y="192"/>
                </a:cxn>
                <a:cxn ang="0">
                  <a:pos x="192" y="48"/>
                </a:cxn>
                <a:cxn ang="0">
                  <a:pos x="336" y="0"/>
                </a:cxn>
                <a:cxn ang="0">
                  <a:pos x="0" y="0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defRPr/>
              </a:pPr>
              <a:endParaRPr lang="zh-CN" altLang="en-US" smtClean="0">
                <a:ea typeface="宋体" pitchFamily="2" charset="-122"/>
              </a:endParaRPr>
            </a:p>
          </p:txBody>
        </p:sp>
      </p:grpSp>
      <p:pic>
        <p:nvPicPr>
          <p:cNvPr id="24" name="Picture 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33375"/>
            <a:ext cx="6480175" cy="103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0" name="Rectangle 22"/>
          <p:cNvSpPr>
            <a:spLocks noGrp="1" noChangeArrowheads="1"/>
          </p:cNvSpPr>
          <p:nvPr>
            <p:ph type="ctrTitle"/>
          </p:nvPr>
        </p:nvSpPr>
        <p:spPr>
          <a:xfrm>
            <a:off x="323850" y="2276475"/>
            <a:ext cx="5181600" cy="2286000"/>
          </a:xfrm>
        </p:spPr>
        <p:txBody>
          <a:bodyPr/>
          <a:lstStyle>
            <a:lvl1pPr algn="ctr">
              <a:defRPr sz="4800" b="1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5410200"/>
            <a:ext cx="6324600" cy="5334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200" b="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单击此处编辑母版副标题样式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630D94-EB8B-46E0-B5D8-DDCE7DAB946B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1"/>
          </p:nvPr>
        </p:nvSpPr>
        <p:spPr>
          <a:xfrm>
            <a:off x="6248400" y="0"/>
            <a:ext cx="2667000" cy="2286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www.pumpress.com.cn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913"/>
            <a:ext cx="914400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2413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8" name="未知"/>
          <p:cNvSpPr>
            <a:spLocks/>
          </p:cNvSpPr>
          <p:nvPr/>
        </p:nvSpPr>
        <p:spPr bwMode="auto">
          <a:xfrm>
            <a:off x="0" y="950913"/>
            <a:ext cx="9150350" cy="461962"/>
          </a:xfrm>
          <a:custGeom>
            <a:avLst/>
            <a:gdLst/>
            <a:ahLst/>
            <a:cxnLst>
              <a:cxn ang="0">
                <a:pos x="4" y="365"/>
              </a:cxn>
              <a:cxn ang="0">
                <a:pos x="0" y="246"/>
              </a:cxn>
              <a:cxn ang="0">
                <a:pos x="1837" y="32"/>
              </a:cxn>
              <a:cxn ang="0">
                <a:pos x="3970" y="52"/>
              </a:cxn>
              <a:cxn ang="0">
                <a:pos x="5764" y="231"/>
              </a:cxn>
              <a:cxn ang="0">
                <a:pos x="5768" y="366"/>
              </a:cxn>
              <a:cxn ang="0">
                <a:pos x="4" y="365"/>
              </a:cxn>
            </a:cxnLst>
            <a:rect l="0" t="0" r="r" b="b"/>
            <a:pathLst>
              <a:path w="5768" h="366">
                <a:moveTo>
                  <a:pt x="4" y="365"/>
                </a:moveTo>
                <a:lnTo>
                  <a:pt x="0" y="246"/>
                </a:lnTo>
                <a:cubicBezTo>
                  <a:pt x="304" y="192"/>
                  <a:pt x="1175" y="64"/>
                  <a:pt x="1837" y="32"/>
                </a:cubicBezTo>
                <a:cubicBezTo>
                  <a:pt x="2499" y="0"/>
                  <a:pt x="3316" y="19"/>
                  <a:pt x="3970" y="52"/>
                </a:cubicBezTo>
                <a:cubicBezTo>
                  <a:pt x="4624" y="85"/>
                  <a:pt x="5464" y="179"/>
                  <a:pt x="5764" y="231"/>
                </a:cubicBezTo>
                <a:lnTo>
                  <a:pt x="5768" y="366"/>
                </a:lnTo>
                <a:lnTo>
                  <a:pt x="4" y="365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itchFamily="2" charset="-122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429000" y="6477000"/>
            <a:ext cx="21336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ea typeface="宋体" pitchFamily="2" charset="-122"/>
              </a:defRPr>
            </a:lvl1pPr>
          </a:lstStyle>
          <a:p>
            <a:pPr>
              <a:defRPr/>
            </a:pPr>
            <a:fld id="{5A5D5F18-83C3-4E72-8182-7C3712EAFFDF}" type="slidenum">
              <a:rPr lang="zh-CN" alt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04800"/>
            <a:ext cx="80772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5450" y="6524625"/>
            <a:ext cx="8353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latin typeface="Arial" pitchFamily="34" charset="0"/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2638" y="6553200"/>
            <a:ext cx="1620837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01" r:id="rId2"/>
  </p:sldLayoutIdLst>
  <p:hf sldNum="0" hdr="0" ft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华文新魏" pitchFamily="2" charset="-122"/>
          <a:ea typeface="华文新魏" pitchFamily="2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3600" b="1">
          <a:solidFill>
            <a:schemeClr val="accent1"/>
          </a:solidFill>
          <a:latin typeface="华文新魏" pitchFamily="2" charset="-122"/>
          <a:ea typeface="华文新魏" pitchFamily="2" charset="-122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3200">
          <a:solidFill>
            <a:schemeClr val="tx1"/>
          </a:solidFill>
          <a:latin typeface="华文新魏" pitchFamily="2" charset="-122"/>
          <a:ea typeface="华文新魏" pitchFamily="2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chemeClr val="tx1"/>
          </a:solidFill>
          <a:latin typeface="华文新魏" pitchFamily="2" charset="-122"/>
          <a:ea typeface="华文新魏" pitchFamily="2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实验室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/>
              <a:t>实质性脏器破裂时，血常规检查红细胞计数，血红蛋白值，血细胞比容进行性</a:t>
            </a:r>
            <a:r>
              <a:rPr lang="zh-CN" altLang="zh-CN" dirty="0" smtClean="0"/>
              <a:t>下降</a:t>
            </a:r>
            <a:endParaRPr lang="en-US" altLang="zh-CN" dirty="0" smtClean="0"/>
          </a:p>
          <a:p>
            <a:pPr lvl="3"/>
            <a:r>
              <a:rPr lang="zh-CN" altLang="zh-CN" dirty="0"/>
              <a:t>空腔脏器破裂时，白细胞计数及中性粒细胞明显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/>
            <a:r>
              <a:rPr lang="zh-CN" altLang="zh-CN" dirty="0"/>
              <a:t>胰腺损伤时，血，尿淀粉酶值</a:t>
            </a:r>
            <a:r>
              <a:rPr lang="zh-CN" altLang="zh-CN" dirty="0" smtClean="0"/>
              <a:t>增高</a:t>
            </a:r>
            <a:endParaRPr lang="en-US" altLang="zh-CN" dirty="0" smtClean="0"/>
          </a:p>
          <a:p>
            <a:pPr lvl="3"/>
            <a:r>
              <a:rPr lang="zh-CN" altLang="zh-CN" dirty="0"/>
              <a:t>尿常规检查发现红细胞，提示有泌尿系损伤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5588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影像学检查</a:t>
            </a:r>
            <a:endParaRPr lang="en-US" altLang="zh-CN" dirty="0"/>
          </a:p>
          <a:p>
            <a:pPr lvl="3"/>
            <a:r>
              <a:rPr lang="en-US" altLang="zh-CN" dirty="0"/>
              <a:t>B</a:t>
            </a:r>
            <a:r>
              <a:rPr lang="zh-CN" altLang="zh-CN" dirty="0"/>
              <a:t>超检查</a:t>
            </a:r>
            <a:endParaRPr lang="en-US" altLang="zh-CN" dirty="0"/>
          </a:p>
          <a:p>
            <a:pPr lvl="4"/>
            <a:r>
              <a:rPr lang="zh-CN" altLang="zh-CN" dirty="0"/>
              <a:t>主要用于判断实质性脏器的损伤，能提示脏器损伤的部位和程度</a:t>
            </a:r>
            <a:endParaRPr lang="en-US" altLang="zh-CN" dirty="0"/>
          </a:p>
          <a:p>
            <a:pPr lvl="4"/>
            <a:r>
              <a:rPr lang="zh-CN" altLang="zh-CN" dirty="0"/>
              <a:t>若发现腹腔内积液和积气，则提示空腔脏器破裂或</a:t>
            </a:r>
            <a:r>
              <a:rPr lang="zh-CN" altLang="zh-CN" dirty="0" smtClean="0"/>
              <a:t>穿孔</a:t>
            </a:r>
            <a:endParaRPr lang="en-US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81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护理评估</a:t>
            </a:r>
            <a:endParaRPr lang="en-US" altLang="zh-CN" dirty="0"/>
          </a:p>
          <a:p>
            <a:pPr lvl="1"/>
            <a:r>
              <a:rPr lang="zh-CN" altLang="en-US" dirty="0" smtClean="0"/>
              <a:t>辅助检查</a:t>
            </a:r>
            <a:endParaRPr lang="en-US" altLang="zh-CN" dirty="0" smtClean="0"/>
          </a:p>
          <a:p>
            <a:pPr lvl="2"/>
            <a:r>
              <a:rPr lang="zh-CN" altLang="zh-CN" dirty="0"/>
              <a:t>影像学检查</a:t>
            </a:r>
            <a:endParaRPr lang="en-US" altLang="zh-CN" dirty="0"/>
          </a:p>
          <a:p>
            <a:pPr lvl="3"/>
            <a:r>
              <a:rPr lang="en-US" altLang="zh-CN" dirty="0"/>
              <a:t>X</a:t>
            </a:r>
            <a:r>
              <a:rPr lang="zh-CN" altLang="zh-CN" dirty="0"/>
              <a:t>线检查</a:t>
            </a:r>
            <a:endParaRPr lang="en-US" altLang="zh-CN" dirty="0"/>
          </a:p>
          <a:p>
            <a:pPr lvl="4"/>
            <a:r>
              <a:rPr lang="zh-CN" altLang="zh-CN" dirty="0"/>
              <a:t>立位腹平片见到膈下游离气体，提示胃肠道破裂</a:t>
            </a:r>
            <a:endParaRPr lang="en-US" altLang="zh-CN" dirty="0"/>
          </a:p>
          <a:p>
            <a:pPr lvl="4"/>
            <a:r>
              <a:rPr lang="zh-CN" altLang="zh-CN" dirty="0"/>
              <a:t>腹膜后积气提示腹膜后十二指肠或结直肠穿孔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50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</a:t>
            </a:r>
            <a:r>
              <a:rPr lang="zh-CN" altLang="zh-CN" dirty="0"/>
              <a:t>检查</a:t>
            </a:r>
            <a:endParaRPr lang="en-US" altLang="zh-CN" dirty="0"/>
          </a:p>
          <a:p>
            <a:pPr lvl="2"/>
            <a:r>
              <a:rPr lang="zh-CN" altLang="zh-CN" dirty="0"/>
              <a:t>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en-US" altLang="zh-CN" dirty="0"/>
              <a:t>CT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4"/>
            <a:r>
              <a:rPr lang="zh-CN" altLang="zh-CN" dirty="0"/>
              <a:t>主要用于检查肝、脾、肾等实质性脏器的被膜是否完整、</a:t>
            </a:r>
            <a:r>
              <a:rPr lang="zh-CN" altLang="zh-CN" dirty="0" smtClean="0"/>
              <a:t>大小及</a:t>
            </a:r>
            <a:r>
              <a:rPr lang="zh-CN" altLang="zh-CN" dirty="0"/>
              <a:t>形态结构是否</a:t>
            </a:r>
            <a:r>
              <a:rPr lang="zh-CN" altLang="zh-CN" dirty="0" smtClean="0"/>
              <a:t>正常</a:t>
            </a:r>
            <a:endParaRPr lang="en-US" altLang="zh-CN" dirty="0" smtClean="0"/>
          </a:p>
          <a:p>
            <a:pPr lvl="3"/>
            <a:r>
              <a:rPr lang="zh-CN" altLang="zh-CN" dirty="0"/>
              <a:t>其他影像学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4"/>
            <a:r>
              <a:rPr lang="zh-CN" altLang="zh-CN" dirty="0"/>
              <a:t>选择性血管</a:t>
            </a:r>
            <a:r>
              <a:rPr lang="zh-CN" altLang="zh-CN" dirty="0" smtClean="0"/>
              <a:t>造影</a:t>
            </a:r>
            <a:r>
              <a:rPr lang="zh-CN" altLang="en-US" dirty="0" smtClean="0"/>
              <a:t>、</a:t>
            </a:r>
            <a:r>
              <a:rPr lang="en-US" altLang="zh-CN" dirty="0" smtClean="0"/>
              <a:t>MRI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1819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</a:t>
            </a:r>
            <a:r>
              <a:rPr lang="zh-CN" altLang="zh-CN" dirty="0"/>
              <a:t>检查</a:t>
            </a:r>
            <a:endParaRPr lang="en-US" altLang="zh-CN" dirty="0"/>
          </a:p>
          <a:p>
            <a:pPr lvl="2"/>
            <a:r>
              <a:rPr lang="zh-CN" altLang="zh-CN" dirty="0"/>
              <a:t>诊断性腹腔穿刺和</a:t>
            </a:r>
            <a:r>
              <a:rPr lang="zh-CN" altLang="zh-CN" dirty="0" smtClean="0"/>
              <a:t>腹腔灌洗</a:t>
            </a:r>
            <a:endParaRPr lang="en-US" altLang="zh-CN" dirty="0" smtClean="0"/>
          </a:p>
          <a:p>
            <a:pPr lvl="3"/>
            <a:r>
              <a:rPr lang="zh-CN" altLang="zh-CN" dirty="0"/>
              <a:t>诊断性</a:t>
            </a:r>
            <a:r>
              <a:rPr lang="zh-CN" altLang="zh-CN" dirty="0" smtClean="0"/>
              <a:t>腹腔穿刺</a:t>
            </a:r>
            <a:endParaRPr lang="en-US" altLang="zh-CN" dirty="0" smtClean="0"/>
          </a:p>
          <a:p>
            <a:pPr lvl="4"/>
            <a:r>
              <a:rPr lang="zh-CN" altLang="zh-CN" dirty="0"/>
              <a:t>简便、快捷、安全及诊断率</a:t>
            </a:r>
            <a:r>
              <a:rPr lang="zh-CN" altLang="zh-CN" dirty="0" smtClean="0"/>
              <a:t>较高</a:t>
            </a:r>
            <a:endParaRPr lang="en-US" altLang="zh-CN" dirty="0" smtClean="0"/>
          </a:p>
          <a:p>
            <a:pPr lvl="4"/>
            <a:r>
              <a:rPr lang="zh-CN" altLang="zh-CN" dirty="0"/>
              <a:t>在严重腹胀或有肠麻痹，或既往有腹腔严重感染及做过大手术，疑有广泛腹腔粘连的情况应</a:t>
            </a:r>
            <a:r>
              <a:rPr lang="zh-CN" altLang="zh-CN" dirty="0" smtClean="0"/>
              <a:t>慎重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3318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辅助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腹腔穿刺</a:t>
            </a:r>
            <a:r>
              <a:rPr lang="zh-CN" altLang="zh-CN" dirty="0"/>
              <a:t>的部位</a:t>
            </a:r>
            <a:endParaRPr lang="en-US" altLang="zh-CN" dirty="0"/>
          </a:p>
          <a:p>
            <a:pPr lvl="4"/>
            <a:r>
              <a:rPr lang="zh-CN" altLang="zh-CN" dirty="0"/>
              <a:t>脐和髂前上棘连线的中、外</a:t>
            </a:r>
            <a:r>
              <a:rPr lang="en-US" altLang="zh-CN" dirty="0"/>
              <a:t>1/3</a:t>
            </a:r>
            <a:r>
              <a:rPr lang="zh-CN" altLang="zh-CN" dirty="0"/>
              <a:t>交界处</a:t>
            </a:r>
            <a:endParaRPr lang="en-US" altLang="zh-CN" dirty="0"/>
          </a:p>
          <a:p>
            <a:pPr lvl="4"/>
            <a:r>
              <a:rPr lang="zh-CN" altLang="zh-CN" dirty="0"/>
              <a:t>脐水平线与腋前线交界处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1026" name="Picture 2" descr="AT0S0~1{SVAN6WMY49G~8P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89" y="3212976"/>
            <a:ext cx="2171316" cy="20718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082137" y="5949280"/>
            <a:ext cx="31630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图</a:t>
            </a:r>
            <a:r>
              <a:rPr lang="en-US" altLang="zh-CN" b="1" dirty="0"/>
              <a:t>22-1  </a:t>
            </a:r>
            <a:r>
              <a:rPr lang="zh-CN" altLang="zh-CN" b="1" dirty="0"/>
              <a:t>腹腔穿刺术的进针点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75583" y="4528811"/>
            <a:ext cx="3129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A.A’</a:t>
            </a:r>
            <a:r>
              <a:rPr lang="zh-CN" altLang="zh-CN" dirty="0"/>
              <a:t>经脐水平线与腋前线交点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663659" y="4898143"/>
            <a:ext cx="36984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B.B</a:t>
            </a:r>
            <a:r>
              <a:rPr lang="en-US" altLang="zh-CN" dirty="0" smtClean="0"/>
              <a:t>’</a:t>
            </a:r>
            <a:r>
              <a:rPr lang="zh-CN" altLang="zh-CN" dirty="0"/>
              <a:t>髂前上棘与脐连线中外</a:t>
            </a:r>
            <a:r>
              <a:rPr lang="en-US" altLang="zh-CN" dirty="0"/>
              <a:t>1/3</a:t>
            </a:r>
            <a:r>
              <a:rPr lang="zh-CN" altLang="zh-CN" dirty="0"/>
              <a:t>交点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796453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</a:t>
            </a:r>
            <a:r>
              <a:rPr lang="zh-CN" altLang="zh-CN" dirty="0"/>
              <a:t>检查</a:t>
            </a:r>
            <a:endParaRPr lang="en-US" altLang="zh-CN" dirty="0"/>
          </a:p>
          <a:p>
            <a:pPr lvl="2"/>
            <a:r>
              <a:rPr lang="zh-CN" altLang="zh-CN" dirty="0"/>
              <a:t>诊断性腹腔穿刺和腹腔灌洗</a:t>
            </a:r>
            <a:endParaRPr lang="en-US" altLang="zh-CN" dirty="0"/>
          </a:p>
          <a:p>
            <a:pPr lvl="3"/>
            <a:r>
              <a:rPr lang="zh-CN" altLang="zh-CN" dirty="0"/>
              <a:t>诊断性腹腔灌洗</a:t>
            </a:r>
            <a:r>
              <a:rPr lang="zh-CN" altLang="zh-CN" dirty="0" smtClean="0"/>
              <a:t>术</a:t>
            </a:r>
            <a:endParaRPr lang="en-US" altLang="zh-CN" dirty="0" smtClean="0"/>
          </a:p>
          <a:p>
            <a:pPr lvl="4"/>
            <a:r>
              <a:rPr lang="zh-CN" altLang="zh-CN" dirty="0"/>
              <a:t>若诊断性腹腔穿刺阴性而又高度怀疑腹内有严重损伤，可采取诊断性腹腔灌洗术进一步</a:t>
            </a:r>
            <a:r>
              <a:rPr lang="zh-CN" altLang="zh-CN" dirty="0" smtClean="0"/>
              <a:t>检查</a:t>
            </a:r>
            <a:endParaRPr lang="en-US" altLang="zh-CN" dirty="0" smtClean="0"/>
          </a:p>
          <a:p>
            <a:pPr lvl="4"/>
            <a:r>
              <a:rPr lang="zh-CN" altLang="zh-CN" dirty="0"/>
              <a:t>穿刺部位常于腹中线，在脐与耻骨联合连线上方</a:t>
            </a:r>
            <a:r>
              <a:rPr lang="zh-CN" altLang="zh-CN" dirty="0" smtClean="0"/>
              <a:t>处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4621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3"/>
            <a:r>
              <a:rPr lang="zh-CN" altLang="zh-CN" dirty="0"/>
              <a:t>符合以下任何一项结果者为阳性</a:t>
            </a:r>
            <a:endParaRPr lang="en-US" altLang="zh-CN" dirty="0"/>
          </a:p>
          <a:p>
            <a:pPr lvl="4"/>
            <a:r>
              <a:rPr lang="zh-CN" altLang="zh-CN" dirty="0"/>
              <a:t>肉眼观为血液，胃肠道内容，胆汁或尿</a:t>
            </a:r>
            <a:r>
              <a:rPr lang="zh-CN" altLang="zh-CN" dirty="0" smtClean="0"/>
              <a:t>液</a:t>
            </a:r>
            <a:endParaRPr lang="en-US" altLang="zh-CN" dirty="0" smtClean="0"/>
          </a:p>
          <a:p>
            <a:pPr lvl="4"/>
            <a:r>
              <a:rPr lang="zh-CN" altLang="zh-CN" dirty="0"/>
              <a:t>显微镜下红细胞计数超过</a:t>
            </a:r>
            <a:r>
              <a:rPr lang="en-US" altLang="zh-CN" dirty="0"/>
              <a:t>10</a:t>
            </a:r>
            <a:r>
              <a:rPr lang="zh-CN" altLang="zh-CN" dirty="0"/>
              <a:t>万</a:t>
            </a:r>
            <a:r>
              <a:rPr lang="en-US" altLang="zh-CN" dirty="0"/>
              <a:t>/mm</a:t>
            </a:r>
            <a:r>
              <a:rPr lang="en-US" altLang="zh-CN" baseline="30000" dirty="0"/>
              <a:t>3</a:t>
            </a:r>
            <a:r>
              <a:rPr lang="zh-CN" altLang="zh-CN" dirty="0"/>
              <a:t>或白细胞计数超过</a:t>
            </a:r>
            <a:r>
              <a:rPr lang="en-US" altLang="zh-CN" dirty="0" smtClean="0"/>
              <a:t>500/mm</a:t>
            </a:r>
            <a:r>
              <a:rPr lang="en-US" altLang="zh-CN" baseline="30000" dirty="0"/>
              <a:t>3</a:t>
            </a:r>
          </a:p>
          <a:p>
            <a:pPr lvl="4"/>
            <a:r>
              <a:rPr lang="zh-CN" altLang="zh-CN" dirty="0"/>
              <a:t>淀粉酶含量超过</a:t>
            </a:r>
            <a:r>
              <a:rPr lang="en-US" altLang="zh-CN" dirty="0"/>
              <a:t>1000</a:t>
            </a:r>
            <a:r>
              <a:rPr lang="zh-CN" altLang="zh-CN" dirty="0"/>
              <a:t>索氏化</a:t>
            </a:r>
            <a:r>
              <a:rPr lang="zh-CN" altLang="zh-CN" dirty="0" smtClean="0"/>
              <a:t>单位</a:t>
            </a:r>
            <a:endParaRPr lang="en-US" altLang="zh-CN" dirty="0" smtClean="0"/>
          </a:p>
          <a:p>
            <a:pPr lvl="4"/>
            <a:r>
              <a:rPr lang="zh-CN" altLang="zh-CN" dirty="0"/>
              <a:t>灌洗液中发现细菌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  <p:pic>
        <p:nvPicPr>
          <p:cNvPr id="2050" name="Picture 2" descr="CZLSI(JPJ[HWMC(~QWB~{$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8" y="3573016"/>
            <a:ext cx="2329252" cy="259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79512" y="6170615"/>
            <a:ext cx="2105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b="1" dirty="0"/>
              <a:t>图</a:t>
            </a:r>
            <a:r>
              <a:rPr lang="en-US" altLang="zh-CN" b="1" dirty="0"/>
              <a:t>22-2 </a:t>
            </a:r>
            <a:r>
              <a:rPr lang="zh-CN" altLang="zh-CN" b="1" dirty="0"/>
              <a:t>腹腔灌洗术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284575" y="5085184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A.</a:t>
            </a:r>
            <a:r>
              <a:rPr lang="zh-CN" altLang="zh-CN" dirty="0"/>
              <a:t>向腹腔内注入生理盐水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2284575" y="5589240"/>
            <a:ext cx="317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/>
              <a:t>B.</a:t>
            </a:r>
            <a:r>
              <a:rPr lang="zh-CN" altLang="zh-CN" dirty="0"/>
              <a:t>腹腔内液体借虹吸作用流出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57845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辅助</a:t>
            </a:r>
            <a:r>
              <a:rPr lang="zh-CN" altLang="zh-CN" dirty="0"/>
              <a:t>检查</a:t>
            </a:r>
            <a:endParaRPr lang="en-US" altLang="zh-CN" dirty="0"/>
          </a:p>
          <a:p>
            <a:pPr lvl="2"/>
            <a:r>
              <a:rPr lang="zh-CN" altLang="zh-CN" dirty="0" smtClean="0"/>
              <a:t>腹腔镜检查</a:t>
            </a:r>
            <a:endParaRPr lang="en-US" altLang="zh-CN" dirty="0" smtClean="0"/>
          </a:p>
          <a:p>
            <a:pPr lvl="3"/>
            <a:r>
              <a:rPr lang="zh-CN" altLang="zh-CN" dirty="0"/>
              <a:t>经上述检查仍不能确诊且疑有腹腔内脏器损伤时，考虑行</a:t>
            </a:r>
            <a:r>
              <a:rPr lang="zh-CN" altLang="zh-CN" dirty="0" smtClean="0"/>
              <a:t>腹腔镜检查</a:t>
            </a:r>
            <a:endParaRPr lang="en-US" altLang="zh-CN" dirty="0" smtClean="0"/>
          </a:p>
          <a:p>
            <a:pPr lvl="3"/>
            <a:r>
              <a:rPr lang="zh-CN" altLang="zh-CN" dirty="0"/>
              <a:t>可直接观察损伤部位、性质及损伤程度，阳性率达</a:t>
            </a:r>
            <a:r>
              <a:rPr lang="en-US" altLang="zh-CN" dirty="0"/>
              <a:t>90</a:t>
            </a:r>
            <a:r>
              <a:rPr lang="zh-CN" altLang="zh-CN" dirty="0"/>
              <a:t>％以上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78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04800" y="1196752"/>
            <a:ext cx="8610600" cy="4876800"/>
          </a:xfrm>
        </p:spPr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与</a:t>
            </a:r>
            <a:r>
              <a:rPr lang="zh-CN" altLang="zh-CN" dirty="0"/>
              <a:t>疾病相关的健康</a:t>
            </a:r>
            <a:r>
              <a:rPr lang="zh-CN" altLang="zh-CN" dirty="0" smtClean="0"/>
              <a:t>史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了解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受伤</a:t>
            </a:r>
            <a:r>
              <a:rPr lang="zh-CN" altLang="zh-CN" dirty="0"/>
              <a:t>的原因、时间、部位、姿势、致伤物的性质及暴力的大小和方向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2"/>
            <a:r>
              <a:rPr lang="zh-CN" altLang="zh-CN" dirty="0"/>
              <a:t>了解受伤前是否进食和排尿，受伤后的神志变化，有无腹痛，腹胀，呕吐，血尿，血便等异常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zh-CN" dirty="0"/>
              <a:t>注意询问伤后病情变化及是否采取急救措施，效果</a:t>
            </a:r>
            <a:r>
              <a:rPr lang="zh-CN" altLang="zh-CN" dirty="0" smtClean="0"/>
              <a:t>如何</a:t>
            </a:r>
            <a:endParaRPr lang="en-US" altLang="zh-CN" dirty="0" smtClean="0"/>
          </a:p>
          <a:p>
            <a:pPr lvl="2"/>
            <a:r>
              <a:rPr lang="zh-CN" altLang="zh-CN" dirty="0"/>
              <a:t>了解既往有无结核病、冠心病、糖尿病、高血压等，及有无酗酒、吸烟等不良嗜好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1518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学习</a:t>
            </a:r>
            <a:r>
              <a:rPr lang="zh-CN" altLang="zh-CN" dirty="0" smtClean="0"/>
              <a:t>目标</a:t>
            </a:r>
            <a:endParaRPr lang="en-US" altLang="zh-CN" dirty="0" smtClean="0"/>
          </a:p>
          <a:p>
            <a:pPr lvl="1"/>
            <a:r>
              <a:rPr lang="zh-CN" altLang="zh-CN" dirty="0"/>
              <a:t>识记：</a:t>
            </a:r>
          </a:p>
          <a:p>
            <a:pPr lvl="2"/>
            <a:r>
              <a:rPr lang="zh-CN" altLang="zh-CN" dirty="0" smtClean="0"/>
              <a:t>列举</a:t>
            </a:r>
            <a:r>
              <a:rPr lang="zh-CN" altLang="zh-CN" dirty="0"/>
              <a:t>腹部损伤的致伤</a:t>
            </a:r>
            <a:r>
              <a:rPr lang="zh-CN" altLang="zh-CN" dirty="0" smtClean="0"/>
              <a:t>原因</a:t>
            </a:r>
            <a:endParaRPr lang="zh-CN" altLang="zh-CN" dirty="0"/>
          </a:p>
          <a:p>
            <a:pPr lvl="2"/>
            <a:r>
              <a:rPr lang="zh-CN" altLang="zh-CN" dirty="0" smtClean="0"/>
              <a:t>描述</a:t>
            </a:r>
            <a:r>
              <a:rPr lang="zh-CN" altLang="zh-CN" dirty="0"/>
              <a:t>腹部损伤的</a:t>
            </a:r>
            <a:r>
              <a:rPr lang="zh-CN" altLang="zh-CN" dirty="0" smtClean="0"/>
              <a:t>概念</a:t>
            </a:r>
            <a:endParaRPr lang="zh-CN" altLang="zh-CN" dirty="0"/>
          </a:p>
          <a:p>
            <a:pPr lvl="1"/>
            <a:r>
              <a:rPr lang="zh-CN" altLang="zh-CN" dirty="0"/>
              <a:t>理解：</a:t>
            </a:r>
          </a:p>
          <a:p>
            <a:pPr lvl="2"/>
            <a:r>
              <a:rPr lang="zh-CN" altLang="zh-CN" dirty="0" smtClean="0"/>
              <a:t>比较</a:t>
            </a:r>
            <a:r>
              <a:rPr lang="zh-CN" altLang="zh-CN" dirty="0"/>
              <a:t>腹部实质器官和空腔脏器损伤临床表现的</a:t>
            </a:r>
            <a:r>
              <a:rPr lang="zh-CN" altLang="zh-CN" dirty="0" smtClean="0"/>
              <a:t>异同</a:t>
            </a:r>
            <a:endParaRPr lang="zh-CN" altLang="zh-CN" dirty="0"/>
          </a:p>
          <a:p>
            <a:pPr lvl="2"/>
            <a:r>
              <a:rPr lang="zh-CN" altLang="zh-CN" dirty="0" smtClean="0"/>
              <a:t>概括</a:t>
            </a:r>
            <a:r>
              <a:rPr lang="zh-CN" altLang="zh-CN" dirty="0"/>
              <a:t>并说明腹部损伤的早期诊断、急救和治疗</a:t>
            </a:r>
            <a:r>
              <a:rPr lang="zh-CN" altLang="zh-CN" dirty="0" smtClean="0"/>
              <a:t>原则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www.pumpress.com.cn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1332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心理</a:t>
            </a:r>
            <a:r>
              <a:rPr lang="zh-CN" altLang="zh-CN" dirty="0"/>
              <a:t>社会</a:t>
            </a:r>
            <a:r>
              <a:rPr lang="zh-CN" altLang="zh-CN" dirty="0" smtClean="0"/>
              <a:t>状况</a:t>
            </a:r>
            <a:endParaRPr lang="en-US" altLang="zh-CN" dirty="0" smtClean="0"/>
          </a:p>
          <a:p>
            <a:pPr lvl="2"/>
            <a:r>
              <a:rPr lang="zh-CN" altLang="en-US" dirty="0" smtClean="0"/>
              <a:t>患者</a:t>
            </a:r>
            <a:r>
              <a:rPr lang="zh-CN" altLang="zh-CN" dirty="0" smtClean="0"/>
              <a:t>多</a:t>
            </a:r>
            <a:r>
              <a:rPr lang="zh-CN" altLang="zh-CN" dirty="0"/>
              <a:t>表现出紧张、恐惧、焦虑、痛苦等心理变化，同时又对治疗及预后产生</a:t>
            </a:r>
            <a:r>
              <a:rPr lang="zh-CN" altLang="zh-CN" dirty="0" smtClean="0"/>
              <a:t>担忧</a:t>
            </a:r>
            <a:endParaRPr lang="en-US" altLang="zh-CN" dirty="0" smtClean="0"/>
          </a:p>
          <a:p>
            <a:pPr lvl="1"/>
            <a:r>
              <a:rPr lang="zh-CN" altLang="zh-CN" dirty="0"/>
              <a:t>治疗</a:t>
            </a:r>
            <a:r>
              <a:rPr lang="zh-CN" altLang="zh-CN" dirty="0" smtClean="0"/>
              <a:t>原则</a:t>
            </a:r>
            <a:endParaRPr lang="en-US" altLang="zh-CN" dirty="0" smtClean="0"/>
          </a:p>
          <a:p>
            <a:pPr lvl="2"/>
            <a:r>
              <a:rPr lang="zh-CN" altLang="zh-CN" dirty="0"/>
              <a:t>现场</a:t>
            </a:r>
            <a:r>
              <a:rPr lang="zh-CN" altLang="zh-CN" dirty="0" smtClean="0"/>
              <a:t>急救</a:t>
            </a:r>
            <a:endParaRPr lang="en-US" altLang="zh-CN" dirty="0" smtClean="0"/>
          </a:p>
          <a:p>
            <a:pPr lvl="3"/>
            <a:r>
              <a:rPr lang="zh-CN" altLang="zh-CN" dirty="0"/>
              <a:t>以挽救生命为首要目的，先处理危及生命的因素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140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非手术</a:t>
            </a:r>
            <a:r>
              <a:rPr lang="zh-CN" altLang="zh-CN" dirty="0" smtClean="0"/>
              <a:t>治疗</a:t>
            </a:r>
            <a:endParaRPr lang="en-US" altLang="zh-CN" dirty="0" smtClean="0"/>
          </a:p>
          <a:p>
            <a:pPr lvl="3"/>
            <a:r>
              <a:rPr lang="zh-CN" altLang="zh-CN" dirty="0"/>
              <a:t>适用于生命体征等一般情况比较平稳，不能马上确定有无内脏损伤或已</a:t>
            </a:r>
            <a:r>
              <a:rPr lang="zh-CN" altLang="zh-CN" dirty="0" smtClean="0"/>
              <a:t>明确轻微</a:t>
            </a:r>
            <a:r>
              <a:rPr lang="zh-CN" altLang="zh-CN" dirty="0"/>
              <a:t>内脏损伤</a:t>
            </a:r>
            <a:r>
              <a:rPr lang="zh-CN" altLang="zh-CN" dirty="0" smtClean="0"/>
              <a:t>者</a:t>
            </a:r>
            <a:endParaRPr lang="en-US" altLang="zh-CN" dirty="0" smtClean="0"/>
          </a:p>
          <a:p>
            <a:pPr lvl="3"/>
            <a:r>
              <a:rPr lang="zh-CN" altLang="zh-CN" dirty="0"/>
              <a:t>可采取抗休克，抗感染，禁食，补液，输血</a:t>
            </a:r>
            <a:r>
              <a:rPr lang="zh-CN" altLang="zh-CN" dirty="0" smtClean="0"/>
              <a:t>等但</a:t>
            </a:r>
            <a:r>
              <a:rPr lang="zh-CN" altLang="zh-CN" dirty="0"/>
              <a:t>应密切观察病情变化，并随时做好术前准备</a:t>
            </a:r>
            <a:r>
              <a:rPr lang="zh-CN" altLang="zh-CN" dirty="0" smtClean="0"/>
              <a:t>工作</a:t>
            </a:r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43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zh-CN" altLang="zh-CN" dirty="0"/>
              <a:t>出现下列情况之一，即应考虑腹腔内脏器损伤</a:t>
            </a:r>
            <a:endParaRPr lang="en-US" altLang="zh-CN" dirty="0"/>
          </a:p>
          <a:p>
            <a:pPr lvl="3"/>
            <a:r>
              <a:rPr lang="en-US" altLang="zh-CN" dirty="0"/>
              <a:t>①</a:t>
            </a:r>
            <a:r>
              <a:rPr lang="zh-CN" altLang="zh-CN" dirty="0"/>
              <a:t>早期出现休克</a:t>
            </a:r>
            <a:endParaRPr lang="en-US" altLang="zh-CN" dirty="0"/>
          </a:p>
          <a:p>
            <a:pPr lvl="3"/>
            <a:r>
              <a:rPr lang="en-US" altLang="zh-CN" dirty="0"/>
              <a:t>②</a:t>
            </a:r>
            <a:r>
              <a:rPr lang="zh-CN" altLang="zh-CN" dirty="0"/>
              <a:t>持续性腹痛进行性</a:t>
            </a:r>
            <a:r>
              <a:rPr lang="zh-CN" altLang="zh-CN" dirty="0" smtClean="0"/>
              <a:t>加重</a:t>
            </a:r>
            <a:endParaRPr lang="en-US" altLang="zh-CN" dirty="0"/>
          </a:p>
          <a:p>
            <a:pPr lvl="3"/>
            <a:r>
              <a:rPr lang="en-US" altLang="zh-CN" dirty="0"/>
              <a:t>③</a:t>
            </a:r>
            <a:r>
              <a:rPr lang="zh-CN" altLang="zh-CN" dirty="0"/>
              <a:t>有腹膜刺激征且范围呈扩散</a:t>
            </a:r>
            <a:r>
              <a:rPr lang="zh-CN" altLang="zh-CN" dirty="0" smtClean="0"/>
              <a:t>趋势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④</a:t>
            </a:r>
            <a:r>
              <a:rPr lang="zh-CN" altLang="zh-CN" dirty="0"/>
              <a:t>有气腹表现或移动性</a:t>
            </a:r>
            <a:r>
              <a:rPr lang="zh-CN" altLang="zh-CN" dirty="0" smtClean="0"/>
              <a:t>浊音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⑤</a:t>
            </a:r>
            <a:r>
              <a:rPr lang="zh-CN" altLang="zh-CN" dirty="0"/>
              <a:t>有呕血，便血或血尿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⑥</a:t>
            </a:r>
            <a:r>
              <a:rPr lang="zh-CN" altLang="zh-CN" dirty="0"/>
              <a:t>直肠指检，腹腔穿刺，腹腔灌洗等有阳性</a:t>
            </a:r>
            <a:r>
              <a:rPr lang="zh-CN" altLang="zh-CN" dirty="0" smtClean="0"/>
              <a:t>发现</a:t>
            </a:r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5815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</a:t>
            </a:r>
            <a:r>
              <a:rPr lang="zh-CN" altLang="en-US" dirty="0"/>
              <a:t>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 smtClean="0"/>
              <a:t>手术治疗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适应证</a:t>
            </a:r>
            <a:endParaRPr lang="en-US" altLang="zh-CN" dirty="0" smtClean="0"/>
          </a:p>
          <a:p>
            <a:pPr lvl="4"/>
            <a:r>
              <a:rPr lang="zh-CN" altLang="zh-CN" dirty="0"/>
              <a:t>已确诊或高度怀疑腹腔内脏器破裂</a:t>
            </a:r>
            <a:r>
              <a:rPr lang="zh-CN" altLang="zh-CN" dirty="0" smtClean="0"/>
              <a:t>者</a:t>
            </a:r>
            <a:endParaRPr lang="en-US" altLang="zh-CN" dirty="0" smtClean="0"/>
          </a:p>
          <a:p>
            <a:pPr lvl="4"/>
            <a:r>
              <a:rPr lang="zh-CN" altLang="zh-CN" dirty="0"/>
              <a:t>剖腹探查的手术指征</a:t>
            </a:r>
            <a:endParaRPr lang="en-US" altLang="zh-CN" dirty="0"/>
          </a:p>
          <a:p>
            <a:pPr lvl="5"/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①腹痛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和腹膜刺激征进行性加重或范围扩大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②肠鸣音逐渐减弱、消失或明显腹胀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③全身情况有恶化趋势，出现口渴、烦躁、脉率增快或体温及白细胞计数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上升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653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护理评估</a:t>
            </a:r>
            <a:endParaRPr lang="en-US" altLang="zh-CN" dirty="0"/>
          </a:p>
          <a:p>
            <a:pPr lvl="1"/>
            <a:r>
              <a:rPr lang="zh-CN" altLang="zh-CN" dirty="0"/>
              <a:t>治疗原则</a:t>
            </a:r>
            <a:endParaRPr lang="en-US" altLang="zh-CN" dirty="0"/>
          </a:p>
          <a:p>
            <a:pPr lvl="2"/>
            <a:r>
              <a:rPr lang="zh-CN" altLang="zh-CN" dirty="0"/>
              <a:t>手术</a:t>
            </a:r>
            <a:r>
              <a:rPr lang="zh-CN" altLang="zh-CN" dirty="0" smtClean="0"/>
              <a:t>治疗</a:t>
            </a:r>
            <a:r>
              <a:rPr lang="zh-CN" altLang="en-US" sz="2000" dirty="0"/>
              <a:t>（</a:t>
            </a:r>
            <a:r>
              <a:rPr lang="zh-CN" altLang="zh-CN" sz="2000" dirty="0" smtClean="0"/>
              <a:t>剖腹</a:t>
            </a:r>
            <a:r>
              <a:rPr lang="zh-CN" altLang="zh-CN" sz="2000" dirty="0"/>
              <a:t>探查的手术指</a:t>
            </a:r>
            <a:r>
              <a:rPr lang="zh-CN" altLang="zh-CN" sz="2000" dirty="0" smtClean="0"/>
              <a:t>征</a:t>
            </a:r>
            <a:r>
              <a:rPr lang="zh-CN" altLang="en-US" sz="2000" dirty="0" smtClean="0"/>
              <a:t>）</a:t>
            </a:r>
            <a:endParaRPr lang="en-US" altLang="zh-CN" sz="2000" dirty="0"/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①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腹痛和腹膜刺激征进行性加重或范围扩大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②肠鸣音逐渐减弱、消失或明显腹胀</a:t>
            </a:r>
            <a:endParaRPr lang="en-US" altLang="zh-CN" sz="2000" dirty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③全身情况有恶化趋势，出现口渴、烦躁、脉率增快或体温及白细胞计数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上升</a:t>
            </a:r>
            <a:endParaRPr lang="en-US" altLang="zh-CN" sz="2000" dirty="0" smtClean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④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血压由稳定转为不稳定甚至下降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者</a:t>
            </a:r>
            <a:endParaRPr lang="en-US" altLang="zh-CN" sz="2000" dirty="0" smtClean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⑤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红细胞计数进行性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下降</a:t>
            </a:r>
            <a:endParaRPr lang="en-US" altLang="zh-CN" sz="2000" dirty="0" smtClean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⑥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膈下见游离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气体</a:t>
            </a:r>
            <a: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  <a:t/>
            </a:r>
            <a:br>
              <a:rPr lang="en-US" altLang="zh-CN" sz="2000" dirty="0" smtClean="0">
                <a:latin typeface="华文新魏" pitchFamily="2" charset="-122"/>
                <a:ea typeface="华文新魏" pitchFamily="2" charset="-122"/>
              </a:rPr>
            </a:b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⑦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腹腔穿刺抽得气体、不凝固血液、胆汁或胃肠内容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物</a:t>
            </a:r>
            <a:endParaRPr lang="en-US" altLang="zh-CN" sz="2000" dirty="0" smtClean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⑧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胃肠道出血不易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控制</a:t>
            </a:r>
            <a:endParaRPr lang="en-US" altLang="zh-CN" sz="2000" dirty="0" smtClean="0">
              <a:latin typeface="华文新魏" pitchFamily="2" charset="-122"/>
              <a:ea typeface="华文新魏" pitchFamily="2" charset="-122"/>
            </a:endParaRPr>
          </a:p>
          <a:p>
            <a:pPr marL="914400" lvl="2" indent="0">
              <a:buNone/>
            </a:pP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⑨</a:t>
            </a:r>
            <a:r>
              <a:rPr lang="zh-CN" altLang="zh-CN" sz="2000" dirty="0">
                <a:latin typeface="华文新魏" pitchFamily="2" charset="-122"/>
                <a:ea typeface="华文新魏" pitchFamily="2" charset="-122"/>
              </a:rPr>
              <a:t>积极抗休克治疗情况不见好转反而继续</a:t>
            </a:r>
            <a:r>
              <a:rPr lang="zh-CN" altLang="zh-CN" sz="2000" dirty="0" smtClean="0">
                <a:latin typeface="华文新魏" pitchFamily="2" charset="-122"/>
                <a:ea typeface="华文新魏" pitchFamily="2" charset="-122"/>
              </a:rPr>
              <a:t>恶化</a:t>
            </a:r>
            <a:endParaRPr lang="zh-CN" altLang="zh-CN" sz="2000" dirty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2217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手术</a:t>
            </a:r>
            <a:r>
              <a:rPr lang="zh-CN" altLang="zh-CN" dirty="0" smtClean="0"/>
              <a:t>方式</a:t>
            </a:r>
            <a:endParaRPr lang="en-US" altLang="zh-CN" dirty="0" smtClean="0"/>
          </a:p>
          <a:p>
            <a:pPr lvl="4"/>
            <a:r>
              <a:rPr lang="zh-CN" altLang="zh-CN" dirty="0" smtClean="0"/>
              <a:t>脾破裂</a:t>
            </a:r>
            <a:endParaRPr lang="en-US" altLang="zh-CN" dirty="0" smtClean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手术原则是止血、缝合、脾动脉结扎或部分脾切除等，病情严重者需迅速实行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脾切除术</a:t>
            </a:r>
            <a:endParaRPr lang="en-US" altLang="zh-CN" dirty="0" smtClean="0">
              <a:latin typeface="华文新魏" pitchFamily="2" charset="-122"/>
              <a:ea typeface="华文新魏" pitchFamily="2" charset="-122"/>
            </a:endParaRPr>
          </a:p>
          <a:p>
            <a:pPr lvl="4"/>
            <a:r>
              <a:rPr lang="zh-CN" altLang="zh-CN" dirty="0"/>
              <a:t>肝</a:t>
            </a:r>
            <a:r>
              <a:rPr lang="zh-CN" altLang="zh-CN" dirty="0" smtClean="0"/>
              <a:t>破裂</a:t>
            </a:r>
            <a:endParaRPr lang="en-US" altLang="zh-CN" dirty="0" smtClean="0"/>
          </a:p>
          <a:p>
            <a:pPr lvl="5"/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手术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治疗的基本要求是彻底清创、严格止血、消除胆汁溢漏和建立通畅的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引流</a:t>
            </a:r>
            <a:endParaRPr lang="en-US" altLang="zh-CN" dirty="0" smtClean="0">
              <a:latin typeface="华文新魏" pitchFamily="2" charset="-122"/>
              <a:ea typeface="华文新魏" pitchFamily="2" charset="-122"/>
            </a:endParaRPr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0070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手术</a:t>
            </a:r>
            <a:r>
              <a:rPr lang="zh-CN" altLang="zh-CN" dirty="0" smtClean="0"/>
              <a:t>方式</a:t>
            </a:r>
            <a:endParaRPr lang="en-US" altLang="zh-CN" dirty="0" smtClean="0"/>
          </a:p>
          <a:p>
            <a:pPr lvl="4"/>
            <a:r>
              <a:rPr lang="zh-CN" altLang="zh-CN" dirty="0"/>
              <a:t>小肠破裂</a:t>
            </a:r>
            <a:endParaRPr lang="en-US" altLang="zh-CN" dirty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以简单修补为主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4"/>
            <a:r>
              <a:rPr lang="zh-CN" altLang="zh-CN" dirty="0"/>
              <a:t>结肠破裂</a:t>
            </a:r>
            <a:endParaRPr lang="en-US" altLang="zh-CN" dirty="0"/>
          </a:p>
          <a:p>
            <a:pPr lvl="5"/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大部分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患者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均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须先采用肠造口术或肠外置术处理，待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～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周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后</a:t>
            </a:r>
            <a:r>
              <a:rPr lang="zh-CN" altLang="en-US" dirty="0" smtClean="0">
                <a:latin typeface="华文新魏" pitchFamily="2" charset="-122"/>
                <a:ea typeface="华文新魏" pitchFamily="2" charset="-122"/>
              </a:rPr>
              <a:t>患者</a:t>
            </a:r>
            <a:r>
              <a:rPr lang="zh-CN" altLang="zh-CN" dirty="0" smtClean="0">
                <a:latin typeface="华文新魏" pitchFamily="2" charset="-122"/>
                <a:ea typeface="华文新魏" pitchFamily="2" charset="-122"/>
              </a:rPr>
              <a:t>情况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好转再关闭造口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7297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护理评估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endParaRPr lang="en-US" altLang="zh-CN" dirty="0"/>
          </a:p>
          <a:p>
            <a:pPr lvl="2"/>
            <a:r>
              <a:rPr lang="zh-CN" altLang="zh-CN" dirty="0"/>
              <a:t>手术治疗</a:t>
            </a:r>
            <a:endParaRPr lang="en-US" altLang="zh-CN" dirty="0"/>
          </a:p>
          <a:p>
            <a:pPr lvl="3"/>
            <a:r>
              <a:rPr lang="zh-CN" altLang="zh-CN" dirty="0"/>
              <a:t>手术</a:t>
            </a:r>
            <a:r>
              <a:rPr lang="zh-CN" altLang="zh-CN" dirty="0" smtClean="0"/>
              <a:t>方式</a:t>
            </a:r>
            <a:endParaRPr lang="en-US" altLang="zh-CN" dirty="0" smtClean="0"/>
          </a:p>
          <a:p>
            <a:pPr lvl="4"/>
            <a:r>
              <a:rPr lang="zh-CN" altLang="zh-CN" dirty="0"/>
              <a:t>直肠破裂</a:t>
            </a:r>
            <a:endParaRPr lang="en-US" altLang="zh-CN" dirty="0"/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上端破裂应剖腹进行修补，同时行乙状结肠双筒造口术，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～</a:t>
            </a:r>
            <a:r>
              <a:rPr lang="en-US" altLang="zh-CN" dirty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个月后闭合造口</a:t>
            </a:r>
            <a:endParaRPr lang="en-US" altLang="zh-CN" dirty="0">
              <a:latin typeface="华文新魏" pitchFamily="2" charset="-122"/>
              <a:ea typeface="华文新魏" pitchFamily="2" charset="-122"/>
            </a:endParaRPr>
          </a:p>
          <a:p>
            <a:pPr lvl="5"/>
            <a:r>
              <a:rPr lang="zh-CN" altLang="zh-CN" dirty="0">
                <a:latin typeface="华文新魏" pitchFamily="2" charset="-122"/>
                <a:ea typeface="华文新魏" pitchFamily="2" charset="-122"/>
              </a:rPr>
              <a:t>下段直肠破裂时，应充分引流直肠周围间隙以防感染扩散</a:t>
            </a:r>
          </a:p>
          <a:p>
            <a:pPr lvl="3"/>
            <a:endParaRPr lang="en-US" altLang="zh-CN" dirty="0" smtClean="0"/>
          </a:p>
          <a:p>
            <a:pPr lvl="3"/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862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主要</a:t>
            </a:r>
            <a:r>
              <a:rPr lang="zh-CN" altLang="zh-CN" dirty="0"/>
              <a:t>护理诊断</a:t>
            </a:r>
            <a:r>
              <a:rPr lang="en-US" altLang="zh-CN" dirty="0"/>
              <a:t>/</a:t>
            </a:r>
            <a:r>
              <a:rPr lang="zh-CN" altLang="zh-CN" dirty="0"/>
              <a:t>合作性</a:t>
            </a:r>
            <a:r>
              <a:rPr lang="zh-CN" altLang="zh-CN" dirty="0" smtClean="0"/>
              <a:t>问题</a:t>
            </a:r>
            <a:endParaRPr lang="zh-CN" altLang="zh-CN" dirty="0"/>
          </a:p>
          <a:p>
            <a:pPr lvl="1"/>
            <a:r>
              <a:rPr lang="zh-CN" altLang="zh-CN" dirty="0" smtClean="0"/>
              <a:t>急性</a:t>
            </a:r>
            <a:r>
              <a:rPr lang="zh-CN" altLang="zh-CN" dirty="0"/>
              <a:t>疼痛</a:t>
            </a:r>
            <a:r>
              <a:rPr lang="en-US" altLang="zh-CN" dirty="0"/>
              <a:t>  </a:t>
            </a:r>
            <a:r>
              <a:rPr lang="zh-CN" altLang="zh-CN" dirty="0"/>
              <a:t>与腹部损伤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体液</a:t>
            </a:r>
            <a:r>
              <a:rPr lang="zh-CN" altLang="zh-CN" dirty="0"/>
              <a:t>不足</a:t>
            </a:r>
            <a:r>
              <a:rPr lang="en-US" altLang="zh-CN" dirty="0"/>
              <a:t>  </a:t>
            </a:r>
            <a:r>
              <a:rPr lang="zh-CN" altLang="zh-CN" dirty="0"/>
              <a:t>与损伤后腹腔内出血，严重腹膜炎、呕吐、禁食等</a:t>
            </a:r>
            <a:r>
              <a:rPr lang="zh-CN" altLang="zh-CN" dirty="0" smtClean="0"/>
              <a:t>有关</a:t>
            </a:r>
            <a:endParaRPr lang="zh-CN" altLang="zh-CN" dirty="0"/>
          </a:p>
          <a:p>
            <a:pPr lvl="1"/>
            <a:r>
              <a:rPr lang="zh-CN" altLang="zh-CN" dirty="0" smtClean="0"/>
              <a:t>潜在并发症</a:t>
            </a:r>
            <a:r>
              <a:rPr lang="en-US" altLang="zh-CN" dirty="0" smtClean="0"/>
              <a:t>  </a:t>
            </a:r>
            <a:r>
              <a:rPr lang="zh-CN" altLang="zh-CN" dirty="0" smtClean="0"/>
              <a:t>出血</a:t>
            </a:r>
            <a:r>
              <a:rPr lang="zh-CN" altLang="zh-CN" dirty="0"/>
              <a:t>、休克、腹腔脓肿</a:t>
            </a:r>
            <a:r>
              <a:rPr lang="zh-CN" altLang="zh-CN" dirty="0" smtClean="0"/>
              <a:t>等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32902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 smtClean="0"/>
              <a:t>护理措施</a:t>
            </a:r>
            <a:endParaRPr lang="zh-CN" altLang="zh-CN" dirty="0"/>
          </a:p>
          <a:p>
            <a:pPr lvl="1"/>
            <a:r>
              <a:rPr lang="zh-CN" altLang="zh-CN" dirty="0" smtClean="0"/>
              <a:t>急救护理</a:t>
            </a:r>
            <a:endParaRPr lang="en-US" altLang="zh-CN" dirty="0" smtClean="0"/>
          </a:p>
          <a:p>
            <a:pPr lvl="2"/>
            <a:r>
              <a:rPr lang="zh-CN" altLang="zh-CN" dirty="0"/>
              <a:t>首先处理危及生命的</a:t>
            </a:r>
            <a:r>
              <a:rPr lang="zh-CN" altLang="zh-CN" dirty="0" smtClean="0"/>
              <a:t>情况</a:t>
            </a:r>
            <a:endParaRPr lang="en-US" altLang="zh-CN" dirty="0" smtClean="0"/>
          </a:p>
          <a:p>
            <a:pPr lvl="2"/>
            <a:r>
              <a:rPr lang="zh-CN" altLang="zh-CN" dirty="0"/>
              <a:t>对已发生休克者应迅速建立通畅的静脉通路，及时补液，必要时</a:t>
            </a:r>
            <a:r>
              <a:rPr lang="zh-CN" altLang="zh-CN" dirty="0" smtClean="0"/>
              <a:t>输血</a:t>
            </a:r>
            <a:endParaRPr lang="en-US" altLang="zh-CN" dirty="0" smtClean="0"/>
          </a:p>
          <a:p>
            <a:pPr lvl="2"/>
            <a:r>
              <a:rPr lang="zh-CN" altLang="zh-CN" dirty="0"/>
              <a:t>对开放性腹部损伤，应妥善处理伤口，及时止血，做好包扎</a:t>
            </a:r>
            <a:r>
              <a:rPr lang="zh-CN" altLang="zh-CN" dirty="0" smtClean="0"/>
              <a:t>固定</a:t>
            </a:r>
            <a:endParaRPr lang="en-US" altLang="zh-CN" dirty="0" smtClean="0"/>
          </a:p>
          <a:p>
            <a:pPr lvl="2"/>
            <a:r>
              <a:rPr lang="zh-CN" altLang="zh-CN" dirty="0"/>
              <a:t>如有肠管脱出，切勿强行回纳腹腔，以免加重腹腔污染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704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学习目标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运用</a:t>
            </a:r>
            <a:endParaRPr lang="zh-CN" altLang="zh-CN" dirty="0"/>
          </a:p>
          <a:p>
            <a:pPr lvl="2"/>
            <a:r>
              <a:rPr lang="zh-CN" altLang="zh-CN" dirty="0" smtClean="0"/>
              <a:t>运用</a:t>
            </a:r>
            <a:r>
              <a:rPr lang="zh-CN" altLang="zh-CN" dirty="0"/>
              <a:t>护理程序对腹部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实施</a:t>
            </a:r>
            <a:r>
              <a:rPr lang="zh-CN" altLang="zh-CN" dirty="0"/>
              <a:t>整体</a:t>
            </a:r>
            <a:r>
              <a:rPr lang="zh-CN" altLang="zh-CN" dirty="0" smtClean="0"/>
              <a:t>护理</a:t>
            </a:r>
            <a:endParaRPr lang="zh-CN" altLang="zh-CN" dirty="0"/>
          </a:p>
          <a:p>
            <a:pPr lvl="2"/>
            <a:r>
              <a:rPr lang="zh-CN" altLang="zh-CN" dirty="0" smtClean="0"/>
              <a:t>针对</a:t>
            </a:r>
            <a:r>
              <a:rPr lang="zh-CN" altLang="zh-CN" dirty="0"/>
              <a:t>不同腹部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具体情况进行健康</a:t>
            </a:r>
            <a:r>
              <a:rPr lang="zh-CN" altLang="zh-CN" dirty="0" smtClean="0"/>
              <a:t>教育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858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zh-CN" dirty="0"/>
              <a:t>非手术治疗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休息、活动及</a:t>
            </a:r>
            <a:r>
              <a:rPr lang="zh-CN" altLang="zh-CN" dirty="0" smtClean="0"/>
              <a:t>饮食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绝对</a:t>
            </a:r>
            <a:r>
              <a:rPr lang="zh-CN" altLang="zh-CN" dirty="0"/>
              <a:t>卧床休息，不随意</a:t>
            </a:r>
            <a:r>
              <a:rPr lang="zh-CN" altLang="zh-CN" dirty="0" smtClean="0"/>
              <a:t>搬动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/>
              <a:t>在病情许可的情况下宜取半卧位。如需作</a:t>
            </a:r>
            <a:r>
              <a:rPr lang="en-US" altLang="zh-CN" dirty="0"/>
              <a:t>X</a:t>
            </a:r>
            <a:r>
              <a:rPr lang="zh-CN" altLang="zh-CN" dirty="0"/>
              <a:t>线、</a:t>
            </a:r>
            <a:r>
              <a:rPr lang="en-US" altLang="zh-CN" dirty="0"/>
              <a:t>B</a:t>
            </a:r>
            <a:r>
              <a:rPr lang="zh-CN" altLang="zh-CN" dirty="0"/>
              <a:t>超等检查，应有专人</a:t>
            </a:r>
            <a:r>
              <a:rPr lang="zh-CN" altLang="zh-CN" dirty="0" smtClean="0"/>
              <a:t>护送</a:t>
            </a:r>
            <a:endParaRPr lang="en-US" altLang="zh-CN" dirty="0"/>
          </a:p>
          <a:p>
            <a:pPr lvl="3"/>
            <a:r>
              <a:rPr lang="zh-CN" altLang="zh-CN" dirty="0" smtClean="0"/>
              <a:t>腹腔</a:t>
            </a:r>
            <a:r>
              <a:rPr lang="zh-CN" altLang="zh-CN" dirty="0"/>
              <a:t>内脏器损伤未排除前应禁食，有腹胀或怀疑胃肠破裂者应进行胃肠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禁食</a:t>
            </a:r>
            <a:r>
              <a:rPr lang="zh-CN" altLang="zh-CN" dirty="0"/>
              <a:t>期间及时补充液体，必要时</a:t>
            </a:r>
            <a:r>
              <a:rPr lang="zh-CN" altLang="zh-CN" dirty="0" smtClean="0"/>
              <a:t>输血 </a:t>
            </a:r>
            <a:r>
              <a:rPr lang="en-US" altLang="zh-CN" dirty="0"/>
              <a:t> </a:t>
            </a:r>
            <a:endParaRPr lang="zh-CN" altLang="zh-CN" dirty="0"/>
          </a:p>
          <a:p>
            <a:pPr lvl="3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74805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zh-CN" dirty="0"/>
              <a:t>非手术治疗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病情</a:t>
            </a:r>
            <a:r>
              <a:rPr lang="zh-CN" altLang="zh-CN" dirty="0" smtClean="0"/>
              <a:t>观察</a:t>
            </a:r>
            <a:endParaRPr lang="en-US" altLang="zh-CN" dirty="0" smtClean="0"/>
          </a:p>
          <a:p>
            <a:pPr lvl="3"/>
            <a:r>
              <a:rPr lang="en-US" altLang="zh-CN" dirty="0" smtClean="0"/>
              <a:t> </a:t>
            </a:r>
            <a:r>
              <a:rPr lang="zh-CN" altLang="zh-CN" dirty="0" smtClean="0"/>
              <a:t>注意</a:t>
            </a:r>
            <a:r>
              <a:rPr lang="zh-CN" altLang="zh-CN" dirty="0"/>
              <a:t>生命体征的变化，每</a:t>
            </a:r>
            <a:r>
              <a:rPr lang="en-US" altLang="zh-CN" dirty="0"/>
              <a:t>15</a:t>
            </a:r>
            <a:r>
              <a:rPr lang="zh-CN" altLang="zh-CN" dirty="0"/>
              <a:t>～</a:t>
            </a:r>
            <a:r>
              <a:rPr lang="en-US" altLang="zh-CN" dirty="0"/>
              <a:t>30</a:t>
            </a:r>
            <a:r>
              <a:rPr lang="zh-CN" altLang="zh-CN" dirty="0"/>
              <a:t>分钟测呼吸，脉搏和血压各一</a:t>
            </a:r>
            <a:r>
              <a:rPr lang="zh-CN" altLang="zh-CN" dirty="0" smtClean="0"/>
              <a:t>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动态</a:t>
            </a:r>
            <a:r>
              <a:rPr lang="zh-CN" altLang="zh-CN" dirty="0"/>
              <a:t>检测红细胞计数</a:t>
            </a:r>
            <a:r>
              <a:rPr lang="zh-CN" altLang="zh-CN" dirty="0" smtClean="0"/>
              <a:t>，</a:t>
            </a:r>
            <a:r>
              <a:rPr lang="zh-CN" altLang="en-US" dirty="0" smtClean="0"/>
              <a:t>血</a:t>
            </a:r>
            <a:r>
              <a:rPr lang="zh-CN" altLang="zh-CN" dirty="0" smtClean="0"/>
              <a:t>细胞比容</a:t>
            </a:r>
            <a:r>
              <a:rPr lang="zh-CN" altLang="zh-CN" dirty="0"/>
              <a:t>和血红蛋白值，必要时每</a:t>
            </a:r>
            <a:r>
              <a:rPr lang="en-US" altLang="zh-CN" dirty="0"/>
              <a:t>1</a:t>
            </a:r>
            <a:r>
              <a:rPr lang="zh-CN" altLang="zh-CN" dirty="0"/>
              <a:t>小时检查一</a:t>
            </a:r>
            <a:r>
              <a:rPr lang="zh-CN" altLang="zh-CN" dirty="0" smtClean="0"/>
              <a:t>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r>
              <a:rPr lang="zh-CN" altLang="zh-CN" dirty="0"/>
              <a:t>腹部症状、体征的变化，每</a:t>
            </a:r>
            <a:r>
              <a:rPr lang="en-US" altLang="zh-CN" dirty="0"/>
              <a:t>30</a:t>
            </a:r>
            <a:r>
              <a:rPr lang="zh-CN" altLang="zh-CN" dirty="0"/>
              <a:t>分钟巡视一</a:t>
            </a:r>
            <a:r>
              <a:rPr lang="zh-CN" altLang="zh-CN" dirty="0" smtClean="0"/>
              <a:t>次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注意</a:t>
            </a:r>
            <a:r>
              <a:rPr lang="zh-CN" altLang="zh-CN" dirty="0"/>
              <a:t>有无失血性休克、急性腹膜炎等并发症的</a:t>
            </a:r>
            <a:r>
              <a:rPr lang="zh-CN" altLang="zh-CN" dirty="0" smtClean="0"/>
              <a:t>发生</a:t>
            </a:r>
            <a:endParaRPr lang="zh-CN" altLang="zh-CN" dirty="0"/>
          </a:p>
          <a:p>
            <a:pPr lvl="2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83860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zh-CN" dirty="0"/>
              <a:t>非手术治疗</a:t>
            </a:r>
            <a:r>
              <a:rPr lang="en-US" altLang="zh-CN" dirty="0"/>
              <a:t>/</a:t>
            </a:r>
            <a:r>
              <a:rPr lang="zh-CN" altLang="zh-CN" dirty="0"/>
              <a:t>术前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治疗配合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诊断</a:t>
            </a:r>
            <a:r>
              <a:rPr lang="zh-CN" altLang="zh-CN" dirty="0"/>
              <a:t>未明确前禁用吗啡，哌替啶等镇痛</a:t>
            </a:r>
            <a:r>
              <a:rPr lang="zh-CN" altLang="zh-CN" dirty="0" smtClean="0"/>
              <a:t>药物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尽早</a:t>
            </a:r>
            <a:r>
              <a:rPr lang="zh-CN" altLang="zh-CN" dirty="0"/>
              <a:t>输液和使用足量</a:t>
            </a:r>
            <a:r>
              <a:rPr lang="zh-CN" altLang="zh-CN" dirty="0" smtClean="0"/>
              <a:t>抗生素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一旦</a:t>
            </a:r>
            <a:r>
              <a:rPr lang="zh-CN" altLang="zh-CN" dirty="0"/>
              <a:t>决定手术，应及时完成腹部急症手术的术前</a:t>
            </a:r>
            <a:r>
              <a:rPr lang="zh-CN" altLang="zh-CN" dirty="0" smtClean="0"/>
              <a:t>准备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19367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zh-CN" dirty="0"/>
              <a:t>非手术治疗</a:t>
            </a:r>
            <a:r>
              <a:rPr lang="en-US" altLang="zh-CN" dirty="0"/>
              <a:t>/</a:t>
            </a:r>
            <a:r>
              <a:rPr lang="zh-CN" altLang="zh-CN" dirty="0"/>
              <a:t>术前护理</a:t>
            </a:r>
            <a:endParaRPr lang="en-US" altLang="zh-CN" dirty="0"/>
          </a:p>
          <a:p>
            <a:pPr lvl="2"/>
            <a:r>
              <a:rPr lang="zh-CN" altLang="en-US" dirty="0" smtClean="0"/>
              <a:t>心理护理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应关心、体贴、</a:t>
            </a:r>
            <a:r>
              <a:rPr lang="zh-CN" altLang="zh-CN" dirty="0" smtClean="0"/>
              <a:t>同情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，</a:t>
            </a:r>
            <a:r>
              <a:rPr lang="zh-CN" altLang="zh-CN" dirty="0" smtClean="0"/>
              <a:t>及时</a:t>
            </a:r>
            <a:r>
              <a:rPr lang="zh-CN" altLang="zh-CN" dirty="0" smtClean="0"/>
              <a:t>向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解释</a:t>
            </a:r>
            <a:r>
              <a:rPr lang="zh-CN" altLang="zh-CN" dirty="0" smtClean="0"/>
              <a:t>病情变化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介绍辅助检查的目的及手术治疗的必要性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做好各项检查前，手术前和手术后相关的知识指导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5888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en-US" dirty="0" smtClean="0"/>
              <a:t>术后护理</a:t>
            </a:r>
            <a:endParaRPr lang="en-US" altLang="zh-CN" dirty="0" smtClean="0"/>
          </a:p>
          <a:p>
            <a:pPr lvl="2"/>
            <a:r>
              <a:rPr lang="zh-CN" altLang="zh-CN" dirty="0"/>
              <a:t>病情观察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定时</a:t>
            </a:r>
            <a:r>
              <a:rPr lang="zh-CN" altLang="zh-CN" dirty="0"/>
              <a:t>监测生命</a:t>
            </a:r>
            <a:r>
              <a:rPr lang="zh-CN" altLang="zh-CN" dirty="0" smtClean="0"/>
              <a:t>体征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观察</a:t>
            </a:r>
            <a:r>
              <a:rPr lang="zh-CN" altLang="zh-CN" dirty="0"/>
              <a:t>并记录腹腔引流量和引流液性状，如引流量较多或有消化道瘘形成，应继续延长引流时间，并保持引流</a:t>
            </a:r>
            <a:r>
              <a:rPr lang="zh-CN" altLang="zh-CN" dirty="0" smtClean="0"/>
              <a:t>通畅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407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en-US" dirty="0"/>
              <a:t>术后</a:t>
            </a:r>
            <a:r>
              <a:rPr lang="zh-CN" altLang="en-US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禁食、输液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术</a:t>
            </a:r>
            <a:r>
              <a:rPr lang="zh-CN" altLang="zh-CN" dirty="0"/>
              <a:t>后常规禁食禁饮，静脉</a:t>
            </a:r>
            <a:r>
              <a:rPr lang="zh-CN" altLang="zh-CN" dirty="0" smtClean="0"/>
              <a:t>输液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对</a:t>
            </a:r>
            <a:r>
              <a:rPr lang="zh-CN" altLang="zh-CN" dirty="0"/>
              <a:t>伤情较重，手术较大者，也常需输给全血、血浆、复方氨基酸和脂肪乳剂</a:t>
            </a:r>
            <a:r>
              <a:rPr lang="zh-CN" altLang="zh-CN" dirty="0" smtClean="0"/>
              <a:t>等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胃肠道</a:t>
            </a:r>
            <a:r>
              <a:rPr lang="zh-CN" altLang="zh-CN" dirty="0"/>
              <a:t>功能恢复后，及时提供易消化、营养丰富的食物，以保证能量供给，有利于伤口愈合及机体</a:t>
            </a:r>
            <a:r>
              <a:rPr lang="zh-CN" altLang="zh-CN" dirty="0" smtClean="0"/>
              <a:t>康复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447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护理措施</a:t>
            </a:r>
          </a:p>
          <a:p>
            <a:pPr lvl="1"/>
            <a:r>
              <a:rPr lang="zh-CN" altLang="en-US" dirty="0"/>
              <a:t>术后</a:t>
            </a:r>
            <a:r>
              <a:rPr lang="zh-CN" altLang="en-US" dirty="0" smtClean="0"/>
              <a:t>护理</a:t>
            </a:r>
            <a:endParaRPr lang="en-US" altLang="zh-CN" dirty="0" smtClean="0"/>
          </a:p>
          <a:p>
            <a:pPr lvl="2"/>
            <a:r>
              <a:rPr lang="zh-CN" altLang="zh-CN" dirty="0"/>
              <a:t>防治感染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遵</a:t>
            </a:r>
            <a:r>
              <a:rPr lang="zh-CN" altLang="zh-CN" dirty="0"/>
              <a:t>医嘱应用抗生素，直至腹膜炎症状体征消失，体温恢复正常后考虑停</a:t>
            </a:r>
            <a:r>
              <a:rPr lang="zh-CN" altLang="zh-CN" dirty="0" smtClean="0"/>
              <a:t>药</a:t>
            </a:r>
            <a:endParaRPr lang="en-US" altLang="zh-CN" dirty="0" smtClean="0"/>
          </a:p>
          <a:p>
            <a:pPr lvl="3"/>
            <a:r>
              <a:rPr lang="zh-CN" altLang="zh-CN" dirty="0" smtClean="0"/>
              <a:t>鼓励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深呼吸</a:t>
            </a:r>
            <a:r>
              <a:rPr lang="zh-CN" altLang="zh-CN" dirty="0"/>
              <a:t>，咳嗽排痰，防止肺部</a:t>
            </a:r>
            <a:r>
              <a:rPr lang="zh-CN" altLang="zh-CN" dirty="0" smtClean="0"/>
              <a:t>感染</a:t>
            </a:r>
            <a:endParaRPr lang="en-US" altLang="zh-CN" dirty="0" smtClean="0"/>
          </a:p>
          <a:p>
            <a:pPr lvl="2"/>
            <a:r>
              <a:rPr lang="zh-CN" altLang="zh-CN" dirty="0"/>
              <a:t>早期活动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3"/>
            <a:r>
              <a:rPr lang="zh-CN" altLang="en-US" dirty="0" smtClean="0"/>
              <a:t>患者</a:t>
            </a:r>
            <a:r>
              <a:rPr lang="zh-CN" altLang="zh-CN" dirty="0" smtClean="0"/>
              <a:t>病情</a:t>
            </a:r>
            <a:r>
              <a:rPr lang="zh-CN" altLang="zh-CN" dirty="0"/>
              <a:t>好转后，鼓励早期离床活动，可减轻腹胀，促进肠蠕动恢复，防止肠</a:t>
            </a:r>
            <a:r>
              <a:rPr lang="zh-CN" altLang="zh-CN" dirty="0" smtClean="0"/>
              <a:t>粘连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8021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病因</a:t>
            </a:r>
            <a:r>
              <a:rPr lang="en-US" altLang="zh-CN" dirty="0" smtClean="0"/>
              <a:t>  </a:t>
            </a:r>
          </a:p>
          <a:p>
            <a:pPr lvl="2"/>
            <a:r>
              <a:rPr lang="zh-CN" altLang="zh-CN" dirty="0" smtClean="0"/>
              <a:t>钝</a:t>
            </a:r>
            <a:r>
              <a:rPr lang="zh-CN" altLang="zh-CN" dirty="0"/>
              <a:t>性或锐性暴力</a:t>
            </a:r>
            <a:r>
              <a:rPr lang="zh-CN" altLang="zh-CN" dirty="0" smtClean="0"/>
              <a:t>导致</a:t>
            </a:r>
            <a:endParaRPr lang="zh-CN" altLang="zh-CN" dirty="0"/>
          </a:p>
          <a:p>
            <a:pPr lvl="1"/>
            <a:r>
              <a:rPr lang="zh-CN" altLang="zh-CN" dirty="0" smtClean="0"/>
              <a:t>临床</a:t>
            </a:r>
            <a:r>
              <a:rPr lang="zh-CN" altLang="zh-CN" dirty="0"/>
              <a:t>表现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腹</a:t>
            </a:r>
            <a:r>
              <a:rPr lang="zh-CN" altLang="zh-CN" dirty="0"/>
              <a:t>内实质脏器损伤以内出血或失血性休克为主，而空腔脏器以腹膜炎表现</a:t>
            </a:r>
            <a:r>
              <a:rPr lang="zh-CN" altLang="zh-CN" dirty="0" smtClean="0"/>
              <a:t>为主</a:t>
            </a:r>
            <a:endParaRPr lang="zh-CN" altLang="zh-CN" dirty="0"/>
          </a:p>
          <a:p>
            <a:pPr lvl="1"/>
            <a:r>
              <a:rPr lang="zh-CN" altLang="zh-CN" dirty="0" smtClean="0"/>
              <a:t>治疗</a:t>
            </a:r>
            <a:r>
              <a:rPr lang="zh-CN" altLang="zh-CN" dirty="0"/>
              <a:t>原则</a:t>
            </a:r>
            <a:r>
              <a:rPr lang="en-US" altLang="zh-CN" dirty="0"/>
              <a:t>  </a:t>
            </a:r>
            <a:endParaRPr lang="en-US" altLang="zh-CN" dirty="0" smtClean="0"/>
          </a:p>
          <a:p>
            <a:pPr lvl="2"/>
            <a:r>
              <a:rPr lang="zh-CN" altLang="zh-CN" dirty="0" smtClean="0"/>
              <a:t>腹部</a:t>
            </a:r>
            <a:r>
              <a:rPr lang="zh-CN" altLang="zh-CN" dirty="0"/>
              <a:t>损伤（特别是伴内脏损伤）时，应禁食、胃肠减压、抗休克、抗感染和严密观察，并及早手术探查和修复脏器</a:t>
            </a:r>
            <a:r>
              <a:rPr lang="zh-CN" altLang="zh-CN" dirty="0" smtClean="0"/>
              <a:t>损伤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91296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本章小结</a:t>
            </a:r>
          </a:p>
          <a:p>
            <a:pPr lvl="1"/>
            <a:r>
              <a:rPr lang="zh-CN" altLang="zh-CN" dirty="0" smtClean="0"/>
              <a:t>护理 </a:t>
            </a:r>
            <a:endParaRPr lang="en-US" altLang="zh-CN" dirty="0"/>
          </a:p>
          <a:p>
            <a:pPr lvl="2"/>
            <a:r>
              <a:rPr lang="zh-CN" altLang="zh-CN" dirty="0"/>
              <a:t>术后护理应严密观察病情，保持引流通畅，注意体位、禁食、胃肠减压和饮食护理，应正确使用</a:t>
            </a:r>
            <a:r>
              <a:rPr lang="zh-CN" altLang="zh-CN" dirty="0" smtClean="0"/>
              <a:t>抗菌</a:t>
            </a:r>
            <a:r>
              <a:rPr lang="zh-CN" altLang="en-US" dirty="0" smtClean="0"/>
              <a:t>药</a:t>
            </a:r>
            <a:r>
              <a:rPr lang="zh-CN" altLang="zh-CN" dirty="0" smtClean="0"/>
              <a:t>，</a:t>
            </a:r>
            <a:r>
              <a:rPr lang="zh-CN" altLang="zh-CN" dirty="0"/>
              <a:t>防止并发症</a:t>
            </a:r>
            <a:r>
              <a:rPr lang="zh-CN" altLang="zh-CN" dirty="0" smtClean="0"/>
              <a:t>发生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43137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3200" dirty="0"/>
              <a:t>思考题</a:t>
            </a:r>
          </a:p>
          <a:p>
            <a:pPr lvl="1"/>
            <a:r>
              <a:rPr lang="zh-CN" altLang="zh-CN" sz="2800" dirty="0"/>
              <a:t>男性，</a:t>
            </a:r>
            <a:r>
              <a:rPr lang="en-US" altLang="zh-CN" sz="2800" dirty="0"/>
              <a:t>38</a:t>
            </a:r>
            <a:r>
              <a:rPr lang="zh-CN" altLang="zh-CN" sz="2800" dirty="0"/>
              <a:t>岁，</a:t>
            </a:r>
            <a:r>
              <a:rPr lang="en-US" altLang="zh-CN" sz="2800" dirty="0"/>
              <a:t>3</a:t>
            </a:r>
            <a:r>
              <a:rPr lang="zh-CN" altLang="zh-CN" sz="2800" dirty="0"/>
              <a:t>小时前被刀刺伤，伤及左上腹，右背部，伤口疼痛、出血，继之觉气促，腹痛遍及全腹，呈持续性，以左上腹为甚，肠管经腹部伤口突出体表。自觉口渴、心慌。无呕血、</a:t>
            </a:r>
            <a:r>
              <a:rPr lang="zh-CN" altLang="zh-CN" sz="2800" dirty="0" smtClean="0"/>
              <a:t>便血</a:t>
            </a:r>
            <a:endParaRPr lang="en-US" altLang="zh-CN" sz="2800" dirty="0" smtClean="0"/>
          </a:p>
          <a:p>
            <a:pPr lvl="1"/>
            <a:r>
              <a:rPr lang="zh-CN" altLang="zh-CN" sz="3200" dirty="0" smtClean="0"/>
              <a:t>体检</a:t>
            </a:r>
            <a:r>
              <a:rPr lang="zh-CN" altLang="zh-CN" sz="3200" dirty="0"/>
              <a:t>：</a:t>
            </a:r>
            <a:r>
              <a:rPr lang="en-US" altLang="zh-CN" sz="3200" dirty="0" smtClean="0"/>
              <a:t>T 36</a:t>
            </a:r>
            <a:r>
              <a:rPr lang="zh-CN" altLang="zh-CN" sz="3200" dirty="0"/>
              <a:t>℃，</a:t>
            </a:r>
            <a:r>
              <a:rPr lang="en-US" altLang="zh-CN" sz="3200" dirty="0" smtClean="0"/>
              <a:t>P 84</a:t>
            </a:r>
            <a:r>
              <a:rPr lang="zh-CN" altLang="zh-CN" sz="3200" dirty="0"/>
              <a:t>次</a:t>
            </a:r>
            <a:r>
              <a:rPr lang="en-US" altLang="zh-CN" sz="3200" dirty="0"/>
              <a:t>/</a:t>
            </a:r>
            <a:r>
              <a:rPr lang="zh-CN" altLang="zh-CN" sz="3200" dirty="0"/>
              <a:t>分，</a:t>
            </a:r>
            <a:r>
              <a:rPr lang="en-US" altLang="zh-CN" sz="3200" dirty="0" smtClean="0"/>
              <a:t>R 23</a:t>
            </a:r>
            <a:r>
              <a:rPr lang="zh-CN" altLang="zh-CN" sz="3200" dirty="0"/>
              <a:t>次</a:t>
            </a:r>
            <a:r>
              <a:rPr lang="en-US" altLang="zh-CN" sz="3200" dirty="0"/>
              <a:t>/</a:t>
            </a:r>
            <a:r>
              <a:rPr lang="zh-CN" altLang="zh-CN" sz="3200" dirty="0"/>
              <a:t>分，</a:t>
            </a:r>
            <a:r>
              <a:rPr lang="en-US" altLang="zh-CN" sz="3200" dirty="0" smtClean="0"/>
              <a:t>BP 100/75mmHg</a:t>
            </a:r>
            <a:r>
              <a:rPr lang="zh-CN" altLang="zh-CN" sz="3200" dirty="0"/>
              <a:t>，神清；右肩部有一约</a:t>
            </a:r>
            <a:r>
              <a:rPr lang="en-US" altLang="zh-CN" sz="3200" dirty="0"/>
              <a:t>5cm</a:t>
            </a:r>
            <a:r>
              <a:rPr lang="zh-CN" altLang="zh-CN" sz="3200" dirty="0"/>
              <a:t>长的伤口与右侧胸膜腔相通，有鲜血外渗，右侧语颤减弱，叩诊为过清音，呼吸音减弱，心脏未发现异常</a:t>
            </a:r>
            <a:r>
              <a:rPr lang="zh-CN" altLang="zh-CN" sz="3200" dirty="0" smtClean="0"/>
              <a:t>。</a:t>
            </a:r>
            <a:endParaRPr lang="zh-CN" altLang="en-US" sz="32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362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概述</a:t>
            </a:r>
            <a:endParaRPr lang="en-US" altLang="zh-CN" dirty="0" smtClean="0"/>
          </a:p>
          <a:p>
            <a:pPr lvl="1"/>
            <a:r>
              <a:rPr lang="zh-CN" altLang="zh-CN" dirty="0"/>
              <a:t>腹部损伤（</a:t>
            </a:r>
            <a:r>
              <a:rPr lang="en-US" altLang="zh-CN" dirty="0"/>
              <a:t>abdominal injury</a:t>
            </a:r>
            <a:r>
              <a:rPr lang="zh-CN" altLang="zh-CN" dirty="0"/>
              <a:t>）是指因各种致伤因素作用于腹部，导致腹壁，腹腔内脏器和组织的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分类</a:t>
            </a:r>
            <a:endParaRPr lang="en-US" altLang="zh-CN" dirty="0" smtClean="0"/>
          </a:p>
          <a:p>
            <a:pPr lvl="2"/>
            <a:r>
              <a:rPr lang="zh-CN" altLang="zh-CN" dirty="0"/>
              <a:t>开放性损伤（</a:t>
            </a:r>
            <a:r>
              <a:rPr lang="en-US" altLang="zh-CN" dirty="0"/>
              <a:t>open injury</a:t>
            </a:r>
            <a:r>
              <a:rPr lang="zh-CN" altLang="zh-CN" dirty="0"/>
              <a:t>）：主要是火器伤引起，亦可见于利器伤所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lvl="2"/>
            <a:r>
              <a:rPr lang="zh-CN" altLang="zh-CN" dirty="0"/>
              <a:t>闭合性损伤（</a:t>
            </a:r>
            <a:r>
              <a:rPr lang="en-US" altLang="zh-CN" dirty="0"/>
              <a:t>closed injury</a:t>
            </a:r>
            <a:r>
              <a:rPr lang="zh-CN" altLang="zh-CN" dirty="0" smtClean="0"/>
              <a:t>）</a:t>
            </a:r>
            <a:r>
              <a:rPr lang="zh-CN" altLang="en-US" dirty="0" smtClean="0"/>
              <a:t>：</a:t>
            </a:r>
            <a:r>
              <a:rPr lang="zh-CN" altLang="zh-CN" dirty="0" smtClean="0"/>
              <a:t>由</a:t>
            </a:r>
            <a:r>
              <a:rPr lang="zh-CN" altLang="zh-CN" dirty="0"/>
              <a:t>挤压、碰撞和爆震等钝性暴力引起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5486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左</a:t>
            </a:r>
            <a:r>
              <a:rPr lang="zh-CN" altLang="zh-CN" dirty="0"/>
              <a:t>上腹有一约</a:t>
            </a:r>
            <a:r>
              <a:rPr lang="en-US" altLang="zh-CN" dirty="0"/>
              <a:t>6cm</a:t>
            </a:r>
            <a:r>
              <a:rPr lang="zh-CN" altLang="zh-CN" dirty="0"/>
              <a:t>长的伤口，与腹腔相通，有</a:t>
            </a:r>
            <a:r>
              <a:rPr lang="en-US" altLang="zh-CN" dirty="0"/>
              <a:t>50cm</a:t>
            </a:r>
            <a:r>
              <a:rPr lang="zh-CN" altLang="zh-CN" dirty="0"/>
              <a:t>长的肠管突出，呈紫黑色，少部分充血，全腹有肌紧张、 压痛、反跳痛、尤以脐周为</a:t>
            </a:r>
            <a:r>
              <a:rPr lang="zh-CN" altLang="zh-CN" dirty="0" smtClean="0"/>
              <a:t>甚</a:t>
            </a:r>
            <a:endParaRPr lang="en-US" altLang="zh-CN" dirty="0" smtClean="0"/>
          </a:p>
          <a:p>
            <a:pPr lvl="1"/>
            <a:r>
              <a:rPr lang="zh-CN" altLang="zh-CN" dirty="0" smtClean="0"/>
              <a:t>血常规</a:t>
            </a:r>
            <a:r>
              <a:rPr lang="zh-CN" altLang="zh-CN" dirty="0"/>
              <a:t>：</a:t>
            </a:r>
            <a:r>
              <a:rPr lang="en-US" altLang="zh-CN" dirty="0" err="1"/>
              <a:t>Hb</a:t>
            </a:r>
            <a:r>
              <a:rPr lang="en-US" altLang="zh-CN" dirty="0"/>
              <a:t> 125g/L</a:t>
            </a:r>
            <a:r>
              <a:rPr lang="zh-CN" altLang="zh-CN" dirty="0"/>
              <a:t>，</a:t>
            </a:r>
            <a:r>
              <a:rPr lang="en-US" altLang="zh-CN" dirty="0"/>
              <a:t>RBC 4.5×10</a:t>
            </a:r>
            <a:r>
              <a:rPr lang="en-US" altLang="zh-CN" baseline="30000" dirty="0"/>
              <a:t>12</a:t>
            </a:r>
            <a:r>
              <a:rPr lang="en-US" altLang="zh-CN" dirty="0"/>
              <a:t>/L</a:t>
            </a:r>
            <a:r>
              <a:rPr lang="zh-CN" altLang="zh-CN" dirty="0"/>
              <a:t>，</a:t>
            </a:r>
            <a:r>
              <a:rPr lang="en-US" altLang="zh-CN" dirty="0"/>
              <a:t>WBC 9×10</a:t>
            </a:r>
            <a:r>
              <a:rPr lang="en-US" altLang="zh-CN" baseline="30000" dirty="0"/>
              <a:t>9</a:t>
            </a:r>
            <a:r>
              <a:rPr lang="en-US" altLang="zh-CN" dirty="0"/>
              <a:t>/L</a:t>
            </a:r>
            <a:r>
              <a:rPr lang="zh-CN" altLang="zh-CN" dirty="0"/>
              <a:t>，中性粒细胞</a:t>
            </a:r>
            <a:r>
              <a:rPr lang="en-US" altLang="zh-CN" dirty="0"/>
              <a:t>0.78</a:t>
            </a:r>
            <a:r>
              <a:rPr lang="zh-CN" altLang="zh-CN" dirty="0"/>
              <a:t>，淋巴细胞 </a:t>
            </a:r>
            <a:r>
              <a:rPr lang="en-US" altLang="zh-CN" dirty="0" smtClean="0"/>
              <a:t>0.22</a:t>
            </a:r>
            <a:endParaRPr lang="zh-CN" altLang="zh-CN" dirty="0"/>
          </a:p>
          <a:p>
            <a:pPr lvl="1"/>
            <a:r>
              <a:rPr lang="zh-CN" altLang="zh-CN" sz="2800" dirty="0"/>
              <a:t>请问：可能的医疗诊断是什么？目前治疗原则是什么？</a:t>
            </a:r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31876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案例解析</a:t>
            </a:r>
          </a:p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左</a:t>
            </a:r>
            <a:r>
              <a:rPr lang="zh-CN" altLang="zh-CN" dirty="0"/>
              <a:t>上腹、右背部尖刀刺伤，右肩部有一约</a:t>
            </a:r>
            <a:r>
              <a:rPr lang="en-US" altLang="zh-CN" dirty="0"/>
              <a:t>5cm</a:t>
            </a:r>
            <a:r>
              <a:rPr lang="zh-CN" altLang="zh-CN" dirty="0"/>
              <a:t>长的伤口与右侧胸膜腔相通，应考虑开放性气胸；左上腹有一约</a:t>
            </a:r>
            <a:r>
              <a:rPr lang="en-US" altLang="zh-CN" dirty="0"/>
              <a:t>6cm</a:t>
            </a:r>
            <a:r>
              <a:rPr lang="zh-CN" altLang="zh-CN" dirty="0"/>
              <a:t>长的伤口，与腹腔相通，有</a:t>
            </a:r>
            <a:r>
              <a:rPr lang="en-US" altLang="zh-CN" dirty="0"/>
              <a:t>50cm</a:t>
            </a:r>
            <a:r>
              <a:rPr lang="zh-CN" altLang="zh-CN" dirty="0"/>
              <a:t>长的肠管突出，呈紫黑色，少部分充血，全腹有肌紧张、 压痛、反跳痛、尤以脐周为甚，还应考虑腹部开放性损伤、肠管坏死、</a:t>
            </a:r>
            <a:r>
              <a:rPr lang="zh-CN" altLang="zh-CN" dirty="0" smtClean="0"/>
              <a:t>急性弥漫性腹膜炎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8748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zh-CN" altLang="zh-CN" dirty="0" smtClean="0"/>
              <a:t>该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应</a:t>
            </a:r>
            <a:r>
              <a:rPr lang="zh-CN" altLang="zh-CN" dirty="0"/>
              <a:t>采取手术治疗：手术进行肠切除肠吻合；变开放性气胸为闭合性气胸；清洗腹腔封闭腹壁伤口；抗炎、补液等治疗措施</a:t>
            </a:r>
          </a:p>
          <a:p>
            <a:pPr lvl="1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9960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自测练习</a:t>
            </a:r>
          </a:p>
          <a:p>
            <a:pPr marL="457200" lvl="1" indent="0">
              <a:buNone/>
            </a:pPr>
            <a:r>
              <a:rPr lang="en-US" altLang="zh-CN" dirty="0"/>
              <a:t>1</a:t>
            </a:r>
            <a:r>
              <a:rPr lang="zh-CN" altLang="zh-CN" dirty="0"/>
              <a:t>．腹部</a:t>
            </a:r>
            <a:r>
              <a:rPr lang="zh-CN" altLang="zh-CN" dirty="0" smtClean="0"/>
              <a:t>外伤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护理</a:t>
            </a:r>
            <a:r>
              <a:rPr lang="zh-CN" altLang="zh-CN" dirty="0"/>
              <a:t>措施不包括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/>
              <a:t>．均应半卧位</a:t>
            </a:r>
            <a:r>
              <a:rPr lang="en-US" altLang="zh-CN" dirty="0"/>
              <a:t> 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．做好心理</a:t>
            </a:r>
            <a:r>
              <a:rPr lang="zh-CN" altLang="zh-CN" dirty="0" smtClean="0"/>
              <a:t>护理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．配合诊断性</a:t>
            </a:r>
            <a:r>
              <a:rPr lang="zh-CN" altLang="zh-CN" dirty="0" smtClean="0"/>
              <a:t>腹腔穿刺术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．术前留置胃肠</a:t>
            </a:r>
            <a:r>
              <a:rPr lang="zh-CN" altLang="zh-CN" dirty="0" smtClean="0"/>
              <a:t>减压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en-US" dirty="0" smtClean="0"/>
              <a:t>、</a:t>
            </a:r>
            <a:r>
              <a:rPr lang="zh-CN" altLang="zh-CN" dirty="0" smtClean="0"/>
              <a:t>记录</a:t>
            </a:r>
            <a:r>
              <a:rPr lang="zh-CN" altLang="zh-CN" dirty="0"/>
              <a:t>液体出入量</a:t>
            </a:r>
          </a:p>
          <a:p>
            <a:pPr lvl="2"/>
            <a:endParaRPr lang="en-US" altLang="zh-CN" dirty="0" smtClean="0"/>
          </a:p>
          <a:p>
            <a:r>
              <a:rPr lang="en-US" altLang="zh-CN" dirty="0"/>
              <a:t>	</a:t>
            </a:r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4938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 smtClean="0"/>
              <a:t>2</a:t>
            </a:r>
            <a:r>
              <a:rPr lang="zh-CN" altLang="zh-CN" dirty="0" smtClean="0"/>
              <a:t>．腹部</a:t>
            </a:r>
            <a:r>
              <a:rPr lang="zh-CN" altLang="zh-CN" dirty="0" smtClean="0"/>
              <a:t>外伤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观察</a:t>
            </a:r>
            <a:r>
              <a:rPr lang="zh-CN" altLang="zh-CN" dirty="0" smtClean="0"/>
              <a:t>期安放胃肠减压的目的不包括</a:t>
            </a:r>
          </a:p>
          <a:p>
            <a:pPr marL="914400" lvl="2" indent="0">
              <a:buNone/>
            </a:pPr>
            <a:r>
              <a:rPr lang="en-US" altLang="zh-CN" dirty="0" smtClean="0"/>
              <a:t>A</a:t>
            </a:r>
            <a:r>
              <a:rPr lang="zh-CN" altLang="zh-CN" dirty="0" smtClean="0"/>
              <a:t>．减轻腹痛</a:t>
            </a:r>
            <a:r>
              <a:rPr lang="en-US" altLang="zh-CN" dirty="0" smtClean="0"/>
              <a:t> </a:t>
            </a:r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 smtClean="0"/>
              <a:t>．减轻腹胀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C</a:t>
            </a:r>
            <a:r>
              <a:rPr lang="zh-CN" altLang="zh-CN" dirty="0" smtClean="0"/>
              <a:t>．减少可能存在的胃肠液外漏</a:t>
            </a:r>
            <a:r>
              <a:rPr lang="en-US" altLang="zh-CN" dirty="0" smtClean="0"/>
              <a:t> 	</a:t>
            </a:r>
          </a:p>
          <a:p>
            <a:pPr marL="914400" lvl="2" indent="0">
              <a:buNone/>
            </a:pPr>
            <a:r>
              <a:rPr lang="en-US" altLang="zh-CN" dirty="0" smtClean="0"/>
              <a:t>D</a:t>
            </a:r>
            <a:r>
              <a:rPr lang="zh-CN" altLang="zh-CN" dirty="0" smtClean="0"/>
              <a:t>．为手术做准备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E</a:t>
            </a:r>
            <a:r>
              <a:rPr lang="zh-CN" altLang="zh-CN" dirty="0" smtClean="0"/>
              <a:t>．防止呕吐</a:t>
            </a:r>
          </a:p>
          <a:p>
            <a:pPr lvl="1"/>
            <a:endParaRPr lang="zh-CN" altLang="zh-CN" dirty="0"/>
          </a:p>
          <a:p>
            <a:pPr lvl="1"/>
            <a:endParaRPr lang="zh-CN" altLang="zh-CN" dirty="0" smtClean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73485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3</a:t>
            </a:r>
            <a:r>
              <a:rPr lang="zh-CN" altLang="zh-CN" dirty="0"/>
              <a:t>．脾破裂并发失血性休克最主要的处理原则</a:t>
            </a:r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．边抗休克边手术止血</a:t>
            </a:r>
            <a:r>
              <a:rPr lang="en-US" altLang="zh-CN" dirty="0"/>
              <a:t>    		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 smtClean="0"/>
              <a:t>B</a:t>
            </a:r>
            <a:r>
              <a:rPr lang="zh-CN" altLang="zh-CN" dirty="0"/>
              <a:t>．</a:t>
            </a:r>
            <a:r>
              <a:rPr lang="zh-CN" altLang="zh-CN" dirty="0" smtClean="0"/>
              <a:t>扩容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．使用升压</a:t>
            </a:r>
            <a:r>
              <a:rPr lang="zh-CN" altLang="zh-CN" dirty="0" smtClean="0"/>
              <a:t>药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．止血药的</a:t>
            </a:r>
            <a:r>
              <a:rPr lang="zh-CN" altLang="zh-CN" dirty="0" smtClean="0"/>
              <a:t>应用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．禁食</a:t>
            </a:r>
          </a:p>
          <a:p>
            <a:pPr marL="457200" lvl="1" indent="0">
              <a:buNone/>
            </a:pPr>
            <a:endParaRPr lang="zh-CN" altLang="zh-CN" dirty="0"/>
          </a:p>
          <a:p>
            <a:pPr lvl="1"/>
            <a:endParaRPr lang="zh-CN" altLang="zh-CN" dirty="0"/>
          </a:p>
          <a:p>
            <a:r>
              <a:rPr lang="en-US" altLang="zh-CN" dirty="0"/>
              <a:t>						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0019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7504" y="1288504"/>
            <a:ext cx="8610600" cy="4876800"/>
          </a:xfrm>
        </p:spPr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4</a:t>
            </a:r>
            <a:r>
              <a:rPr lang="zh-CN" altLang="zh-CN" dirty="0"/>
              <a:t>．关于诊断性腹腔穿刺结果判断错误的</a:t>
            </a:r>
            <a:r>
              <a:rPr lang="zh-CN" altLang="zh-CN" dirty="0" smtClean="0"/>
              <a:t>是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A</a:t>
            </a:r>
            <a:r>
              <a:rPr lang="zh-CN" altLang="zh-CN" dirty="0"/>
              <a:t>．抽出不疑固的血液，提示有腹腔脏器损伤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．抽得的血液迅速凝固，多为误入血管或血肿所</a:t>
            </a:r>
            <a:r>
              <a:rPr lang="zh-CN" altLang="zh-CN" dirty="0" smtClean="0"/>
              <a:t>致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．抽得胃肠内容物、胆汁、混浊腹水，尿液则为阳性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．腹穿抽出液的淀粉酶含量较高则疑有胰腺或胃十二指肠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．抽不到液体则为阴性，可排除内脏损伤</a:t>
            </a:r>
          </a:p>
          <a:p>
            <a:pPr marL="457200" lvl="1" indent="0">
              <a:buNone/>
            </a:pPr>
            <a:endParaRPr lang="zh-CN" altLang="zh-CN" dirty="0"/>
          </a:p>
          <a:p>
            <a:pPr lvl="1"/>
            <a:endParaRPr lang="zh-CN" altLang="zh-CN" dirty="0"/>
          </a:p>
          <a:p>
            <a:pPr lvl="1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67917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r>
              <a:rPr lang="en-US" altLang="zh-CN" dirty="0"/>
              <a:t>5</a:t>
            </a:r>
            <a:r>
              <a:rPr lang="zh-CN" altLang="zh-CN" dirty="0"/>
              <a:t>．下列提示有实质器官损伤的是</a:t>
            </a:r>
          </a:p>
          <a:p>
            <a:pPr marL="914400" lvl="2" indent="0">
              <a:buNone/>
            </a:pPr>
            <a:r>
              <a:rPr lang="en-US" altLang="zh-CN" dirty="0"/>
              <a:t>A.</a:t>
            </a:r>
            <a:r>
              <a:rPr lang="zh-CN" altLang="zh-CN" dirty="0"/>
              <a:t>早期出现休克征象者（尤其是出血性休克</a:t>
            </a:r>
            <a:r>
              <a:rPr lang="zh-CN" altLang="zh-CN" dirty="0" smtClean="0"/>
              <a:t>）</a:t>
            </a:r>
            <a:endParaRPr lang="en-US" altLang="zh-CN" dirty="0" smtClean="0"/>
          </a:p>
          <a:p>
            <a:pPr marL="914400" lvl="2" indent="0">
              <a:buNone/>
            </a:pPr>
            <a:r>
              <a:rPr lang="en-US" altLang="zh-CN" dirty="0"/>
              <a:t>B</a:t>
            </a:r>
            <a:r>
              <a:rPr lang="zh-CN" altLang="zh-CN" dirty="0"/>
              <a:t>．有持续性剧烈腹痛、恶心、呕吐和腹胀等症状者</a:t>
            </a:r>
          </a:p>
          <a:p>
            <a:pPr marL="914400" lvl="2" indent="0">
              <a:buNone/>
            </a:pPr>
            <a:r>
              <a:rPr lang="en-US" altLang="zh-CN" dirty="0"/>
              <a:t>C</a:t>
            </a:r>
            <a:r>
              <a:rPr lang="zh-CN" altLang="zh-CN" dirty="0"/>
              <a:t>．明显的腹膜刺激征者</a:t>
            </a:r>
          </a:p>
          <a:p>
            <a:pPr marL="914400" lvl="2" indent="0">
              <a:buNone/>
            </a:pPr>
            <a:r>
              <a:rPr lang="en-US" altLang="zh-CN" dirty="0"/>
              <a:t>D</a:t>
            </a:r>
            <a:r>
              <a:rPr lang="zh-CN" altLang="zh-CN" dirty="0"/>
              <a:t>．有移动性浊音，肝浊音界消失和肠鸣音减弱或消失等表现者</a:t>
            </a:r>
          </a:p>
          <a:p>
            <a:pPr marL="914400" lvl="2" indent="0">
              <a:buNone/>
            </a:pPr>
            <a:r>
              <a:rPr lang="en-US" altLang="zh-CN" dirty="0"/>
              <a:t>E</a:t>
            </a:r>
            <a:r>
              <a:rPr lang="zh-CN" altLang="zh-CN" dirty="0"/>
              <a:t>．气腹征者</a:t>
            </a:r>
          </a:p>
          <a:p>
            <a:pPr lvl="1"/>
            <a:endParaRPr lang="zh-CN" altLang="zh-CN" dirty="0"/>
          </a:p>
          <a:p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078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参考答案</a:t>
            </a:r>
          </a:p>
          <a:p>
            <a:pPr marL="457200" lvl="1" indent="0">
              <a:buNone/>
            </a:pPr>
            <a:r>
              <a:rPr lang="en-US" altLang="zh-CN" dirty="0"/>
              <a:t>1.A    2. E     3.A     4.E    </a:t>
            </a:r>
            <a:r>
              <a:rPr lang="en-US" altLang="zh-CN"/>
              <a:t>5.A </a:t>
            </a:r>
            <a:endParaRPr lang="zh-CN" altLang="zh-CN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093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sz="2800" dirty="0" smtClean="0">
                <a:solidFill>
                  <a:schemeClr val="tx1"/>
                </a:solidFill>
              </a:rPr>
              <a:t>男性</a:t>
            </a:r>
            <a:r>
              <a:rPr lang="zh-CN" altLang="zh-CN" sz="2800" dirty="0">
                <a:solidFill>
                  <a:schemeClr val="tx1"/>
                </a:solidFill>
              </a:rPr>
              <a:t>，</a:t>
            </a:r>
            <a:r>
              <a:rPr lang="en-US" altLang="zh-CN" sz="2800" dirty="0">
                <a:solidFill>
                  <a:schemeClr val="tx1"/>
                </a:solidFill>
              </a:rPr>
              <a:t>38</a:t>
            </a:r>
            <a:r>
              <a:rPr lang="zh-CN" altLang="zh-CN" sz="2800" dirty="0">
                <a:solidFill>
                  <a:schemeClr val="tx1"/>
                </a:solidFill>
              </a:rPr>
              <a:t>岁，司机，</a:t>
            </a:r>
            <a:r>
              <a:rPr lang="en-US" altLang="zh-CN" sz="2800" dirty="0">
                <a:solidFill>
                  <a:schemeClr val="tx1"/>
                </a:solidFill>
              </a:rPr>
              <a:t>2</a:t>
            </a:r>
            <a:r>
              <a:rPr lang="zh-CN" altLang="zh-CN" sz="2800" dirty="0">
                <a:solidFill>
                  <a:schemeClr val="tx1"/>
                </a:solidFill>
              </a:rPr>
              <a:t>小时前发生车祸，上腹部被方向盘撞伤，出现腹部剧烈疼痛，不能站立行走，头晕心慌，并有呕吐</a:t>
            </a:r>
            <a:r>
              <a:rPr lang="zh-CN" altLang="zh-CN" sz="2800" dirty="0" smtClean="0">
                <a:solidFill>
                  <a:schemeClr val="tx1"/>
                </a:solidFill>
              </a:rPr>
              <a:t>。体检</a:t>
            </a:r>
            <a:r>
              <a:rPr lang="zh-CN" altLang="zh-CN" sz="2800" dirty="0">
                <a:solidFill>
                  <a:schemeClr val="tx1"/>
                </a:solidFill>
              </a:rPr>
              <a:t>：体温</a:t>
            </a:r>
            <a:r>
              <a:rPr lang="en-US" altLang="zh-CN" sz="2800" dirty="0">
                <a:solidFill>
                  <a:schemeClr val="tx1"/>
                </a:solidFill>
              </a:rPr>
              <a:t>36</a:t>
            </a:r>
            <a:r>
              <a:rPr lang="zh-CN" altLang="zh-CN" sz="2800" dirty="0">
                <a:solidFill>
                  <a:schemeClr val="tx1"/>
                </a:solidFill>
              </a:rPr>
              <a:t>℃，脉搏</a:t>
            </a:r>
            <a:r>
              <a:rPr lang="en-US" altLang="zh-CN" sz="2800" dirty="0">
                <a:solidFill>
                  <a:schemeClr val="tx1"/>
                </a:solidFill>
              </a:rPr>
              <a:t>136</a:t>
            </a:r>
            <a:r>
              <a:rPr lang="zh-CN" altLang="zh-CN" sz="2800" dirty="0">
                <a:solidFill>
                  <a:schemeClr val="tx1"/>
                </a:solidFill>
              </a:rPr>
              <a:t>次</a:t>
            </a:r>
            <a:r>
              <a:rPr lang="en-US" altLang="zh-CN" sz="2800" dirty="0">
                <a:solidFill>
                  <a:schemeClr val="tx1"/>
                </a:solidFill>
              </a:rPr>
              <a:t>/</a:t>
            </a:r>
            <a:r>
              <a:rPr lang="zh-CN" altLang="zh-CN" sz="2800" dirty="0">
                <a:solidFill>
                  <a:schemeClr val="tx1"/>
                </a:solidFill>
              </a:rPr>
              <a:t>分，呼吸</a:t>
            </a:r>
            <a:r>
              <a:rPr lang="en-US" altLang="zh-CN" sz="2800" dirty="0">
                <a:solidFill>
                  <a:schemeClr val="tx1"/>
                </a:solidFill>
              </a:rPr>
              <a:t>28</a:t>
            </a:r>
            <a:r>
              <a:rPr lang="zh-CN" altLang="zh-CN" sz="2800" dirty="0">
                <a:solidFill>
                  <a:schemeClr val="tx1"/>
                </a:solidFill>
              </a:rPr>
              <a:t>次</a:t>
            </a:r>
            <a:r>
              <a:rPr lang="en-US" altLang="zh-CN" sz="2800" dirty="0">
                <a:solidFill>
                  <a:schemeClr val="tx1"/>
                </a:solidFill>
              </a:rPr>
              <a:t>/</a:t>
            </a:r>
            <a:r>
              <a:rPr lang="zh-CN" altLang="zh-CN" sz="2800" dirty="0">
                <a:solidFill>
                  <a:schemeClr val="tx1"/>
                </a:solidFill>
              </a:rPr>
              <a:t>分，血压</a:t>
            </a:r>
            <a:r>
              <a:rPr lang="en-US" altLang="zh-CN" sz="2800" dirty="0">
                <a:solidFill>
                  <a:schemeClr val="tx1"/>
                </a:solidFill>
              </a:rPr>
              <a:t>90/65mmHg</a:t>
            </a:r>
            <a:r>
              <a:rPr lang="zh-CN" altLang="zh-CN" sz="2800" dirty="0">
                <a:solidFill>
                  <a:schemeClr val="tx1"/>
                </a:solidFill>
              </a:rPr>
              <a:t>，神志清醒，痛苦病容，面色苍白，出冷汗，腹式呼吸减弱，腹肌紧张，以左上腹明显，全腹有明显压痛，反跳痛，移动性浊音（</a:t>
            </a:r>
            <a:r>
              <a:rPr lang="en-US" altLang="zh-CN" sz="2800" dirty="0">
                <a:solidFill>
                  <a:schemeClr val="tx1"/>
                </a:solidFill>
              </a:rPr>
              <a:t>+</a:t>
            </a:r>
            <a:r>
              <a:rPr lang="zh-CN" altLang="zh-CN" sz="2800" dirty="0">
                <a:solidFill>
                  <a:schemeClr val="tx1"/>
                </a:solidFill>
              </a:rPr>
              <a:t>），肠鸣音减弱</a:t>
            </a:r>
            <a:r>
              <a:rPr lang="zh-CN" altLang="zh-CN" sz="2800" dirty="0" smtClean="0">
                <a:solidFill>
                  <a:schemeClr val="tx1"/>
                </a:solidFill>
              </a:rPr>
              <a:t>。诊断</a:t>
            </a:r>
            <a:r>
              <a:rPr lang="zh-CN" altLang="zh-CN" sz="2800" dirty="0">
                <a:solidFill>
                  <a:schemeClr val="tx1"/>
                </a:solidFill>
              </a:rPr>
              <a:t>性腹腔穿刺：抽出不凝固血液</a:t>
            </a:r>
            <a:r>
              <a:rPr lang="en-US" altLang="zh-CN" sz="2800" dirty="0">
                <a:solidFill>
                  <a:schemeClr val="tx1"/>
                </a:solidFill>
              </a:rPr>
              <a:t>18ml</a:t>
            </a:r>
            <a:r>
              <a:rPr lang="zh-CN" altLang="zh-CN" sz="2800" dirty="0" smtClean="0">
                <a:solidFill>
                  <a:schemeClr val="tx1"/>
                </a:solidFill>
              </a:rPr>
              <a:t>。血常规</a:t>
            </a:r>
            <a:r>
              <a:rPr lang="zh-CN" altLang="zh-CN" sz="2800" dirty="0">
                <a:solidFill>
                  <a:schemeClr val="tx1"/>
                </a:solidFill>
              </a:rPr>
              <a:t>检查显示：红细胞计数为</a:t>
            </a:r>
            <a:r>
              <a:rPr lang="en-US" altLang="zh-CN" sz="2800" dirty="0">
                <a:solidFill>
                  <a:schemeClr val="tx1"/>
                </a:solidFill>
              </a:rPr>
              <a:t>2</a:t>
            </a:r>
            <a:r>
              <a:rPr lang="zh-CN" altLang="zh-CN" sz="2800" dirty="0">
                <a:solidFill>
                  <a:schemeClr val="tx1"/>
                </a:solidFill>
              </a:rPr>
              <a:t>×</a:t>
            </a:r>
            <a:r>
              <a:rPr lang="en-US" altLang="zh-CN" sz="2800" dirty="0">
                <a:solidFill>
                  <a:schemeClr val="tx1"/>
                </a:solidFill>
              </a:rPr>
              <a:t>10</a:t>
            </a:r>
            <a:r>
              <a:rPr lang="en-US" altLang="zh-CN" sz="2800" baseline="30000" dirty="0">
                <a:solidFill>
                  <a:schemeClr val="tx1"/>
                </a:solidFill>
              </a:rPr>
              <a:t>12</a:t>
            </a:r>
            <a:r>
              <a:rPr lang="en-US" altLang="zh-CN" sz="2800" dirty="0">
                <a:solidFill>
                  <a:schemeClr val="tx1"/>
                </a:solidFill>
              </a:rPr>
              <a:t>/L</a:t>
            </a:r>
            <a:r>
              <a:rPr lang="zh-CN" altLang="zh-CN" sz="2800" dirty="0">
                <a:solidFill>
                  <a:schemeClr val="tx1"/>
                </a:solidFill>
              </a:rPr>
              <a:t>，血红蛋白</a:t>
            </a:r>
            <a:r>
              <a:rPr lang="en-US" altLang="zh-CN" sz="2800" dirty="0">
                <a:solidFill>
                  <a:schemeClr val="tx1"/>
                </a:solidFill>
              </a:rPr>
              <a:t>60g/L</a:t>
            </a:r>
            <a:r>
              <a:rPr lang="zh-CN" altLang="zh-CN" sz="2800" dirty="0">
                <a:solidFill>
                  <a:schemeClr val="tx1"/>
                </a:solidFill>
              </a:rPr>
              <a:t>。</a:t>
            </a:r>
          </a:p>
          <a:p>
            <a:r>
              <a:rPr lang="zh-CN" altLang="zh-CN" sz="2800" dirty="0" smtClean="0">
                <a:solidFill>
                  <a:schemeClr val="tx1"/>
                </a:solidFill>
              </a:rPr>
              <a:t>问题</a:t>
            </a:r>
            <a:r>
              <a:rPr lang="zh-CN" altLang="zh-CN" sz="2800" dirty="0">
                <a:solidFill>
                  <a:schemeClr val="tx1"/>
                </a:solidFill>
              </a:rPr>
              <a:t>：</a:t>
            </a:r>
            <a:r>
              <a:rPr lang="zh-CN" altLang="zh-CN" sz="2800" dirty="0" smtClean="0">
                <a:solidFill>
                  <a:schemeClr val="tx1"/>
                </a:solidFill>
              </a:rPr>
              <a:t>该</a:t>
            </a:r>
            <a:r>
              <a:rPr lang="zh-CN" altLang="en-US" sz="2800" dirty="0" smtClean="0">
                <a:solidFill>
                  <a:schemeClr val="tx1"/>
                </a:solidFill>
              </a:rPr>
              <a:t>患者</a:t>
            </a:r>
            <a:r>
              <a:rPr lang="zh-CN" altLang="zh-CN" sz="2800" dirty="0" smtClean="0">
                <a:solidFill>
                  <a:schemeClr val="tx1"/>
                </a:solidFill>
              </a:rPr>
              <a:t>护理</a:t>
            </a:r>
            <a:r>
              <a:rPr lang="zh-CN" altLang="zh-CN" sz="2800" dirty="0">
                <a:solidFill>
                  <a:schemeClr val="tx1"/>
                </a:solidFill>
              </a:rPr>
              <a:t>评估内容包括哪些？ </a:t>
            </a:r>
          </a:p>
          <a:p>
            <a:endParaRPr lang="zh-CN" altLang="en-US" sz="28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9114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2"/>
            <a:r>
              <a:rPr lang="zh-CN" altLang="zh-CN" dirty="0"/>
              <a:t>单纯腹壁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lvl="3"/>
            <a:r>
              <a:rPr lang="zh-CN" altLang="zh-CN" dirty="0"/>
              <a:t>仅表现为局限性疼痛、</a:t>
            </a:r>
            <a:r>
              <a:rPr lang="zh-CN" altLang="zh-CN" dirty="0" smtClean="0"/>
              <a:t>压痛</a:t>
            </a:r>
            <a:endParaRPr lang="en-US" altLang="zh-CN" dirty="0" smtClean="0"/>
          </a:p>
          <a:p>
            <a:pPr lvl="2"/>
            <a:r>
              <a:rPr lang="zh-CN" altLang="zh-CN" dirty="0"/>
              <a:t>腹腔内脏器</a:t>
            </a:r>
            <a:r>
              <a:rPr lang="zh-CN" altLang="zh-CN" dirty="0" smtClean="0"/>
              <a:t>损伤</a:t>
            </a:r>
            <a:endParaRPr lang="en-US" altLang="zh-CN" dirty="0" smtClean="0"/>
          </a:p>
          <a:p>
            <a:pPr lvl="3"/>
            <a:r>
              <a:rPr lang="zh-CN" altLang="zh-CN" dirty="0"/>
              <a:t>实质性脏器（脾、肝、肾、胰等）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：</a:t>
            </a:r>
            <a:r>
              <a:rPr lang="zh-CN" altLang="zh-CN" dirty="0"/>
              <a:t>主要是腹腔内出血</a:t>
            </a:r>
            <a:r>
              <a:rPr lang="zh-CN" altLang="zh-CN" dirty="0" smtClean="0"/>
              <a:t>表现</a:t>
            </a:r>
            <a:r>
              <a:rPr lang="zh-CN" altLang="en-US" dirty="0" smtClean="0"/>
              <a:t>，</a:t>
            </a:r>
            <a:r>
              <a:rPr lang="zh-CN" altLang="zh-CN" dirty="0"/>
              <a:t>腹痛和腹膜刺激征一般较轻</a:t>
            </a:r>
            <a:endParaRPr lang="en-US" altLang="zh-CN" dirty="0" smtClean="0"/>
          </a:p>
          <a:p>
            <a:pPr lvl="3"/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73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zh-CN" dirty="0"/>
              <a:t>空腔脏器（胃、肠、胆道、膀胱等）损伤</a:t>
            </a:r>
            <a:r>
              <a:rPr lang="zh-CN" altLang="en-US" dirty="0"/>
              <a:t>：</a:t>
            </a:r>
            <a:r>
              <a:rPr lang="zh-CN" altLang="zh-CN" dirty="0"/>
              <a:t>主要表现为急性弥漫性腹膜炎</a:t>
            </a:r>
            <a:r>
              <a:rPr lang="zh-CN" altLang="en-US" dirty="0"/>
              <a:t>，</a:t>
            </a:r>
            <a:r>
              <a:rPr lang="zh-CN" altLang="zh-CN" dirty="0"/>
              <a:t>有不同程度的</a:t>
            </a:r>
            <a:r>
              <a:rPr lang="zh-CN" altLang="zh-CN" dirty="0" smtClean="0"/>
              <a:t>出血</a:t>
            </a:r>
            <a:endParaRPr lang="en-US" altLang="zh-CN" dirty="0" smtClean="0"/>
          </a:p>
          <a:p>
            <a:pPr lvl="2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6681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en-US" dirty="0"/>
              <a:t>脾破裂</a:t>
            </a:r>
            <a:endParaRPr lang="en-US" altLang="zh-CN" dirty="0"/>
          </a:p>
          <a:p>
            <a:pPr lvl="4"/>
            <a:r>
              <a:rPr lang="zh-CN" altLang="zh-CN" sz="2400" dirty="0"/>
              <a:t>真性破裂</a:t>
            </a:r>
            <a:r>
              <a:rPr lang="zh-CN" altLang="en-US" sz="2400" dirty="0"/>
              <a:t>：</a:t>
            </a:r>
            <a:r>
              <a:rPr lang="zh-CN" altLang="zh-CN" sz="2400" dirty="0"/>
              <a:t>多见</a:t>
            </a:r>
            <a:r>
              <a:rPr lang="zh-CN" altLang="en-US" sz="2400" dirty="0"/>
              <a:t>，</a:t>
            </a:r>
            <a:r>
              <a:rPr lang="zh-CN" altLang="zh-CN" sz="2400" dirty="0"/>
              <a:t>出血量很大，</a:t>
            </a:r>
            <a:r>
              <a:rPr lang="zh-CN" altLang="en-US" sz="2400" dirty="0"/>
              <a:t>可</a:t>
            </a:r>
            <a:r>
              <a:rPr lang="zh-CN" altLang="zh-CN" sz="2400" dirty="0"/>
              <a:t>迅速发生休克，甚至死亡</a:t>
            </a:r>
            <a:endParaRPr lang="en-US" altLang="zh-CN" sz="2400" dirty="0"/>
          </a:p>
          <a:p>
            <a:pPr lvl="4"/>
            <a:r>
              <a:rPr lang="zh-CN" altLang="zh-CN" sz="2400" dirty="0"/>
              <a:t>被膜下破裂和中央型破裂</a:t>
            </a:r>
            <a:r>
              <a:rPr lang="zh-CN" altLang="en-US" sz="2400" dirty="0"/>
              <a:t>：</a:t>
            </a:r>
            <a:r>
              <a:rPr lang="zh-CN" altLang="zh-CN" sz="2400" dirty="0"/>
              <a:t>出血量可受到限制，而形成血肿</a:t>
            </a:r>
            <a:endParaRPr lang="en-US" altLang="zh-CN" sz="2400" dirty="0"/>
          </a:p>
          <a:p>
            <a:pPr lvl="3"/>
            <a:r>
              <a:rPr lang="zh-CN" altLang="en-US" dirty="0"/>
              <a:t>肝破裂</a:t>
            </a:r>
            <a:endParaRPr lang="en-US" altLang="zh-CN" dirty="0"/>
          </a:p>
          <a:p>
            <a:pPr lvl="4"/>
            <a:r>
              <a:rPr lang="zh-CN" altLang="zh-CN" sz="2400" dirty="0"/>
              <a:t>病理分型与脾破裂类似</a:t>
            </a:r>
            <a:endParaRPr lang="en-US" altLang="zh-CN" sz="2400" dirty="0"/>
          </a:p>
          <a:p>
            <a:pPr lvl="4"/>
            <a:r>
              <a:rPr lang="zh-CN" altLang="zh-CN" sz="2400" dirty="0"/>
              <a:t>腹痛和腹膜刺激征较明显</a:t>
            </a:r>
            <a:endParaRPr lang="en-US" altLang="zh-CN" sz="2400" dirty="0"/>
          </a:p>
          <a:p>
            <a:pPr lvl="4"/>
            <a:r>
              <a:rPr lang="zh-CN" altLang="en-US" sz="2400" dirty="0"/>
              <a:t>可</a:t>
            </a:r>
            <a:r>
              <a:rPr lang="zh-CN" altLang="zh-CN" sz="2400" dirty="0"/>
              <a:t>出现黑粪或呕血</a:t>
            </a:r>
            <a:endParaRPr lang="en-US" altLang="zh-CN" sz="2400" dirty="0"/>
          </a:p>
          <a:p>
            <a:pPr lvl="2"/>
            <a:endParaRPr lang="en-US" altLang="zh-CN" dirty="0" smtClean="0"/>
          </a:p>
          <a:p>
            <a:pPr lvl="2"/>
            <a:endParaRPr lang="en-US" altLang="zh-CN" dirty="0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6615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zh-CN" dirty="0"/>
              <a:t>第二十二章</a:t>
            </a:r>
            <a:r>
              <a:rPr lang="en-US" altLang="zh-CN" dirty="0"/>
              <a:t>  </a:t>
            </a:r>
            <a:r>
              <a:rPr lang="zh-CN" altLang="zh-CN" dirty="0"/>
              <a:t>腹部</a:t>
            </a:r>
            <a:r>
              <a:rPr lang="zh-CN" altLang="zh-CN" dirty="0" smtClean="0"/>
              <a:t>损伤</a:t>
            </a:r>
            <a:r>
              <a:rPr lang="zh-CN" altLang="en-US" dirty="0" smtClean="0"/>
              <a:t>患者</a:t>
            </a:r>
            <a:r>
              <a:rPr lang="zh-CN" altLang="zh-CN" dirty="0" smtClean="0"/>
              <a:t>的</a:t>
            </a:r>
            <a:r>
              <a:rPr lang="zh-CN" altLang="zh-CN" dirty="0"/>
              <a:t>护理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zh-CN" dirty="0"/>
              <a:t>护理</a:t>
            </a:r>
            <a:r>
              <a:rPr lang="zh-CN" altLang="zh-CN" dirty="0" smtClean="0"/>
              <a:t>评估</a:t>
            </a:r>
            <a:endParaRPr lang="en-US" altLang="zh-CN" dirty="0" smtClean="0"/>
          </a:p>
          <a:p>
            <a:pPr lvl="1"/>
            <a:r>
              <a:rPr lang="zh-CN" altLang="zh-CN" dirty="0"/>
              <a:t>临床</a:t>
            </a:r>
            <a:r>
              <a:rPr lang="zh-CN" altLang="zh-CN" dirty="0" smtClean="0"/>
              <a:t>表现</a:t>
            </a:r>
            <a:endParaRPr lang="en-US" altLang="zh-CN" dirty="0" smtClean="0"/>
          </a:p>
          <a:p>
            <a:pPr lvl="3"/>
            <a:r>
              <a:rPr lang="zh-CN" altLang="zh-CN" sz="2400" dirty="0"/>
              <a:t>小肠破裂</a:t>
            </a:r>
            <a:endParaRPr lang="en-US" altLang="zh-CN" sz="2400" dirty="0"/>
          </a:p>
          <a:p>
            <a:pPr lvl="4"/>
            <a:r>
              <a:rPr lang="zh-CN" altLang="zh-CN" sz="2400" dirty="0"/>
              <a:t>早期即可产生明显的腹膜炎</a:t>
            </a:r>
            <a:endParaRPr lang="en-US" altLang="zh-CN" sz="2400" dirty="0"/>
          </a:p>
          <a:p>
            <a:pPr lvl="4"/>
            <a:r>
              <a:rPr lang="zh-CN" altLang="zh-CN" sz="2400" dirty="0" smtClean="0"/>
              <a:t>部分</a:t>
            </a:r>
            <a:r>
              <a:rPr lang="zh-CN" altLang="en-US" sz="2400" dirty="0" smtClean="0"/>
              <a:t>患者</a:t>
            </a:r>
            <a:r>
              <a:rPr lang="zh-CN" altLang="zh-CN" sz="2400" dirty="0" smtClean="0"/>
              <a:t>可</a:t>
            </a:r>
            <a:r>
              <a:rPr lang="zh-CN" altLang="zh-CN" sz="2400" dirty="0"/>
              <a:t>无弥漫性腹膜炎表现</a:t>
            </a:r>
            <a:endParaRPr lang="en-US" altLang="zh-CN" sz="2400" dirty="0"/>
          </a:p>
          <a:p>
            <a:pPr lvl="3"/>
            <a:r>
              <a:rPr lang="zh-CN" altLang="zh-CN" sz="2400" dirty="0"/>
              <a:t>结肠破裂</a:t>
            </a:r>
            <a:endParaRPr lang="en-US" altLang="zh-CN" sz="2400" dirty="0"/>
          </a:p>
          <a:p>
            <a:pPr lvl="4"/>
            <a:r>
              <a:rPr lang="zh-CN" altLang="zh-CN" sz="2400" dirty="0"/>
              <a:t>腹膜炎出现较晚，但较严重</a:t>
            </a:r>
            <a:endParaRPr lang="en-US" altLang="zh-CN" sz="2400" dirty="0"/>
          </a:p>
          <a:p>
            <a:pPr lvl="4"/>
            <a:r>
              <a:rPr lang="zh-CN" altLang="zh-CN" sz="2400" dirty="0"/>
              <a:t>低位损伤常伴有血便</a:t>
            </a:r>
            <a:endParaRPr lang="en-US" altLang="zh-CN" sz="2400" dirty="0"/>
          </a:p>
          <a:p>
            <a:pPr lvl="3"/>
            <a:r>
              <a:rPr lang="zh-CN" altLang="zh-CN" sz="2400" dirty="0"/>
              <a:t>直肠损伤</a:t>
            </a:r>
            <a:endParaRPr lang="en-US" altLang="zh-CN" sz="2400" dirty="0"/>
          </a:p>
          <a:p>
            <a:pPr lvl="4"/>
            <a:r>
              <a:rPr lang="zh-CN" altLang="zh-CN" sz="2400" dirty="0"/>
              <a:t>可出现鲜红色血便</a:t>
            </a:r>
            <a:endParaRPr lang="en-US" altLang="zh-CN" sz="2400" dirty="0"/>
          </a:p>
          <a:p>
            <a:pPr lvl="4"/>
            <a:r>
              <a:rPr lang="zh-CN" altLang="zh-CN" sz="2400" dirty="0"/>
              <a:t>有时还可扪及直肠破裂</a:t>
            </a:r>
            <a:r>
              <a:rPr lang="zh-CN" altLang="zh-CN" sz="2400" dirty="0" smtClean="0"/>
              <a:t>口</a:t>
            </a:r>
            <a:endParaRPr lang="en-US" altLang="zh-CN" sz="2400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www.pumpress.com.cn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904024"/>
      </p:ext>
    </p:extLst>
  </p:cSld>
  <p:clrMapOvr>
    <a:masterClrMapping/>
  </p:clrMapOvr>
</p:sld>
</file>

<file path=ppt/theme/theme1.xml><?xml version="1.0" encoding="utf-8"?>
<a:theme xmlns:a="http://schemas.openxmlformats.org/drawingml/2006/main" name="课件模板">
  <a:themeElements>
    <a:clrScheme name="课件模板 1">
      <a:dk1>
        <a:srgbClr val="046CA6"/>
      </a:dk1>
      <a:lt1>
        <a:srgbClr val="FFFFFF"/>
      </a:lt1>
      <a:dk2>
        <a:srgbClr val="000000"/>
      </a:dk2>
      <a:lt2>
        <a:srgbClr val="DDDDDD"/>
      </a:lt2>
      <a:accent1>
        <a:srgbClr val="8AC8DE"/>
      </a:accent1>
      <a:accent2>
        <a:srgbClr val="99669B"/>
      </a:accent2>
      <a:accent3>
        <a:srgbClr val="FFFFFF"/>
      </a:accent3>
      <a:accent4>
        <a:srgbClr val="035B8D"/>
      </a:accent4>
      <a:accent5>
        <a:srgbClr val="C4E0EC"/>
      </a:accent5>
      <a:accent6>
        <a:srgbClr val="8A5C8C"/>
      </a:accent6>
      <a:hlink>
        <a:srgbClr val="DDB523"/>
      </a:hlink>
      <a:folHlink>
        <a:srgbClr val="969696"/>
      </a:folHlink>
    </a:clrScheme>
    <a:fontScheme name="课件模板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课件模板 1">
        <a:dk1>
          <a:srgbClr val="046CA6"/>
        </a:dk1>
        <a:lt1>
          <a:srgbClr val="FFFFFF"/>
        </a:lt1>
        <a:dk2>
          <a:srgbClr val="000000"/>
        </a:dk2>
        <a:lt2>
          <a:srgbClr val="DDDDDD"/>
        </a:lt2>
        <a:accent1>
          <a:srgbClr val="8AC8DE"/>
        </a:accent1>
        <a:accent2>
          <a:srgbClr val="99669B"/>
        </a:accent2>
        <a:accent3>
          <a:srgbClr val="FFFFFF"/>
        </a:accent3>
        <a:accent4>
          <a:srgbClr val="035B8D"/>
        </a:accent4>
        <a:accent5>
          <a:srgbClr val="C4E0EC"/>
        </a:accent5>
        <a:accent6>
          <a:srgbClr val="8A5C8C"/>
        </a:accent6>
        <a:hlink>
          <a:srgbClr val="DDB523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2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BEC779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DBE0BE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3">
        <a:dk1>
          <a:srgbClr val="336699"/>
        </a:dk1>
        <a:lt1>
          <a:srgbClr val="FFFFFF"/>
        </a:lt1>
        <a:dk2>
          <a:srgbClr val="000000"/>
        </a:dk2>
        <a:lt2>
          <a:srgbClr val="DDDDDD"/>
        </a:lt2>
        <a:accent1>
          <a:srgbClr val="E8B558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F2D7B4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4">
        <a:dk1>
          <a:srgbClr val="336699"/>
        </a:dk1>
        <a:lt1>
          <a:srgbClr val="FFFFFF"/>
        </a:lt1>
        <a:dk2>
          <a:srgbClr val="000000"/>
        </a:dk2>
        <a:lt2>
          <a:srgbClr val="F7F4D5"/>
        </a:lt2>
        <a:accent1>
          <a:srgbClr val="79B4C7"/>
        </a:accent1>
        <a:accent2>
          <a:srgbClr val="C78DD7"/>
        </a:accent2>
        <a:accent3>
          <a:srgbClr val="FFFFFF"/>
        </a:accent3>
        <a:accent4>
          <a:srgbClr val="2A5682"/>
        </a:accent4>
        <a:accent5>
          <a:srgbClr val="BED6E0"/>
        </a:accent5>
        <a:accent6>
          <a:srgbClr val="B47FC3"/>
        </a:accent6>
        <a:hlink>
          <a:srgbClr val="E79633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课件模板 5">
        <a:dk1>
          <a:srgbClr val="666699"/>
        </a:dk1>
        <a:lt1>
          <a:srgbClr val="FFFFFF"/>
        </a:lt1>
        <a:dk2>
          <a:srgbClr val="000000"/>
        </a:dk2>
        <a:lt2>
          <a:srgbClr val="F7F4D5"/>
        </a:lt2>
        <a:accent1>
          <a:srgbClr val="A2B5CA"/>
        </a:accent1>
        <a:accent2>
          <a:srgbClr val="CF934B"/>
        </a:accent2>
        <a:accent3>
          <a:srgbClr val="FFFFFF"/>
        </a:accent3>
        <a:accent4>
          <a:srgbClr val="565682"/>
        </a:accent4>
        <a:accent5>
          <a:srgbClr val="CED7E1"/>
        </a:accent5>
        <a:accent6>
          <a:srgbClr val="BB8543"/>
        </a:accent6>
        <a:hlink>
          <a:srgbClr val="3B8FB1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</TotalTime>
  <Pages>0</Pages>
  <Words>2989</Words>
  <Characters>0</Characters>
  <Application>Microsoft Office PowerPoint</Application>
  <DocSecurity>0</DocSecurity>
  <PresentationFormat>全屏显示(4:3)</PresentationFormat>
  <Lines>0</Lines>
  <Paragraphs>384</Paragraphs>
  <Slides>48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48</vt:i4>
      </vt:variant>
    </vt:vector>
  </HeadingPairs>
  <TitlesOfParts>
    <vt:vector size="49" baseType="lpstr">
      <vt:lpstr>课件模板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  <vt:lpstr>第二十二章  腹部损伤患者的护理</vt:lpstr>
    </vt:vector>
  </TitlesOfParts>
  <Company>pump</Company>
  <LinksUpToDate>false</LinksUpToDate>
  <CharactersWithSpaces>0</CharactersWithSpaces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课程名称</dc:title>
  <dc:creator>zhang7</dc:creator>
  <cp:lastModifiedBy>zhaoxin</cp:lastModifiedBy>
  <cp:revision>55</cp:revision>
  <cp:lastPrinted>1899-12-30T00:00:00Z</cp:lastPrinted>
  <dcterms:created xsi:type="dcterms:W3CDTF">2008-12-16T07:41:38Z</dcterms:created>
  <dcterms:modified xsi:type="dcterms:W3CDTF">2015-06-17T10:08:55Z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2052-6.4.0.1920</vt:lpwstr>
  </property>
</Properties>
</file>