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1" r:id="rId4"/>
    <p:sldId id="311" r:id="rId5"/>
    <p:sldId id="262" r:id="rId6"/>
    <p:sldId id="263" r:id="rId7"/>
    <p:sldId id="324" r:id="rId8"/>
    <p:sldId id="264" r:id="rId9"/>
    <p:sldId id="265" r:id="rId10"/>
    <p:sldId id="266" r:id="rId11"/>
    <p:sldId id="267" r:id="rId12"/>
    <p:sldId id="325" r:id="rId13"/>
    <p:sldId id="268" r:id="rId14"/>
    <p:sldId id="269" r:id="rId15"/>
    <p:sldId id="270" r:id="rId16"/>
    <p:sldId id="271" r:id="rId17"/>
    <p:sldId id="326" r:id="rId18"/>
    <p:sldId id="312" r:id="rId19"/>
    <p:sldId id="272" r:id="rId20"/>
    <p:sldId id="273" r:id="rId21"/>
    <p:sldId id="274" r:id="rId22"/>
    <p:sldId id="275" r:id="rId23"/>
    <p:sldId id="276" r:id="rId24"/>
    <p:sldId id="277" r:id="rId25"/>
    <p:sldId id="327" r:id="rId26"/>
    <p:sldId id="278" r:id="rId27"/>
    <p:sldId id="279" r:id="rId28"/>
    <p:sldId id="313"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328" r:id="rId42"/>
    <p:sldId id="293" r:id="rId43"/>
    <p:sldId id="314" r:id="rId44"/>
    <p:sldId id="294" r:id="rId45"/>
    <p:sldId id="295" r:id="rId46"/>
    <p:sldId id="296" r:id="rId47"/>
    <p:sldId id="329" r:id="rId48"/>
    <p:sldId id="297" r:id="rId49"/>
    <p:sldId id="330" r:id="rId50"/>
    <p:sldId id="298" r:id="rId51"/>
    <p:sldId id="299" r:id="rId52"/>
    <p:sldId id="300" r:id="rId53"/>
    <p:sldId id="301" r:id="rId54"/>
    <p:sldId id="302" r:id="rId55"/>
    <p:sldId id="303" r:id="rId56"/>
    <p:sldId id="304" r:id="rId57"/>
    <p:sldId id="305" r:id="rId58"/>
    <p:sldId id="306" r:id="rId59"/>
    <p:sldId id="307" r:id="rId60"/>
    <p:sldId id="331" r:id="rId61"/>
    <p:sldId id="308" r:id="rId62"/>
    <p:sldId id="309" r:id="rId63"/>
    <p:sldId id="310" r:id="rId64"/>
    <p:sldId id="259" r:id="rId65"/>
    <p:sldId id="332" r:id="rId66"/>
    <p:sldId id="315" r:id="rId67"/>
    <p:sldId id="316" r:id="rId68"/>
    <p:sldId id="317" r:id="rId69"/>
    <p:sldId id="318" r:id="rId70"/>
    <p:sldId id="319" r:id="rId71"/>
    <p:sldId id="320" r:id="rId72"/>
    <p:sldId id="321" r:id="rId73"/>
    <p:sldId id="322" r:id="rId74"/>
    <p:sldId id="323" r:id="rId7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5" autoAdjust="0"/>
  </p:normalViewPr>
  <p:slideViewPr>
    <p:cSldViewPr>
      <p:cViewPr varScale="1">
        <p:scale>
          <a:sx n="67" d="100"/>
          <a:sy n="67" d="100"/>
        </p:scale>
        <p:origin x="-1250" y="-38"/>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850" y="2276475"/>
            <a:ext cx="5400278" cy="2286000"/>
          </a:xfrm>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询问</a:t>
            </a:r>
            <a:r>
              <a:rPr lang="zh-CN" altLang="en-US" dirty="0" smtClean="0"/>
              <a:t>患者</a:t>
            </a:r>
            <a:r>
              <a:rPr lang="zh-CN" altLang="zh-CN" dirty="0" smtClean="0"/>
              <a:t>居住</a:t>
            </a:r>
            <a:r>
              <a:rPr lang="zh-CN" altLang="zh-CN" dirty="0"/>
              <a:t>地区是否在北方寒冷地区，青壮年男性、吸烟与本病有关，了解</a:t>
            </a:r>
            <a:r>
              <a:rPr lang="zh-CN" altLang="zh-CN" dirty="0" smtClean="0"/>
              <a:t>血液</a:t>
            </a:r>
            <a:r>
              <a:rPr lang="zh-CN" altLang="en-US" dirty="0" smtClean="0"/>
              <a:t>黏</a:t>
            </a:r>
            <a:r>
              <a:rPr lang="zh-CN" altLang="zh-CN" dirty="0" smtClean="0"/>
              <a:t>度</a:t>
            </a:r>
            <a:r>
              <a:rPr lang="zh-CN" altLang="zh-CN" dirty="0"/>
              <a:t>状态，以及有无免疫疾病</a:t>
            </a:r>
            <a:r>
              <a:rPr lang="zh-CN" altLang="zh-CN" dirty="0" smtClean="0"/>
              <a:t>等</a:t>
            </a:r>
            <a:endParaRPr lang="en-US" altLang="zh-CN" dirty="0" smtClean="0"/>
          </a:p>
          <a:p>
            <a:pPr lvl="1"/>
            <a:r>
              <a:rPr lang="zh-CN" altLang="zh-CN" dirty="0"/>
              <a:t>心理社会状况</a:t>
            </a:r>
            <a:endParaRPr lang="zh-CN" altLang="zh-CN" sz="2400" dirty="0"/>
          </a:p>
          <a:p>
            <a:pPr lvl="2"/>
            <a:r>
              <a:rPr lang="zh-CN" altLang="en-US" dirty="0" smtClean="0"/>
              <a:t>患者</a:t>
            </a:r>
            <a:r>
              <a:rPr lang="zh-CN" altLang="zh-CN" dirty="0" smtClean="0"/>
              <a:t>因</a:t>
            </a:r>
            <a:r>
              <a:rPr lang="zh-CN" altLang="zh-CN" dirty="0"/>
              <a:t>患肢反复出现持续剧烈的疼痛、肢端坏死及感染所产生的痛苦、焦虑、悲观的心态和程度；家庭成员能否</a:t>
            </a:r>
            <a:r>
              <a:rPr lang="zh-CN" altLang="zh-CN" dirty="0" smtClean="0"/>
              <a:t>给予</a:t>
            </a:r>
            <a:r>
              <a:rPr lang="zh-CN" altLang="en-US" dirty="0" smtClean="0"/>
              <a:t>患者</a:t>
            </a:r>
            <a:r>
              <a:rPr lang="zh-CN" altLang="zh-CN" dirty="0" smtClean="0"/>
              <a:t>足够</a:t>
            </a:r>
            <a:r>
              <a:rPr lang="zh-CN" altLang="zh-CN" dirty="0"/>
              <a:t>的支持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459629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一般</a:t>
            </a:r>
            <a:r>
              <a:rPr lang="zh-CN" altLang="zh-CN" dirty="0" smtClean="0"/>
              <a:t>处理</a:t>
            </a:r>
            <a:endParaRPr lang="en-US" altLang="zh-CN" dirty="0" smtClean="0"/>
          </a:p>
          <a:p>
            <a:pPr lvl="4"/>
            <a:r>
              <a:rPr lang="zh-CN" altLang="zh-CN" dirty="0"/>
              <a:t>严格戒烟、</a:t>
            </a:r>
            <a:r>
              <a:rPr lang="zh-CN" altLang="zh-CN" dirty="0" smtClean="0"/>
              <a:t>防止受潮和外伤</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0926450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en-US" dirty="0" smtClean="0"/>
              <a:t>药物治疗</a:t>
            </a:r>
            <a:endParaRPr lang="en-US" altLang="zh-CN" dirty="0" smtClean="0"/>
          </a:p>
          <a:p>
            <a:pPr lvl="4"/>
            <a:r>
              <a:rPr lang="zh-CN" altLang="zh-CN" dirty="0"/>
              <a:t>扩张血管和抑制</a:t>
            </a:r>
            <a:r>
              <a:rPr lang="zh-CN" altLang="zh-CN" dirty="0" smtClean="0"/>
              <a:t>血小板聚集</a:t>
            </a:r>
            <a:endParaRPr lang="en-US" altLang="zh-CN" dirty="0" smtClean="0"/>
          </a:p>
          <a:p>
            <a:pPr lvl="4"/>
            <a:r>
              <a:rPr lang="zh-CN" altLang="zh-CN" dirty="0"/>
              <a:t>预防或控制</a:t>
            </a:r>
            <a:r>
              <a:rPr lang="zh-CN" altLang="zh-CN" dirty="0" smtClean="0"/>
              <a:t>感染</a:t>
            </a:r>
            <a:endParaRPr lang="en-US" altLang="zh-CN" dirty="0" smtClean="0"/>
          </a:p>
          <a:p>
            <a:pPr lvl="4"/>
            <a:r>
              <a:rPr lang="zh-CN" altLang="zh-CN" dirty="0"/>
              <a:t>中医</a:t>
            </a:r>
            <a:r>
              <a:rPr lang="zh-CN" altLang="zh-CN" dirty="0" smtClean="0"/>
              <a:t>中药</a:t>
            </a:r>
            <a:endParaRPr lang="en-US" altLang="zh-CN" dirty="0" smtClean="0"/>
          </a:p>
          <a:p>
            <a:pPr lvl="4"/>
            <a:r>
              <a:rPr lang="zh-CN" altLang="zh-CN" dirty="0"/>
              <a:t>高压氧疗</a:t>
            </a:r>
            <a:r>
              <a:rPr lang="zh-CN" altLang="zh-CN" dirty="0" smtClean="0"/>
              <a:t>法</a:t>
            </a:r>
            <a:endParaRPr lang="en-US" altLang="zh-CN" dirty="0" smtClean="0"/>
          </a:p>
          <a:p>
            <a:pPr lvl="4"/>
            <a:r>
              <a:rPr lang="zh-CN" altLang="en-US" dirty="0" smtClean="0"/>
              <a:t>创面处理</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1325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a:xfrm>
            <a:off x="323528" y="1196752"/>
            <a:ext cx="8610600" cy="4876800"/>
          </a:xfrm>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smtClean="0"/>
              <a:t>手术治疗</a:t>
            </a:r>
            <a:endParaRPr lang="en-US" altLang="zh-CN" dirty="0"/>
          </a:p>
          <a:p>
            <a:pPr lvl="3"/>
            <a:r>
              <a:rPr lang="zh-CN" altLang="zh-CN" dirty="0"/>
              <a:t>动脉重建</a:t>
            </a:r>
            <a:r>
              <a:rPr lang="zh-CN" altLang="zh-CN" dirty="0" smtClean="0"/>
              <a:t>术</a:t>
            </a:r>
            <a:endParaRPr lang="en-US" altLang="zh-CN" dirty="0" smtClean="0"/>
          </a:p>
          <a:p>
            <a:pPr lvl="4"/>
            <a:r>
              <a:rPr lang="zh-CN" altLang="zh-CN" dirty="0" smtClean="0"/>
              <a:t>旁路</a:t>
            </a:r>
            <a:r>
              <a:rPr lang="zh-CN" altLang="en-US" dirty="0" smtClean="0"/>
              <a:t>移植</a:t>
            </a:r>
            <a:r>
              <a:rPr lang="zh-CN" altLang="zh-CN" dirty="0" smtClean="0"/>
              <a:t>术</a:t>
            </a:r>
            <a:endParaRPr lang="en-US" altLang="zh-CN" dirty="0" smtClean="0"/>
          </a:p>
          <a:p>
            <a:pPr lvl="4"/>
            <a:r>
              <a:rPr lang="zh-CN" altLang="zh-CN" dirty="0"/>
              <a:t>血栓内膜剥脱术</a:t>
            </a:r>
            <a:endParaRPr lang="en-US" altLang="zh-CN" dirty="0"/>
          </a:p>
          <a:p>
            <a:pPr lvl="3"/>
            <a:r>
              <a:rPr lang="zh-CN" altLang="zh-CN" dirty="0"/>
              <a:t>分期动、静脉转流术</a:t>
            </a:r>
            <a:endParaRPr lang="en-US" altLang="zh-CN" dirty="0"/>
          </a:p>
          <a:p>
            <a:pPr lvl="3"/>
            <a:r>
              <a:rPr lang="zh-CN" altLang="zh-CN" dirty="0"/>
              <a:t>大网膜移植术</a:t>
            </a:r>
            <a:endParaRPr lang="en-US" altLang="zh-CN" dirty="0"/>
          </a:p>
          <a:p>
            <a:pPr lvl="3"/>
            <a:r>
              <a:rPr lang="zh-CN" altLang="zh-CN" dirty="0"/>
              <a:t>腰交感神经切除术</a:t>
            </a:r>
            <a:endParaRPr lang="en-US" altLang="zh-CN" dirty="0"/>
          </a:p>
          <a:p>
            <a:pPr lvl="3"/>
            <a:r>
              <a:rPr lang="zh-CN" altLang="zh-CN" dirty="0" smtClean="0"/>
              <a:t>截肢术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808796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a:xfrm>
            <a:off x="304800" y="1371600"/>
            <a:ext cx="8839200" cy="4876800"/>
          </a:xfrm>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慢性</a:t>
            </a:r>
            <a:r>
              <a:rPr lang="zh-CN" altLang="zh-CN" dirty="0"/>
              <a:t>疼痛</a:t>
            </a:r>
            <a:r>
              <a:rPr lang="en-US" altLang="zh-CN" dirty="0"/>
              <a:t>  </a:t>
            </a:r>
            <a:r>
              <a:rPr lang="zh-CN" altLang="zh-CN" dirty="0"/>
              <a:t>与患肢缺血、组织坏死</a:t>
            </a:r>
            <a:r>
              <a:rPr lang="zh-CN" altLang="zh-CN" dirty="0" smtClean="0"/>
              <a:t>有关</a:t>
            </a:r>
            <a:endParaRPr lang="zh-CN" altLang="zh-CN" dirty="0"/>
          </a:p>
          <a:p>
            <a:pPr lvl="1"/>
            <a:r>
              <a:rPr lang="zh-CN" altLang="zh-CN" dirty="0" smtClean="0"/>
              <a:t>组织</a:t>
            </a:r>
            <a:r>
              <a:rPr lang="zh-CN" altLang="zh-CN" dirty="0"/>
              <a:t>完整性受损</a:t>
            </a:r>
            <a:r>
              <a:rPr lang="en-US" altLang="zh-CN" dirty="0"/>
              <a:t>  </a:t>
            </a:r>
            <a:r>
              <a:rPr lang="zh-CN" altLang="zh-CN" dirty="0"/>
              <a:t>与肢端坏疽、脱落</a:t>
            </a:r>
            <a:r>
              <a:rPr lang="zh-CN" altLang="zh-CN" dirty="0" smtClean="0"/>
              <a:t>有关</a:t>
            </a:r>
            <a:endParaRPr lang="zh-CN" altLang="zh-CN" dirty="0"/>
          </a:p>
          <a:p>
            <a:pPr lvl="1"/>
            <a:r>
              <a:rPr lang="zh-CN" altLang="zh-CN" dirty="0" smtClean="0"/>
              <a:t>活动无</a:t>
            </a:r>
            <a:r>
              <a:rPr lang="zh-CN" altLang="zh-CN" dirty="0"/>
              <a:t>耐力</a:t>
            </a:r>
            <a:r>
              <a:rPr lang="en-US" altLang="zh-CN" dirty="0"/>
              <a:t>  </a:t>
            </a:r>
            <a:r>
              <a:rPr lang="zh-CN" altLang="zh-CN" dirty="0"/>
              <a:t>与患肢远端供血不足</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出血和</a:t>
            </a:r>
            <a:r>
              <a:rPr lang="zh-CN" altLang="zh-CN" dirty="0" smtClean="0"/>
              <a:t>栓塞</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1396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非手术治疗护理及术前</a:t>
            </a:r>
            <a:r>
              <a:rPr lang="zh-CN" altLang="zh-CN" dirty="0" smtClean="0"/>
              <a:t>护理</a:t>
            </a:r>
            <a:endParaRPr lang="en-US" altLang="zh-CN" dirty="0" smtClean="0"/>
          </a:p>
          <a:p>
            <a:pPr lvl="2"/>
            <a:r>
              <a:rPr lang="zh-CN" altLang="en-US" dirty="0" smtClean="0"/>
              <a:t>戒烟</a:t>
            </a:r>
            <a:endParaRPr lang="en-US" altLang="zh-CN" dirty="0" smtClean="0"/>
          </a:p>
          <a:p>
            <a:pPr lvl="2"/>
            <a:r>
              <a:rPr lang="zh-CN" altLang="zh-CN" dirty="0"/>
              <a:t>患肢</a:t>
            </a:r>
            <a:r>
              <a:rPr lang="zh-CN" altLang="zh-CN" dirty="0" smtClean="0"/>
              <a:t>保暖</a:t>
            </a:r>
            <a:endParaRPr lang="en-US" altLang="zh-CN" dirty="0" smtClean="0"/>
          </a:p>
          <a:p>
            <a:pPr lvl="2"/>
            <a:r>
              <a:rPr lang="zh-CN" altLang="zh-CN" dirty="0"/>
              <a:t>避免损伤患</a:t>
            </a:r>
            <a:r>
              <a:rPr lang="zh-CN" altLang="zh-CN" dirty="0" smtClean="0"/>
              <a:t>肢</a:t>
            </a:r>
            <a:endParaRPr lang="en-US" altLang="zh-CN" dirty="0" smtClean="0"/>
          </a:p>
          <a:p>
            <a:pPr lvl="2"/>
            <a:r>
              <a:rPr lang="zh-CN" altLang="zh-CN" dirty="0"/>
              <a:t>足部运动（</a:t>
            </a:r>
            <a:r>
              <a:rPr lang="en-US" altLang="zh-CN" dirty="0" err="1"/>
              <a:t>Buerger</a:t>
            </a:r>
            <a:r>
              <a:rPr lang="zh-CN" altLang="zh-CN" dirty="0"/>
              <a:t>运动</a:t>
            </a:r>
            <a:r>
              <a:rPr lang="zh-CN" altLang="zh-CN" dirty="0" smtClean="0"/>
              <a:t>）</a:t>
            </a:r>
            <a:endParaRPr lang="en-US" altLang="zh-CN" dirty="0" smtClean="0"/>
          </a:p>
          <a:p>
            <a:pPr lvl="2"/>
            <a:r>
              <a:rPr lang="zh-CN" altLang="en-US" dirty="0" smtClean="0"/>
              <a:t>疼痛护理</a:t>
            </a:r>
            <a:endParaRPr lang="en-US" altLang="zh-CN" dirty="0" smtClean="0"/>
          </a:p>
          <a:p>
            <a:pPr lvl="2"/>
            <a:r>
              <a:rPr lang="zh-CN" altLang="en-US" dirty="0" smtClean="0"/>
              <a:t>控制感染</a:t>
            </a:r>
            <a:endParaRPr lang="en-US" altLang="zh-CN" dirty="0" smtClean="0"/>
          </a:p>
          <a:p>
            <a:pPr lvl="2"/>
            <a:r>
              <a:rPr lang="zh-CN" altLang="zh-CN" dirty="0"/>
              <a:t>控制血管病变</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327078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a:t>体位与</a:t>
            </a:r>
            <a:r>
              <a:rPr lang="zh-CN" altLang="zh-CN" dirty="0" smtClean="0"/>
              <a:t>活动</a:t>
            </a:r>
            <a:endParaRPr lang="en-US" altLang="zh-CN" dirty="0" smtClean="0"/>
          </a:p>
          <a:p>
            <a:pPr lvl="3"/>
            <a:r>
              <a:rPr lang="zh-CN" altLang="zh-CN" dirty="0"/>
              <a:t>静脉手术后需抬高患肢</a:t>
            </a:r>
            <a:r>
              <a:rPr lang="en-US" altLang="zh-CN" dirty="0"/>
              <a:t>30</a:t>
            </a:r>
            <a:r>
              <a:rPr lang="zh-CN" altLang="zh-CN" dirty="0"/>
              <a:t>°，以利于静脉血液的回流。动脉疾病手术后患肢平放即</a:t>
            </a:r>
            <a:r>
              <a:rPr lang="zh-CN" altLang="zh-CN" dirty="0" smtClean="0"/>
              <a:t>可</a:t>
            </a:r>
            <a:endParaRPr lang="en-US" altLang="zh-CN" dirty="0" smtClean="0"/>
          </a:p>
          <a:p>
            <a:pPr lvl="3"/>
            <a:r>
              <a:rPr lang="zh-CN" altLang="zh-CN" dirty="0"/>
              <a:t>静脉重建术后应卧床制动</a:t>
            </a:r>
            <a:r>
              <a:rPr lang="en-US" altLang="zh-CN" dirty="0"/>
              <a:t>1</a:t>
            </a:r>
            <a:r>
              <a:rPr lang="zh-CN" altLang="zh-CN" dirty="0"/>
              <a:t>周，动脉重建术后卧床制动</a:t>
            </a:r>
            <a:r>
              <a:rPr lang="en-US" altLang="zh-CN" dirty="0" smtClean="0"/>
              <a:t>2</a:t>
            </a:r>
            <a:r>
              <a:rPr lang="zh-CN" altLang="zh-CN" dirty="0" smtClean="0"/>
              <a:t>周</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888017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smtClean="0"/>
              <a:t>病情观察</a:t>
            </a:r>
            <a:endParaRPr lang="en-US" altLang="zh-CN" dirty="0" smtClean="0"/>
          </a:p>
          <a:p>
            <a:pPr lvl="3"/>
            <a:r>
              <a:rPr lang="zh-CN" altLang="zh-CN" dirty="0"/>
              <a:t>密切观察血压、脉搏、肢体温度，注意伤口有无渗血或血肿，观察血管通畅度</a:t>
            </a:r>
            <a:endParaRPr lang="en-US" altLang="zh-CN" dirty="0"/>
          </a:p>
          <a:p>
            <a:pPr lvl="2"/>
            <a:r>
              <a:rPr lang="zh-CN" altLang="zh-CN" dirty="0"/>
              <a:t>防治感染</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75625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第二节</a:t>
            </a:r>
            <a:r>
              <a:rPr lang="en-US" altLang="zh-CN" dirty="0"/>
              <a:t>  </a:t>
            </a:r>
            <a:r>
              <a:rPr lang="zh-CN" altLang="zh-CN" dirty="0"/>
              <a:t>动脉硬化闭塞症</a:t>
            </a:r>
            <a:endParaRPr lang="zh-CN" altLang="en-US" dirty="0"/>
          </a:p>
        </p:txBody>
      </p:sp>
    </p:spTree>
    <p:extLst>
      <p:ext uri="{BB962C8B-B14F-4D97-AF65-F5344CB8AC3E}">
        <p14:creationId xmlns:p14="http://schemas.microsoft.com/office/powerpoint/2010/main" val="8433831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动脉硬化闭塞症（</a:t>
            </a:r>
            <a:r>
              <a:rPr lang="en-US" altLang="zh-CN" dirty="0"/>
              <a:t>arteriosclerosis obliterans, AOS</a:t>
            </a:r>
            <a:r>
              <a:rPr lang="zh-CN" altLang="zh-CN" dirty="0"/>
              <a:t>）是一种全身性疾病，好发于大、中动脉，以腹主动脉远侧及髂</a:t>
            </a:r>
            <a:r>
              <a:rPr lang="en-US" altLang="zh-CN" dirty="0"/>
              <a:t>-</a:t>
            </a:r>
            <a:r>
              <a:rPr lang="zh-CN" altLang="zh-CN" dirty="0" smtClean="0"/>
              <a:t>股</a:t>
            </a:r>
            <a:r>
              <a:rPr lang="en-US" altLang="zh-CN" dirty="0" smtClean="0"/>
              <a:t>-</a:t>
            </a:r>
            <a:r>
              <a:rPr lang="zh-CN" altLang="zh-CN" dirty="0"/>
              <a:t>腘</a:t>
            </a:r>
            <a:r>
              <a:rPr lang="zh-CN" altLang="zh-CN" dirty="0"/>
              <a:t>动脉最多</a:t>
            </a:r>
            <a:r>
              <a:rPr lang="zh-CN" altLang="zh-CN" dirty="0" smtClean="0"/>
              <a:t>见</a:t>
            </a:r>
            <a:endParaRPr lang="en-US" altLang="zh-CN" dirty="0" smtClean="0"/>
          </a:p>
          <a:p>
            <a:pPr lvl="1"/>
            <a:r>
              <a:rPr lang="zh-CN" altLang="zh-CN" dirty="0"/>
              <a:t>动脉发生闭塞或狭窄后可以出现下肢慢性缺血</a:t>
            </a:r>
            <a:r>
              <a:rPr lang="zh-CN" altLang="zh-CN" dirty="0" smtClean="0"/>
              <a:t>表现</a:t>
            </a:r>
            <a:endParaRPr lang="en-US" altLang="zh-CN" dirty="0" smtClean="0"/>
          </a:p>
          <a:p>
            <a:pPr lvl="1"/>
            <a:r>
              <a:rPr lang="zh-CN" altLang="zh-CN" dirty="0" smtClean="0"/>
              <a:t>发病</a:t>
            </a:r>
            <a:r>
              <a:rPr lang="zh-CN" altLang="zh-CN" dirty="0"/>
              <a:t>原因尚不清楚。高危因素包括吸烟、高脂血症、高血压、糖尿病等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071703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a:t>识记：</a:t>
            </a:r>
          </a:p>
          <a:p>
            <a:pPr lvl="2"/>
            <a:r>
              <a:rPr lang="zh-CN" altLang="zh-CN" dirty="0" smtClean="0"/>
              <a:t>陈述动脉硬化闭</a:t>
            </a:r>
            <a:r>
              <a:rPr lang="zh-CN" altLang="zh-CN" dirty="0"/>
              <a:t>塞症、血栓闭塞性脉管炎、间歇性跛行、原发性下肢静脉曲张、深静脉血栓形成的概念。 </a:t>
            </a:r>
          </a:p>
          <a:p>
            <a:pPr lvl="2"/>
            <a:r>
              <a:rPr lang="zh-CN" altLang="zh-CN" dirty="0" smtClean="0"/>
              <a:t>陈述动脉硬化闭</a:t>
            </a:r>
            <a:r>
              <a:rPr lang="zh-CN" altLang="zh-CN" dirty="0"/>
              <a:t>塞症、原发性下肢静脉曲张、深静脉血栓形成的病因、临床表现及护理措施。</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31394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en-US" altLang="zh-CN" dirty="0"/>
              <a:t>Ⅰ</a:t>
            </a:r>
            <a:r>
              <a:rPr lang="zh-CN" altLang="zh-CN" dirty="0"/>
              <a:t>期（轻微症状期） </a:t>
            </a:r>
            <a:endParaRPr lang="en-US" altLang="zh-CN" dirty="0" smtClean="0"/>
          </a:p>
          <a:p>
            <a:pPr lvl="3"/>
            <a:r>
              <a:rPr lang="zh-CN" altLang="zh-CN" dirty="0" smtClean="0"/>
              <a:t>发病</a:t>
            </a:r>
            <a:r>
              <a:rPr lang="zh-CN" altLang="zh-CN" dirty="0"/>
              <a:t>早期，</a:t>
            </a:r>
            <a:r>
              <a:rPr lang="zh-CN" altLang="zh-CN" dirty="0" smtClean="0"/>
              <a:t>多数</a:t>
            </a:r>
            <a:r>
              <a:rPr lang="zh-CN" altLang="en-US" dirty="0" smtClean="0"/>
              <a:t>患者</a:t>
            </a:r>
            <a:r>
              <a:rPr lang="zh-CN" altLang="zh-CN" dirty="0" smtClean="0"/>
              <a:t>无</a:t>
            </a:r>
            <a:r>
              <a:rPr lang="zh-CN" altLang="zh-CN" dirty="0"/>
              <a:t>症状或仅有轻微症状，如患肢怕冷，行走易疲劳</a:t>
            </a:r>
            <a:r>
              <a:rPr lang="zh-CN" altLang="zh-CN" dirty="0" smtClean="0"/>
              <a:t>等</a:t>
            </a:r>
            <a:endParaRPr lang="en-US" altLang="zh-CN" dirty="0" smtClean="0"/>
          </a:p>
          <a:p>
            <a:pPr lvl="2"/>
            <a:r>
              <a:rPr lang="en-US" altLang="zh-CN" dirty="0"/>
              <a:t>Ⅱ</a:t>
            </a:r>
            <a:r>
              <a:rPr lang="zh-CN" altLang="zh-CN" dirty="0"/>
              <a:t>期（间歇性跛行期） </a:t>
            </a:r>
            <a:endParaRPr lang="en-US" altLang="zh-CN" dirty="0" smtClean="0"/>
          </a:p>
          <a:p>
            <a:pPr lvl="3"/>
            <a:r>
              <a:rPr lang="zh-CN" altLang="zh-CN" dirty="0" smtClean="0"/>
              <a:t>以</a:t>
            </a:r>
            <a:r>
              <a:rPr lang="zh-CN" altLang="zh-CN" dirty="0"/>
              <a:t>活动后出现间歇性跛行为主要</a:t>
            </a:r>
            <a:r>
              <a:rPr lang="zh-CN" altLang="zh-CN" dirty="0" smtClean="0"/>
              <a:t>症状</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926831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a:p>
          <a:p>
            <a:pPr lvl="1"/>
            <a:r>
              <a:rPr lang="zh-CN" altLang="en-US" dirty="0"/>
              <a:t>临床表现</a:t>
            </a:r>
            <a:endParaRPr lang="en-US" altLang="zh-CN" dirty="0"/>
          </a:p>
          <a:p>
            <a:pPr lvl="2"/>
            <a:r>
              <a:rPr lang="en-US" altLang="zh-CN" dirty="0" smtClean="0"/>
              <a:t>Ⅲ</a:t>
            </a:r>
            <a:r>
              <a:rPr lang="zh-CN" altLang="zh-CN" dirty="0"/>
              <a:t>期（静息痛期）</a:t>
            </a:r>
            <a:r>
              <a:rPr lang="en-US" altLang="zh-CN" dirty="0"/>
              <a:t>  </a:t>
            </a:r>
          </a:p>
          <a:p>
            <a:pPr lvl="3"/>
            <a:r>
              <a:rPr lang="zh-CN" altLang="zh-CN" dirty="0"/>
              <a:t>以静息痛为主要症状</a:t>
            </a:r>
            <a:endParaRPr lang="en-US" altLang="zh-CN" dirty="0"/>
          </a:p>
          <a:p>
            <a:pPr lvl="2"/>
            <a:r>
              <a:rPr lang="en-US" altLang="zh-CN" dirty="0"/>
              <a:t>Ⅳ</a:t>
            </a:r>
            <a:r>
              <a:rPr lang="zh-CN" altLang="zh-CN" dirty="0"/>
              <a:t>期（溃疡和坏死期）</a:t>
            </a:r>
            <a:r>
              <a:rPr lang="en-US" altLang="zh-CN" dirty="0"/>
              <a:t>  </a:t>
            </a:r>
          </a:p>
          <a:p>
            <a:pPr lvl="3"/>
            <a:r>
              <a:rPr lang="zh-CN" altLang="zh-CN" dirty="0"/>
              <a:t>除静息痛外，症状继续加重，出现趾（指）端发黑、干瘪、坏疽或缺血性溃疡</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516075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a:p>
          <a:p>
            <a:pPr lvl="1"/>
            <a:r>
              <a:rPr lang="zh-CN" altLang="en-US" dirty="0" smtClean="0"/>
              <a:t>辅助检查</a:t>
            </a:r>
            <a:endParaRPr lang="en-US" altLang="zh-CN" dirty="0" smtClean="0"/>
          </a:p>
          <a:p>
            <a:pPr lvl="2"/>
            <a:r>
              <a:rPr lang="en-US" altLang="zh-CN" dirty="0" err="1"/>
              <a:t>Buerger</a:t>
            </a:r>
            <a:r>
              <a:rPr lang="zh-CN" altLang="zh-CN" dirty="0"/>
              <a:t>试验阳性，下肢节段性测压、多普勒超声检查、动脉造影可确定病变的部位及严重</a:t>
            </a:r>
            <a:r>
              <a:rPr lang="zh-CN" altLang="zh-CN" dirty="0" smtClean="0"/>
              <a:t>程度</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940140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endParaRPr lang="zh-CN" altLang="zh-CN" sz="2400" dirty="0"/>
          </a:p>
          <a:p>
            <a:pPr lvl="2"/>
            <a:r>
              <a:rPr lang="zh-CN" altLang="zh-CN" dirty="0"/>
              <a:t>中老年人、男性、肥胖、血脂过高、高血压、吸烟、糖尿病、血液高凝状态等与本病的发生有一定关系</a:t>
            </a:r>
            <a:endParaRPr lang="en-US" altLang="zh-CN" dirty="0"/>
          </a:p>
          <a:p>
            <a:pPr lvl="1"/>
            <a:r>
              <a:rPr lang="zh-CN" altLang="zh-CN" dirty="0"/>
              <a:t>心理社会状况</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009539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扩张血管，改善</a:t>
            </a:r>
            <a:r>
              <a:rPr lang="zh-CN" altLang="zh-CN" dirty="0" smtClean="0"/>
              <a:t>侧支循环</a:t>
            </a:r>
            <a:r>
              <a:rPr lang="zh-CN" altLang="en-US" dirty="0" smtClean="0"/>
              <a:t>；</a:t>
            </a:r>
            <a:r>
              <a:rPr lang="zh-CN" altLang="zh-CN" dirty="0" smtClean="0"/>
              <a:t>或</a:t>
            </a:r>
            <a:r>
              <a:rPr lang="zh-CN" altLang="zh-CN" dirty="0"/>
              <a:t>降低血液黏稠度，改善血流动力学；或仅仅是对症治疗，</a:t>
            </a:r>
            <a:r>
              <a:rPr lang="zh-CN" altLang="zh-CN" dirty="0" smtClean="0"/>
              <a:t>缓解</a:t>
            </a:r>
            <a:r>
              <a:rPr lang="zh-CN" altLang="en-US" dirty="0" smtClean="0"/>
              <a:t>患者</a:t>
            </a:r>
            <a:r>
              <a:rPr lang="zh-CN" altLang="zh-CN" dirty="0" smtClean="0"/>
              <a:t>疼痛</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061911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a:t>用手术方法重建下肢血供，是挽救濒危肢体的切实有效的治疗</a:t>
            </a:r>
            <a:r>
              <a:rPr lang="zh-CN" altLang="zh-CN" dirty="0" smtClean="0"/>
              <a:t>手段</a:t>
            </a:r>
            <a:endParaRPr lang="en-US" altLang="zh-CN" dirty="0" smtClean="0"/>
          </a:p>
          <a:p>
            <a:pPr lvl="3"/>
            <a:r>
              <a:rPr lang="zh-CN" altLang="zh-CN" dirty="0"/>
              <a:t>经皮腔内血管成形术合并支架术（首选方法）、动脉旁路手术、血栓内膜切除术、静脉动脉化、截肢术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4211559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慢性</a:t>
            </a:r>
            <a:r>
              <a:rPr lang="zh-CN" altLang="zh-CN" dirty="0"/>
              <a:t>疼痛</a:t>
            </a:r>
            <a:r>
              <a:rPr lang="en-US" altLang="zh-CN" dirty="0"/>
              <a:t>  </a:t>
            </a:r>
            <a:r>
              <a:rPr lang="zh-CN" altLang="zh-CN" dirty="0"/>
              <a:t>与患肢缺血、组织坏死</a:t>
            </a:r>
            <a:r>
              <a:rPr lang="zh-CN" altLang="zh-CN" dirty="0" smtClean="0"/>
              <a:t>有关</a:t>
            </a:r>
            <a:endParaRPr lang="zh-CN" altLang="zh-CN" dirty="0"/>
          </a:p>
          <a:p>
            <a:pPr lvl="1"/>
            <a:r>
              <a:rPr lang="zh-CN" altLang="zh-CN" dirty="0" smtClean="0"/>
              <a:t>有皮肤</a:t>
            </a:r>
            <a:r>
              <a:rPr lang="zh-CN" altLang="zh-CN" dirty="0"/>
              <a:t>完整性受损的危险</a:t>
            </a:r>
            <a:r>
              <a:rPr lang="en-US" altLang="zh-CN" dirty="0"/>
              <a:t>  </a:t>
            </a:r>
            <a:r>
              <a:rPr lang="zh-CN" altLang="zh-CN" dirty="0"/>
              <a:t>与肢端坏疽、脱落</a:t>
            </a:r>
            <a:r>
              <a:rPr lang="zh-CN" altLang="zh-CN" dirty="0" smtClean="0"/>
              <a:t>有关</a:t>
            </a:r>
            <a:endParaRPr lang="zh-CN" altLang="zh-CN" dirty="0"/>
          </a:p>
          <a:p>
            <a:pPr lvl="1"/>
            <a:r>
              <a:rPr lang="zh-CN" altLang="zh-CN" dirty="0" smtClean="0"/>
              <a:t>活动无</a:t>
            </a:r>
            <a:r>
              <a:rPr lang="zh-CN" altLang="zh-CN" dirty="0"/>
              <a:t>耐力</a:t>
            </a:r>
            <a:r>
              <a:rPr lang="en-US" altLang="zh-CN" dirty="0"/>
              <a:t>  </a:t>
            </a:r>
            <a:r>
              <a:rPr lang="zh-CN" altLang="zh-CN" dirty="0"/>
              <a:t>与患肢远端供血不足</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出血和栓塞、</a:t>
            </a:r>
            <a:r>
              <a:rPr lang="zh-CN" altLang="zh-CN" dirty="0" smtClean="0"/>
              <a:t>感染</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3973057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动脉硬化闭塞症</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a:t>针对高危因素给予控制及处理，具有积极的预防作用，可以延缓疾病的</a:t>
            </a:r>
            <a:r>
              <a:rPr lang="zh-CN" altLang="zh-CN" dirty="0" smtClean="0"/>
              <a:t>进展</a:t>
            </a:r>
            <a:endParaRPr lang="en-US" altLang="zh-CN" dirty="0" smtClean="0"/>
          </a:p>
          <a:p>
            <a:pPr lvl="1"/>
            <a:r>
              <a:rPr lang="zh-CN" altLang="zh-CN" dirty="0" smtClean="0"/>
              <a:t>指导</a:t>
            </a:r>
            <a:r>
              <a:rPr lang="zh-CN" altLang="en-US" dirty="0" smtClean="0"/>
              <a:t>患者</a:t>
            </a:r>
            <a:r>
              <a:rPr lang="zh-CN" altLang="zh-CN" dirty="0" smtClean="0"/>
              <a:t>遵</a:t>
            </a:r>
            <a:r>
              <a:rPr lang="zh-CN" altLang="zh-CN" dirty="0"/>
              <a:t>医嘱服药，控制高血压、高血脂以及高血糖等，低脂饮食、适当锻炼，以减轻</a:t>
            </a:r>
            <a:r>
              <a:rPr lang="zh-CN" altLang="zh-CN" dirty="0" smtClean="0"/>
              <a:t>体重</a:t>
            </a:r>
            <a:endParaRPr lang="en-US" altLang="zh-CN" dirty="0" smtClean="0"/>
          </a:p>
          <a:p>
            <a:pPr lvl="1"/>
            <a:r>
              <a:rPr lang="zh-CN" altLang="zh-CN" dirty="0" smtClean="0"/>
              <a:t>围术</a:t>
            </a:r>
            <a:r>
              <a:rPr lang="zh-CN" altLang="zh-CN" dirty="0"/>
              <a:t>期其他护理参见血栓闭塞性脉管炎</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599488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第三节 原发性下肢</a:t>
            </a:r>
            <a:r>
              <a:rPr lang="zh-CN" altLang="zh-CN" dirty="0" smtClean="0"/>
              <a:t>静脉曲张</a:t>
            </a:r>
            <a:endParaRPr lang="zh-CN" altLang="en-US" dirty="0"/>
          </a:p>
        </p:txBody>
      </p:sp>
    </p:spTree>
    <p:extLst>
      <p:ext uri="{BB962C8B-B14F-4D97-AF65-F5344CB8AC3E}">
        <p14:creationId xmlns:p14="http://schemas.microsoft.com/office/powerpoint/2010/main" val="330873283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a:xfrm>
            <a:off x="304800" y="1196752"/>
            <a:ext cx="8839200" cy="4876800"/>
          </a:xfrm>
        </p:spPr>
        <p:txBody>
          <a:bodyPr/>
          <a:lstStyle/>
          <a:p>
            <a:r>
              <a:rPr lang="zh-CN" altLang="en-US" dirty="0" smtClean="0"/>
              <a:t>概述</a:t>
            </a:r>
            <a:endParaRPr lang="en-US" altLang="zh-CN" dirty="0" smtClean="0"/>
          </a:p>
          <a:p>
            <a:pPr lvl="1"/>
            <a:r>
              <a:rPr lang="zh-CN" altLang="zh-CN" dirty="0"/>
              <a:t>原发性下肢静脉曲张（</a:t>
            </a:r>
            <a:r>
              <a:rPr lang="en-US" altLang="zh-CN" dirty="0"/>
              <a:t>primary lower extremity varicose veins</a:t>
            </a:r>
            <a:r>
              <a:rPr lang="zh-CN" altLang="zh-CN" dirty="0"/>
              <a:t>）是指下肢浅静脉瓣膜关闭不全，是静脉内血流倒流，远端</a:t>
            </a:r>
            <a:r>
              <a:rPr lang="zh-CN" altLang="zh-CN" dirty="0" smtClean="0"/>
              <a:t>静脉</a:t>
            </a:r>
            <a:r>
              <a:rPr lang="zh-CN" altLang="en-US" dirty="0" smtClean="0"/>
              <a:t>淤滞</a:t>
            </a:r>
            <a:r>
              <a:rPr lang="zh-CN" altLang="zh-CN" dirty="0" smtClean="0"/>
              <a:t>，</a:t>
            </a:r>
            <a:r>
              <a:rPr lang="zh-CN" altLang="zh-CN" dirty="0"/>
              <a:t>继而病变静脉壁扩张、变性、出现不规则膨出和</a:t>
            </a:r>
            <a:r>
              <a:rPr lang="zh-CN" altLang="zh-CN" dirty="0" smtClean="0"/>
              <a:t>扭曲</a:t>
            </a:r>
            <a:endParaRPr lang="en-US" altLang="zh-CN" dirty="0" smtClean="0"/>
          </a:p>
          <a:p>
            <a:pPr lvl="1"/>
            <a:r>
              <a:rPr lang="zh-CN" altLang="zh-CN" dirty="0" smtClean="0"/>
              <a:t>多</a:t>
            </a:r>
            <a:r>
              <a:rPr lang="zh-CN" altLang="zh-CN" dirty="0"/>
              <a:t>见于从事持久站立工作、体力活动强度高，或久坐少动</a:t>
            </a:r>
            <a:r>
              <a:rPr lang="zh-CN" altLang="zh-CN" dirty="0" smtClean="0"/>
              <a:t>者</a:t>
            </a:r>
            <a:endParaRPr lang="en-US" altLang="zh-CN" dirty="0" smtClean="0"/>
          </a:p>
          <a:p>
            <a:pPr lvl="1"/>
            <a:r>
              <a:rPr lang="zh-CN" altLang="zh-CN" dirty="0" smtClean="0"/>
              <a:t>静脉</a:t>
            </a:r>
            <a:r>
              <a:rPr lang="zh-CN" altLang="zh-CN" dirty="0"/>
              <a:t>壁软弱、静脉瓣膜缺陷以及浅静脉内压力持续升高是引起浅静脉曲张的主要原因</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72153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smtClean="0"/>
              <a:t>理解：</a:t>
            </a:r>
          </a:p>
          <a:p>
            <a:pPr lvl="2"/>
            <a:r>
              <a:rPr lang="zh-CN" altLang="zh-CN" dirty="0" smtClean="0"/>
              <a:t>说明周围血管</a:t>
            </a:r>
            <a:r>
              <a:rPr lang="zh-CN" altLang="zh-CN" dirty="0" smtClean="0"/>
              <a:t>疾病</a:t>
            </a:r>
            <a:r>
              <a:rPr lang="zh-CN" altLang="en-US" dirty="0" smtClean="0"/>
              <a:t>患者</a:t>
            </a:r>
            <a:r>
              <a:rPr lang="zh-CN" altLang="zh-CN" dirty="0" smtClean="0"/>
              <a:t>术</a:t>
            </a:r>
            <a:r>
              <a:rPr lang="zh-CN" altLang="zh-CN" dirty="0"/>
              <a:t>后的体位要求。</a:t>
            </a:r>
          </a:p>
          <a:p>
            <a:pPr lvl="2"/>
            <a:r>
              <a:rPr lang="zh-CN" altLang="zh-CN" dirty="0" smtClean="0"/>
              <a:t>解释大隐静脉瓣膜功能试验</a:t>
            </a:r>
            <a:r>
              <a:rPr lang="zh-CN" altLang="zh-CN" dirty="0"/>
              <a:t>、深静脉畅通试验、穿通静脉瓣膜功能试验。</a:t>
            </a:r>
          </a:p>
          <a:p>
            <a:pPr lvl="1"/>
            <a:r>
              <a:rPr lang="zh-CN" altLang="zh-CN" dirty="0"/>
              <a:t>运用：</a:t>
            </a:r>
          </a:p>
          <a:p>
            <a:pPr lvl="2"/>
            <a:r>
              <a:rPr lang="zh-CN" altLang="zh-CN" dirty="0" smtClean="0"/>
              <a:t>应用护理程序为周围血管</a:t>
            </a:r>
            <a:r>
              <a:rPr lang="zh-CN" altLang="zh-CN" dirty="0" smtClean="0"/>
              <a:t>疾病</a:t>
            </a:r>
            <a:r>
              <a:rPr lang="zh-CN" altLang="en-US" dirty="0" smtClean="0"/>
              <a:t>患者制订</a:t>
            </a:r>
            <a:r>
              <a:rPr lang="zh-CN" altLang="zh-CN" dirty="0" smtClean="0"/>
              <a:t>护理</a:t>
            </a:r>
            <a:r>
              <a:rPr lang="zh-CN" altLang="zh-CN" dirty="0" smtClean="0"/>
              <a:t>计划</a:t>
            </a:r>
            <a:r>
              <a:rPr lang="zh-CN" altLang="zh-CN" dirty="0"/>
              <a:t>，提供护理措施。</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52115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zh-CN" dirty="0"/>
              <a:t>案例</a:t>
            </a:r>
            <a:r>
              <a:rPr lang="en-US" altLang="zh-CN" dirty="0"/>
              <a:t> </a:t>
            </a:r>
            <a:r>
              <a:rPr lang="en-US" altLang="zh-CN" dirty="0" smtClean="0"/>
              <a:t>31-2</a:t>
            </a:r>
            <a:endParaRPr lang="zh-CN" altLang="zh-CN" dirty="0"/>
          </a:p>
          <a:p>
            <a:pPr lvl="1"/>
            <a:r>
              <a:rPr lang="zh-CN" altLang="zh-CN" dirty="0"/>
              <a:t>男性，</a:t>
            </a:r>
            <a:r>
              <a:rPr lang="en-US" altLang="zh-CN" dirty="0"/>
              <a:t>45</a:t>
            </a:r>
            <a:r>
              <a:rPr lang="zh-CN" altLang="zh-CN" dirty="0"/>
              <a:t>岁，搬运工。小腿静脉隆起，下肢有沉重酸胀感</a:t>
            </a:r>
            <a:r>
              <a:rPr lang="en-US" altLang="zh-CN" dirty="0"/>
              <a:t>1</a:t>
            </a:r>
            <a:r>
              <a:rPr lang="zh-CN" altLang="zh-CN" dirty="0"/>
              <a:t>年，来院就诊。之前未做任何治疗。</a:t>
            </a:r>
          </a:p>
          <a:p>
            <a:pPr lvl="1"/>
            <a:r>
              <a:rPr lang="zh-CN" altLang="zh-CN" dirty="0"/>
              <a:t>体检：右侧小腿内侧静脉扩张、隆起，站立时明显，无肿胀和皮肤色素沉着等。曲氏试验Ⅰ阳性。</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123349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pPr lvl="1"/>
            <a:r>
              <a:rPr lang="zh-CN" altLang="zh-CN" dirty="0"/>
              <a:t>辅助检查：彩色多普勒超声检查提示：右侧大隐静脉汇入部反流（重度）、右下肢浅静脉曲张、左侧大隐静脉汇入部反流（轻度）。</a:t>
            </a:r>
          </a:p>
          <a:p>
            <a:pPr lvl="1"/>
            <a:r>
              <a:rPr lang="zh-CN" altLang="zh-CN" dirty="0"/>
              <a:t>问题</a:t>
            </a:r>
            <a:r>
              <a:rPr lang="zh-CN" altLang="zh-CN" dirty="0" smtClean="0"/>
              <a:t>：该</a:t>
            </a:r>
            <a:r>
              <a:rPr lang="zh-CN" altLang="en-US" dirty="0" smtClean="0"/>
              <a:t>患者</a:t>
            </a:r>
            <a:r>
              <a:rPr lang="zh-CN" altLang="zh-CN" dirty="0" smtClean="0"/>
              <a:t>的</a:t>
            </a:r>
            <a:r>
              <a:rPr lang="zh-CN" altLang="zh-CN" dirty="0"/>
              <a:t>护理评估主要内容包括哪些？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078579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a:t>早期</a:t>
            </a:r>
            <a:r>
              <a:rPr lang="en-US" altLang="zh-CN" dirty="0"/>
              <a:t>  </a:t>
            </a:r>
            <a:endParaRPr lang="en-US" altLang="zh-CN" dirty="0" smtClean="0"/>
          </a:p>
          <a:p>
            <a:pPr lvl="3"/>
            <a:r>
              <a:rPr lang="zh-CN" altLang="zh-CN" dirty="0" smtClean="0"/>
              <a:t>仅</a:t>
            </a:r>
            <a:r>
              <a:rPr lang="zh-CN" altLang="zh-CN" dirty="0"/>
              <a:t>在长时间站立后患肢小腿感觉沉重、酸胀、乏力和</a:t>
            </a:r>
            <a:r>
              <a:rPr lang="zh-CN" altLang="zh-CN" dirty="0" smtClean="0"/>
              <a:t>疼痛</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892098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a:xfrm>
            <a:off x="395536" y="1124744"/>
            <a:ext cx="8610600" cy="4876800"/>
          </a:xfrm>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en-US" dirty="0" smtClean="0"/>
              <a:t>后期</a:t>
            </a:r>
            <a:endParaRPr lang="en-US" altLang="zh-CN" dirty="0"/>
          </a:p>
          <a:p>
            <a:pPr lvl="3"/>
            <a:r>
              <a:rPr lang="zh-CN" altLang="zh-CN" dirty="0"/>
              <a:t>深静脉和交通静脉；瓣膜功能破坏后，曲张静脉明显隆起，蜿蜒成团，并可出现踝部轻度肿胀和足靴区皮肤营养性变化，包括皮肤萎缩、脱屑、瘙痒、色素沉着、皮炎、湿疹和皮下组织硬结及并发症</a:t>
            </a:r>
            <a:endParaRPr lang="en-US" altLang="zh-CN" dirty="0"/>
          </a:p>
          <a:p>
            <a:pPr lvl="4"/>
            <a:r>
              <a:rPr lang="zh-CN" altLang="zh-CN" dirty="0"/>
              <a:t>血栓性浅静脉炎</a:t>
            </a:r>
            <a:endParaRPr lang="en-US" altLang="zh-CN" dirty="0"/>
          </a:p>
          <a:p>
            <a:pPr lvl="4"/>
            <a:r>
              <a:rPr lang="zh-CN" altLang="zh-CN" dirty="0"/>
              <a:t>湿疹或溃疡</a:t>
            </a:r>
            <a:endParaRPr lang="en-US" altLang="zh-CN" dirty="0"/>
          </a:p>
          <a:p>
            <a:pPr lvl="4"/>
            <a:r>
              <a:rPr lang="zh-CN" altLang="zh-CN" dirty="0"/>
              <a:t>曲张静脉破裂出血</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8956160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en-US" dirty="0" smtClean="0"/>
              <a:t>特殊检查</a:t>
            </a:r>
            <a:endParaRPr lang="en-US" altLang="zh-CN" dirty="0" smtClean="0"/>
          </a:p>
          <a:p>
            <a:pPr lvl="3"/>
            <a:r>
              <a:rPr lang="zh-CN" altLang="zh-CN" dirty="0"/>
              <a:t>大隐静脉瓣膜功能试验（</a:t>
            </a:r>
            <a:r>
              <a:rPr lang="en-US" altLang="zh-CN" dirty="0"/>
              <a:t>Trendelenburg  test</a:t>
            </a:r>
            <a:r>
              <a:rPr lang="zh-CN" altLang="zh-CN" dirty="0" smtClean="0"/>
              <a:t>）</a:t>
            </a:r>
            <a:endParaRPr lang="en-US" altLang="zh-CN" dirty="0" smtClean="0"/>
          </a:p>
          <a:p>
            <a:pPr lvl="3"/>
            <a:r>
              <a:rPr lang="zh-CN" altLang="zh-CN" dirty="0"/>
              <a:t>深静脉通畅试验（</a:t>
            </a:r>
            <a:r>
              <a:rPr lang="en-US" altLang="zh-CN" dirty="0" err="1"/>
              <a:t>Perthes</a:t>
            </a:r>
            <a:r>
              <a:rPr lang="en-US" altLang="zh-CN" dirty="0"/>
              <a:t> test</a:t>
            </a:r>
            <a:r>
              <a:rPr lang="zh-CN" altLang="zh-CN" dirty="0" smtClean="0"/>
              <a:t>）</a:t>
            </a:r>
            <a:endParaRPr lang="en-US" altLang="zh-CN" dirty="0" smtClean="0"/>
          </a:p>
          <a:p>
            <a:pPr lvl="3"/>
            <a:r>
              <a:rPr lang="zh-CN" altLang="zh-CN" dirty="0"/>
              <a:t>交通静脉瓣膜功能试验（</a:t>
            </a:r>
            <a:r>
              <a:rPr lang="en-US" altLang="zh-CN" dirty="0"/>
              <a:t>Pratt test</a:t>
            </a:r>
            <a:r>
              <a:rPr lang="zh-CN" altLang="zh-CN" dirty="0"/>
              <a:t>）</a:t>
            </a:r>
            <a:endParaRPr lang="en-US" altLang="zh-CN" dirty="0" smtClean="0"/>
          </a:p>
          <a:p>
            <a:pPr lvl="2"/>
            <a:r>
              <a:rPr lang="zh-CN" altLang="en-US" dirty="0" smtClean="0"/>
              <a:t>影像学检查</a:t>
            </a:r>
            <a:endParaRPr lang="en-US" altLang="zh-CN" dirty="0" smtClean="0"/>
          </a:p>
          <a:p>
            <a:pPr lvl="3"/>
            <a:r>
              <a:rPr lang="zh-CN" altLang="zh-CN" dirty="0"/>
              <a:t>下肢</a:t>
            </a:r>
            <a:r>
              <a:rPr lang="zh-CN" altLang="zh-CN" dirty="0" smtClean="0"/>
              <a:t>静脉造影</a:t>
            </a:r>
            <a:endParaRPr lang="en-US" altLang="zh-CN" dirty="0" smtClean="0"/>
          </a:p>
          <a:p>
            <a:pPr lvl="3"/>
            <a:r>
              <a:rPr lang="zh-CN" altLang="zh-CN" dirty="0"/>
              <a:t>血管超声检查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997319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a:t>评估家族史、职业、年龄、妊娠次数以及有无可引起腹压增高慢性疾病，如盆腔肿物、慢性咳嗽、</a:t>
            </a:r>
            <a:r>
              <a:rPr lang="zh-CN" altLang="zh-CN" dirty="0" smtClean="0"/>
              <a:t>便秘等</a:t>
            </a:r>
            <a:endParaRPr lang="en-US" altLang="zh-CN" dirty="0" smtClean="0"/>
          </a:p>
          <a:p>
            <a:pPr lvl="1"/>
            <a:r>
              <a:rPr lang="zh-CN" altLang="zh-CN" dirty="0"/>
              <a:t>心理社会状况</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058473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a:t>非</a:t>
            </a:r>
            <a:r>
              <a:rPr lang="zh-CN" altLang="en-US" dirty="0" smtClean="0"/>
              <a:t>手术治疗</a:t>
            </a:r>
            <a:endParaRPr lang="en-US" altLang="zh-CN" dirty="0" smtClean="0"/>
          </a:p>
          <a:p>
            <a:pPr lvl="3"/>
            <a:r>
              <a:rPr lang="zh-CN" altLang="zh-CN" dirty="0"/>
              <a:t>促进</a:t>
            </a:r>
            <a:r>
              <a:rPr lang="zh-CN" altLang="zh-CN" dirty="0" smtClean="0"/>
              <a:t>静脉回流</a:t>
            </a:r>
            <a:endParaRPr lang="en-US" altLang="zh-CN" dirty="0" smtClean="0"/>
          </a:p>
          <a:p>
            <a:pPr lvl="3"/>
            <a:r>
              <a:rPr lang="zh-CN" altLang="zh-CN" dirty="0"/>
              <a:t>注射硬化剂和</a:t>
            </a:r>
            <a:r>
              <a:rPr lang="zh-CN" altLang="zh-CN" dirty="0" smtClean="0"/>
              <a:t>压迫疗法</a:t>
            </a:r>
            <a:endParaRPr lang="en-US" altLang="zh-CN" dirty="0" smtClean="0"/>
          </a:p>
          <a:p>
            <a:pPr lvl="3"/>
            <a:r>
              <a:rPr lang="zh-CN" altLang="zh-CN" dirty="0"/>
              <a:t>处理并发症</a:t>
            </a:r>
            <a:r>
              <a:rPr lang="en-US" altLang="zh-CN" dirty="0"/>
              <a:t>	</a:t>
            </a:r>
            <a:endParaRPr lang="zh-CN" altLang="zh-CN" sz="2000" dirty="0"/>
          </a:p>
          <a:p>
            <a:pPr lvl="4"/>
            <a:r>
              <a:rPr lang="zh-CN" altLang="zh-CN" sz="2400" dirty="0" smtClean="0"/>
              <a:t>血栓</a:t>
            </a:r>
            <a:r>
              <a:rPr lang="zh-CN" altLang="zh-CN" sz="2400" dirty="0"/>
              <a:t>性浅静脉炎：给予抗菌药及局部热敷</a:t>
            </a:r>
            <a:r>
              <a:rPr lang="zh-CN" altLang="zh-CN" sz="2400" dirty="0" smtClean="0"/>
              <a:t>治疗</a:t>
            </a:r>
            <a:endParaRPr lang="zh-CN" altLang="zh-CN" sz="1800" dirty="0"/>
          </a:p>
          <a:p>
            <a:pPr lvl="4"/>
            <a:r>
              <a:rPr lang="zh-CN" altLang="zh-CN" sz="2400" dirty="0" smtClean="0"/>
              <a:t>湿疹</a:t>
            </a:r>
            <a:r>
              <a:rPr lang="zh-CN" altLang="zh-CN" sz="2400" dirty="0"/>
              <a:t>和溃疡：抬高患肢并给予创面</a:t>
            </a:r>
            <a:r>
              <a:rPr lang="zh-CN" altLang="zh-CN" sz="2400" dirty="0" smtClean="0"/>
              <a:t>湿敷</a:t>
            </a:r>
            <a:endParaRPr lang="zh-CN" altLang="zh-CN" sz="1800" dirty="0"/>
          </a:p>
          <a:p>
            <a:pPr lvl="4"/>
            <a:r>
              <a:rPr lang="zh-CN" altLang="zh-CN" sz="2400" dirty="0" smtClean="0"/>
              <a:t>曲</a:t>
            </a:r>
            <a:r>
              <a:rPr lang="zh-CN" altLang="zh-CN" sz="2400" dirty="0"/>
              <a:t>张静脉破裂出血：经抬高患肢和局部加压包扎止血，必要时予以缝扎</a:t>
            </a:r>
            <a:r>
              <a:rPr lang="zh-CN" altLang="zh-CN" sz="2400" dirty="0" smtClean="0"/>
              <a:t>止血</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135890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marL="742950" lvl="2" indent="-342900">
              <a:buClr>
                <a:schemeClr val="hlink"/>
              </a:buClr>
              <a:buFont typeface="Wingdings" pitchFamily="2" charset="2"/>
              <a:buChar char="v"/>
            </a:pPr>
            <a:r>
              <a:rPr lang="zh-CN" altLang="en-US" dirty="0" smtClean="0"/>
              <a:t>治疗原则</a:t>
            </a:r>
            <a:endParaRPr lang="en-US" altLang="zh-CN" dirty="0"/>
          </a:p>
          <a:p>
            <a:pPr lvl="2"/>
            <a:r>
              <a:rPr lang="zh-CN" altLang="en-US" dirty="0" smtClean="0"/>
              <a:t>手术治疗</a:t>
            </a:r>
            <a:endParaRPr lang="en-US" altLang="zh-CN" dirty="0"/>
          </a:p>
          <a:p>
            <a:pPr lvl="3"/>
            <a:r>
              <a:rPr lang="zh-CN" altLang="zh-CN" dirty="0"/>
              <a:t>最常用的手术方法为大隐静脉或（和）</a:t>
            </a:r>
            <a:r>
              <a:rPr lang="zh-CN" altLang="zh-CN" dirty="0" smtClean="0"/>
              <a:t>小隐静脉高位结扎加剥脱术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028070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活动</a:t>
            </a:r>
            <a:r>
              <a:rPr lang="zh-CN" altLang="zh-CN" dirty="0"/>
              <a:t>无耐力 </a:t>
            </a:r>
            <a:r>
              <a:rPr lang="en-US" altLang="zh-CN" dirty="0" smtClean="0"/>
              <a:t> </a:t>
            </a:r>
            <a:r>
              <a:rPr lang="zh-CN" altLang="zh-CN" dirty="0" smtClean="0"/>
              <a:t>与</a:t>
            </a:r>
            <a:r>
              <a:rPr lang="zh-CN" altLang="zh-CN" dirty="0"/>
              <a:t>下肢静脉回流障碍</a:t>
            </a:r>
            <a:r>
              <a:rPr lang="zh-CN" altLang="zh-CN" dirty="0" smtClean="0"/>
              <a:t>有关</a:t>
            </a:r>
            <a:endParaRPr lang="zh-CN" altLang="zh-CN" dirty="0"/>
          </a:p>
          <a:p>
            <a:pPr lvl="1"/>
            <a:r>
              <a:rPr lang="zh-CN" altLang="zh-CN" dirty="0" smtClean="0"/>
              <a:t>皮肤</a:t>
            </a:r>
            <a:r>
              <a:rPr lang="zh-CN" altLang="zh-CN" dirty="0"/>
              <a:t>完整性受损 </a:t>
            </a:r>
            <a:r>
              <a:rPr lang="en-US" altLang="zh-CN" dirty="0" smtClean="0"/>
              <a:t> </a:t>
            </a:r>
            <a:r>
              <a:rPr lang="zh-CN" altLang="zh-CN" dirty="0" smtClean="0"/>
              <a:t>与</a:t>
            </a:r>
            <a:r>
              <a:rPr lang="zh-CN" altLang="zh-CN" dirty="0"/>
              <a:t>皮肤营养障碍、</a:t>
            </a:r>
            <a:r>
              <a:rPr lang="zh-CN" altLang="zh-CN" dirty="0" smtClean="0"/>
              <a:t>慢性溃疡有关</a:t>
            </a:r>
            <a:endParaRPr lang="zh-CN" altLang="zh-CN" dirty="0"/>
          </a:p>
          <a:p>
            <a:pPr lvl="1"/>
            <a:r>
              <a:rPr lang="zh-CN" altLang="zh-CN" dirty="0" smtClean="0"/>
              <a:t>潜在</a:t>
            </a:r>
            <a:r>
              <a:rPr lang="zh-CN" altLang="zh-CN" dirty="0"/>
              <a:t>并发症 </a:t>
            </a:r>
            <a:r>
              <a:rPr lang="en-US" altLang="zh-CN" dirty="0" smtClean="0"/>
              <a:t> </a:t>
            </a:r>
            <a:r>
              <a:rPr lang="zh-CN" altLang="zh-CN" dirty="0" smtClean="0"/>
              <a:t>深静脉</a:t>
            </a:r>
            <a:r>
              <a:rPr lang="zh-CN" altLang="zh-CN" dirty="0"/>
              <a:t>血栓形成、小腿曲张静脉破裂出血</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8062382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术前护理及非手术治疗的</a:t>
            </a:r>
            <a:r>
              <a:rPr lang="zh-CN" altLang="zh-CN" dirty="0" smtClean="0"/>
              <a:t>护理</a:t>
            </a:r>
            <a:endParaRPr lang="en-US" altLang="zh-CN" dirty="0" smtClean="0"/>
          </a:p>
          <a:p>
            <a:pPr lvl="2"/>
            <a:r>
              <a:rPr lang="zh-CN" altLang="en-US" dirty="0" smtClean="0"/>
              <a:t>体位及活动</a:t>
            </a:r>
            <a:endParaRPr lang="en-US" altLang="zh-CN" dirty="0" smtClean="0"/>
          </a:p>
          <a:p>
            <a:pPr lvl="2"/>
            <a:r>
              <a:rPr lang="zh-CN" altLang="zh-CN" dirty="0"/>
              <a:t>正确使用弹力绷带或</a:t>
            </a:r>
            <a:r>
              <a:rPr lang="zh-CN" altLang="zh-CN" dirty="0" smtClean="0"/>
              <a:t>弹力袜</a:t>
            </a:r>
            <a:endParaRPr lang="en-US" altLang="zh-CN" dirty="0" smtClean="0"/>
          </a:p>
          <a:p>
            <a:pPr lvl="3"/>
            <a:r>
              <a:rPr lang="zh-CN" altLang="zh-CN" dirty="0"/>
              <a:t>宽度和松紧度</a:t>
            </a:r>
            <a:r>
              <a:rPr lang="zh-CN" altLang="zh-CN" dirty="0" smtClean="0"/>
              <a:t>适宜</a:t>
            </a:r>
            <a:endParaRPr lang="en-US" altLang="zh-CN" dirty="0" smtClean="0"/>
          </a:p>
          <a:p>
            <a:pPr lvl="3"/>
            <a:r>
              <a:rPr lang="zh-CN" altLang="zh-CN" dirty="0"/>
              <a:t>包扎前应使静脉</a:t>
            </a:r>
            <a:r>
              <a:rPr lang="zh-CN" altLang="zh-CN" dirty="0" smtClean="0"/>
              <a:t>排空</a:t>
            </a:r>
            <a:endParaRPr lang="en-US" altLang="zh-CN" dirty="0" smtClean="0"/>
          </a:p>
          <a:p>
            <a:pPr lvl="3"/>
            <a:r>
              <a:rPr lang="zh-CN" altLang="zh-CN" dirty="0"/>
              <a:t>包扎时应从肢体远端开始，逐渐向上</a:t>
            </a:r>
            <a:r>
              <a:rPr lang="zh-CN" altLang="zh-CN" dirty="0" smtClean="0"/>
              <a:t>缠绕</a:t>
            </a:r>
            <a:endParaRPr lang="en-US" altLang="zh-CN" dirty="0" smtClean="0"/>
          </a:p>
          <a:p>
            <a:pPr lvl="3"/>
            <a:r>
              <a:rPr lang="zh-CN" altLang="zh-CN" dirty="0"/>
              <a:t>使用中注意观察肢端的皮肤色泽、患肢肿胀情况，以判断</a:t>
            </a:r>
            <a:r>
              <a:rPr lang="zh-CN" altLang="zh-CN" dirty="0" smtClean="0"/>
              <a:t>效果</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85663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第一节</a:t>
            </a:r>
            <a:r>
              <a:rPr lang="en-US" altLang="zh-CN" dirty="0"/>
              <a:t>  </a:t>
            </a:r>
            <a:r>
              <a:rPr lang="zh-CN" altLang="zh-CN" dirty="0" smtClean="0"/>
              <a:t>血栓闭塞性脉管炎</a:t>
            </a:r>
            <a:endParaRPr lang="zh-CN" altLang="en-US" dirty="0"/>
          </a:p>
        </p:txBody>
      </p:sp>
    </p:spTree>
    <p:extLst>
      <p:ext uri="{BB962C8B-B14F-4D97-AF65-F5344CB8AC3E}">
        <p14:creationId xmlns:p14="http://schemas.microsoft.com/office/powerpoint/2010/main" val="321259624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术前护理及非手术治疗的护理</a:t>
            </a:r>
            <a:endParaRPr lang="en-US" altLang="zh-CN" dirty="0"/>
          </a:p>
          <a:p>
            <a:pPr lvl="2"/>
            <a:r>
              <a:rPr lang="zh-CN" altLang="zh-CN" dirty="0" smtClean="0"/>
              <a:t>行硬化治疗者</a:t>
            </a:r>
            <a:r>
              <a:rPr lang="zh-CN" altLang="zh-CN" dirty="0"/>
              <a:t>，从踝部向上对局部做均匀螺旋式包扎，大腿部维持压迫</a:t>
            </a:r>
            <a:r>
              <a:rPr lang="en-US" altLang="zh-CN" dirty="0"/>
              <a:t>4</a:t>
            </a:r>
            <a:r>
              <a:rPr lang="zh-CN" altLang="zh-CN" dirty="0"/>
              <a:t>周，小腿部</a:t>
            </a:r>
            <a:r>
              <a:rPr lang="en-US" altLang="zh-CN" dirty="0"/>
              <a:t>6</a:t>
            </a:r>
            <a:r>
              <a:rPr lang="zh-CN" altLang="zh-CN" dirty="0"/>
              <a:t>周左右</a:t>
            </a:r>
            <a:endParaRPr lang="en-US" altLang="zh-CN" dirty="0"/>
          </a:p>
          <a:p>
            <a:pPr lvl="2"/>
            <a:r>
              <a:rPr lang="zh-CN" altLang="zh-CN" dirty="0"/>
              <a:t>非手术治疗者应长期坚持每日使用弹力</a:t>
            </a:r>
            <a:r>
              <a:rPr lang="zh-CN" altLang="zh-CN" dirty="0" smtClean="0"/>
              <a:t>绷带</a:t>
            </a:r>
            <a:endParaRPr lang="en-US" altLang="zh-CN" dirty="0"/>
          </a:p>
          <a:p>
            <a:pPr lvl="2"/>
            <a:r>
              <a:rPr lang="zh-CN" altLang="en-US" dirty="0" smtClean="0"/>
              <a:t>皮肤准备</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4471381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术后护理</a:t>
            </a:r>
            <a:endParaRPr lang="en-US" altLang="zh-CN" dirty="0" smtClean="0"/>
          </a:p>
          <a:p>
            <a:pPr lvl="2"/>
            <a:r>
              <a:rPr lang="zh-CN" altLang="zh-CN" dirty="0" smtClean="0"/>
              <a:t>体位 </a:t>
            </a:r>
            <a:endParaRPr lang="en-US" altLang="zh-CN" dirty="0" smtClean="0"/>
          </a:p>
          <a:p>
            <a:pPr lvl="3"/>
            <a:r>
              <a:rPr lang="zh-CN" altLang="zh-CN" dirty="0" smtClean="0"/>
              <a:t>患</a:t>
            </a:r>
            <a:r>
              <a:rPr lang="zh-CN" altLang="zh-CN" dirty="0"/>
              <a:t>肢抬高，以利静脉</a:t>
            </a:r>
            <a:r>
              <a:rPr lang="zh-CN" altLang="zh-CN" dirty="0" smtClean="0"/>
              <a:t>回流</a:t>
            </a:r>
            <a:endParaRPr lang="en-US" altLang="zh-CN" dirty="0" smtClean="0"/>
          </a:p>
          <a:p>
            <a:pPr lvl="2"/>
            <a:r>
              <a:rPr lang="zh-CN" altLang="zh-CN" dirty="0"/>
              <a:t>早期活动 </a:t>
            </a:r>
            <a:endParaRPr lang="en-US" altLang="zh-CN" dirty="0"/>
          </a:p>
          <a:p>
            <a:pPr lvl="3"/>
            <a:r>
              <a:rPr lang="zh-CN" altLang="zh-CN" dirty="0"/>
              <a:t>术后早期进行踝关节背曲运动，以防深静脉血栓形成</a:t>
            </a:r>
            <a:endParaRPr lang="en-US" altLang="zh-CN" dirty="0"/>
          </a:p>
          <a:p>
            <a:pPr lvl="2"/>
            <a:r>
              <a:rPr lang="zh-CN" altLang="zh-CN" dirty="0" smtClean="0"/>
              <a:t>使用弹力绷带或弹力袜</a:t>
            </a:r>
            <a:endParaRPr lang="zh-CN" altLang="zh-CN" sz="20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3508696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原发性下肢静脉曲张</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肥胖</a:t>
            </a:r>
            <a:r>
              <a:rPr lang="zh-CN" altLang="zh-CN" dirty="0"/>
              <a:t>者有计划减肥。不穿过紧内衣裤。保持大便通畅，避免腹内压</a:t>
            </a:r>
            <a:r>
              <a:rPr lang="zh-CN" altLang="zh-CN" dirty="0" smtClean="0"/>
              <a:t>升高</a:t>
            </a:r>
            <a:endParaRPr lang="zh-CN" altLang="zh-CN" dirty="0"/>
          </a:p>
          <a:p>
            <a:pPr lvl="2"/>
            <a:r>
              <a:rPr lang="zh-CN" altLang="zh-CN" dirty="0" smtClean="0"/>
              <a:t>注意保护好患</a:t>
            </a:r>
            <a:r>
              <a:rPr lang="zh-CN" altLang="zh-CN" dirty="0"/>
              <a:t>肢，避免</a:t>
            </a:r>
            <a:r>
              <a:rPr lang="zh-CN" altLang="zh-CN" dirty="0" smtClean="0"/>
              <a:t>外伤</a:t>
            </a:r>
            <a:r>
              <a:rPr lang="en-US" altLang="zh-CN" dirty="0"/>
              <a:t> </a:t>
            </a:r>
            <a:endParaRPr lang="zh-CN" altLang="zh-CN" dirty="0"/>
          </a:p>
          <a:p>
            <a:pPr lvl="2"/>
            <a:r>
              <a:rPr lang="zh-CN" altLang="zh-CN" dirty="0" smtClean="0"/>
              <a:t>适当进行体育锻炼</a:t>
            </a:r>
            <a:r>
              <a:rPr lang="zh-CN" altLang="zh-CN" dirty="0"/>
              <a:t>，保持良好姿势。避免站立过久。久站或久坐工作者，应定时改变</a:t>
            </a:r>
            <a:r>
              <a:rPr lang="zh-CN" altLang="zh-CN" dirty="0" smtClean="0"/>
              <a:t>体位</a:t>
            </a:r>
            <a:endParaRPr lang="en-US" altLang="zh-CN" dirty="0" smtClean="0"/>
          </a:p>
          <a:p>
            <a:pPr lvl="2"/>
            <a:r>
              <a:rPr lang="zh-CN" altLang="zh-CN" dirty="0" smtClean="0"/>
              <a:t>继续使用弹力绷带或弹力袜</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3688040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第四节</a:t>
            </a:r>
            <a:r>
              <a:rPr lang="en-US" altLang="zh-CN" dirty="0"/>
              <a:t>  </a:t>
            </a:r>
            <a:r>
              <a:rPr lang="zh-CN" altLang="zh-CN" dirty="0"/>
              <a:t>深静脉</a:t>
            </a:r>
            <a:r>
              <a:rPr lang="zh-CN" altLang="zh-CN" dirty="0" smtClean="0"/>
              <a:t>血栓形成</a:t>
            </a:r>
            <a:endParaRPr lang="zh-CN" altLang="en-US" dirty="0"/>
          </a:p>
        </p:txBody>
      </p:sp>
    </p:spTree>
    <p:extLst>
      <p:ext uri="{BB962C8B-B14F-4D97-AF65-F5344CB8AC3E}">
        <p14:creationId xmlns:p14="http://schemas.microsoft.com/office/powerpoint/2010/main" val="202752876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深静脉血栓形成（</a:t>
            </a:r>
            <a:r>
              <a:rPr lang="en-US" altLang="zh-CN" dirty="0"/>
              <a:t>deep venous thrombosis</a:t>
            </a:r>
            <a:r>
              <a:rPr lang="zh-CN" altLang="zh-CN" dirty="0"/>
              <a:t>，</a:t>
            </a:r>
            <a:r>
              <a:rPr lang="en-US" altLang="zh-CN" dirty="0"/>
              <a:t>DVT</a:t>
            </a:r>
            <a:r>
              <a:rPr lang="zh-CN" altLang="zh-CN" dirty="0"/>
              <a:t>）是指血液在深静脉内不正常地凝结阻塞管腔，导致静脉回流</a:t>
            </a:r>
            <a:r>
              <a:rPr lang="zh-CN" altLang="zh-CN" dirty="0" smtClean="0"/>
              <a:t>障碍</a:t>
            </a:r>
            <a:endParaRPr lang="en-US" altLang="zh-CN" dirty="0" smtClean="0"/>
          </a:p>
          <a:p>
            <a:pPr lvl="1"/>
            <a:r>
              <a:rPr lang="zh-CN" altLang="zh-CN" dirty="0" smtClean="0"/>
              <a:t>全身</a:t>
            </a:r>
            <a:r>
              <a:rPr lang="zh-CN" altLang="zh-CN" dirty="0"/>
              <a:t>主干静脉均可发病，以下肢静脉多见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1504130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a:t>上肢深静脉</a:t>
            </a:r>
            <a:r>
              <a:rPr lang="zh-CN" altLang="zh-CN" dirty="0" smtClean="0"/>
              <a:t>血栓形成</a:t>
            </a:r>
            <a:endParaRPr lang="en-US" altLang="zh-CN" dirty="0" smtClean="0"/>
          </a:p>
          <a:p>
            <a:pPr lvl="3"/>
            <a:r>
              <a:rPr lang="zh-CN" altLang="zh-CN" dirty="0"/>
              <a:t>腋静脉</a:t>
            </a:r>
            <a:r>
              <a:rPr lang="zh-CN" altLang="zh-CN" dirty="0" smtClean="0"/>
              <a:t>血栓</a:t>
            </a:r>
            <a:endParaRPr lang="en-US" altLang="zh-CN" dirty="0" smtClean="0"/>
          </a:p>
          <a:p>
            <a:pPr lvl="4"/>
            <a:r>
              <a:rPr lang="zh-CN" altLang="zh-CN" dirty="0" smtClean="0"/>
              <a:t>主要</a:t>
            </a:r>
            <a:r>
              <a:rPr lang="zh-CN" altLang="zh-CN" dirty="0"/>
              <a:t>表现为前臂和手部肿胀、胀痛，手指活动受</a:t>
            </a:r>
            <a:r>
              <a:rPr lang="zh-CN" altLang="zh-CN" dirty="0" smtClean="0"/>
              <a:t>限</a:t>
            </a:r>
            <a:endParaRPr lang="zh-CN" altLang="zh-CN" sz="2000" dirty="0"/>
          </a:p>
          <a:p>
            <a:pPr lvl="3"/>
            <a:r>
              <a:rPr lang="zh-CN" altLang="zh-CN" dirty="0" smtClean="0"/>
              <a:t>腋</a:t>
            </a:r>
            <a:r>
              <a:rPr lang="en-US" altLang="zh-CN" dirty="0"/>
              <a:t>-</a:t>
            </a:r>
            <a:r>
              <a:rPr lang="zh-CN" altLang="zh-CN" dirty="0"/>
              <a:t>锁骨下静脉</a:t>
            </a:r>
            <a:r>
              <a:rPr lang="zh-CN" altLang="zh-CN" dirty="0" smtClean="0"/>
              <a:t>血栓</a:t>
            </a:r>
            <a:endParaRPr lang="en-US" altLang="zh-CN" dirty="0" smtClean="0"/>
          </a:p>
          <a:p>
            <a:pPr lvl="4"/>
            <a:r>
              <a:rPr lang="zh-CN" altLang="zh-CN" dirty="0" smtClean="0"/>
              <a:t>整个</a:t>
            </a:r>
            <a:r>
              <a:rPr lang="zh-CN" altLang="zh-CN" dirty="0"/>
              <a:t>上肢肿胀，伴有上臂、肩部、锁骨上和患侧前胸壁等部位的浅静脉</a:t>
            </a:r>
            <a:r>
              <a:rPr lang="zh-CN" altLang="zh-CN" dirty="0" smtClean="0"/>
              <a:t>扩张</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0244684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上</a:t>
            </a:r>
            <a:r>
              <a:rPr lang="zh-CN" altLang="zh-CN" dirty="0"/>
              <a:t>、下腔静脉</a:t>
            </a:r>
            <a:r>
              <a:rPr lang="zh-CN" altLang="zh-CN" dirty="0" smtClean="0"/>
              <a:t>血栓形成</a:t>
            </a:r>
            <a:endParaRPr lang="en-US" altLang="zh-CN" dirty="0" smtClean="0"/>
          </a:p>
          <a:p>
            <a:pPr lvl="3"/>
            <a:r>
              <a:rPr lang="zh-CN" altLang="zh-CN" dirty="0"/>
              <a:t>上腔静脉</a:t>
            </a:r>
            <a:r>
              <a:rPr lang="zh-CN" altLang="zh-CN" dirty="0" smtClean="0"/>
              <a:t>血栓</a:t>
            </a:r>
            <a:endParaRPr lang="en-US" altLang="zh-CN" dirty="0" smtClean="0"/>
          </a:p>
          <a:p>
            <a:pPr lvl="4"/>
            <a:r>
              <a:rPr lang="zh-CN" altLang="zh-CN" dirty="0"/>
              <a:t>在上肢静脉回流障碍的临床表现的基础上，还有面颈部和眼肿胀、球结膜充血水肿；颈部、胸壁和肩部浅静脉扩张；常伴有头痛、头胀及其他神经系统和原发疾病的</a:t>
            </a:r>
            <a:r>
              <a:rPr lang="zh-CN" altLang="zh-CN" dirty="0" smtClean="0"/>
              <a:t>症状</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7761099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上</a:t>
            </a:r>
            <a:r>
              <a:rPr lang="zh-CN" altLang="zh-CN" dirty="0"/>
              <a:t>、下腔静脉</a:t>
            </a:r>
            <a:r>
              <a:rPr lang="zh-CN" altLang="zh-CN" dirty="0" smtClean="0"/>
              <a:t>血栓形成</a:t>
            </a:r>
            <a:endParaRPr lang="en-US" altLang="zh-CN" dirty="0" smtClean="0"/>
          </a:p>
          <a:p>
            <a:pPr lvl="3"/>
            <a:r>
              <a:rPr lang="zh-CN" altLang="zh-CN" dirty="0" smtClean="0"/>
              <a:t>下腔静脉血栓</a:t>
            </a:r>
            <a:endParaRPr lang="en-US" altLang="zh-CN" dirty="0" smtClean="0"/>
          </a:p>
          <a:p>
            <a:pPr lvl="4"/>
            <a:r>
              <a:rPr lang="zh-CN" altLang="zh-CN" dirty="0" smtClean="0"/>
              <a:t>表现</a:t>
            </a:r>
            <a:r>
              <a:rPr lang="zh-CN" altLang="zh-CN" dirty="0"/>
              <a:t>为双下肢深静脉回流障碍和躯干的浅静脉扩张</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046880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下肢深静脉</a:t>
            </a:r>
            <a:r>
              <a:rPr lang="zh-CN" altLang="zh-CN" dirty="0"/>
              <a:t>血栓形成</a:t>
            </a:r>
            <a:endParaRPr lang="en-US" altLang="zh-CN" dirty="0"/>
          </a:p>
          <a:p>
            <a:pPr lvl="3"/>
            <a:r>
              <a:rPr lang="zh-CN" altLang="zh-CN" dirty="0"/>
              <a:t>中央型</a:t>
            </a:r>
            <a:endParaRPr lang="en-US" altLang="zh-CN" dirty="0"/>
          </a:p>
          <a:p>
            <a:pPr lvl="4"/>
            <a:r>
              <a:rPr lang="zh-CN" altLang="zh-CN" dirty="0"/>
              <a:t>表现为起病急骤，患侧髂窝，股三角区有疼痛和压痛，浅静脉扩张，下肢肿胀明显，皮温及体温均升</a:t>
            </a:r>
            <a:r>
              <a:rPr lang="zh-CN" altLang="zh-CN" dirty="0" smtClean="0"/>
              <a:t>高</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365993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下肢深静脉</a:t>
            </a:r>
            <a:r>
              <a:rPr lang="zh-CN" altLang="zh-CN" dirty="0"/>
              <a:t>血栓形成</a:t>
            </a:r>
            <a:endParaRPr lang="en-US" altLang="zh-CN" dirty="0"/>
          </a:p>
          <a:p>
            <a:pPr lvl="3"/>
            <a:r>
              <a:rPr lang="zh-CN" altLang="en-US" dirty="0" smtClean="0"/>
              <a:t>周围型</a:t>
            </a:r>
            <a:endParaRPr lang="en-US" altLang="zh-CN" dirty="0" smtClean="0"/>
          </a:p>
          <a:p>
            <a:pPr lvl="4"/>
            <a:r>
              <a:rPr lang="zh-CN" altLang="zh-CN" dirty="0"/>
              <a:t>包括股静脉及小腿深静脉</a:t>
            </a:r>
            <a:r>
              <a:rPr lang="zh-CN" altLang="zh-CN" dirty="0" smtClean="0"/>
              <a:t>血栓形成</a:t>
            </a:r>
            <a:endParaRPr lang="en-US" altLang="zh-CN" dirty="0" smtClean="0"/>
          </a:p>
          <a:p>
            <a:pPr lvl="3"/>
            <a:r>
              <a:rPr lang="zh-CN" altLang="en-US" dirty="0" smtClean="0"/>
              <a:t>混合型</a:t>
            </a:r>
            <a:endParaRPr lang="en-US" altLang="zh-CN" dirty="0" smtClean="0"/>
          </a:p>
          <a:p>
            <a:pPr lvl="4"/>
            <a:r>
              <a:rPr lang="zh-CN" altLang="zh-CN" dirty="0"/>
              <a:t>为全下肢深静脉血栓形成。主要表现为全下肢明显肿胀、剧痛、苍白（股白肿）和压痛，常有体温升高和脉率加速</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696222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血栓闭塞性脉管炎（</a:t>
            </a:r>
            <a:r>
              <a:rPr lang="en-US" altLang="zh-CN" dirty="0" err="1"/>
              <a:t>thromboangitis</a:t>
            </a:r>
            <a:r>
              <a:rPr lang="en-US" altLang="zh-CN" dirty="0"/>
              <a:t> obliterans</a:t>
            </a:r>
            <a:r>
              <a:rPr lang="zh-CN" altLang="zh-CN" dirty="0"/>
              <a:t>，</a:t>
            </a:r>
            <a:r>
              <a:rPr lang="en-US" altLang="zh-CN" dirty="0"/>
              <a:t>TAO</a:t>
            </a:r>
            <a:r>
              <a:rPr lang="zh-CN" altLang="zh-CN" dirty="0"/>
              <a:t>）又称</a:t>
            </a:r>
            <a:r>
              <a:rPr lang="en-US" altLang="zh-CN" dirty="0" err="1"/>
              <a:t>Buerger</a:t>
            </a:r>
            <a:r>
              <a:rPr lang="zh-CN" altLang="zh-CN" dirty="0"/>
              <a:t>病，是一种累及血管的炎症性、节段性和周期性发作的慢性闭塞性</a:t>
            </a:r>
            <a:r>
              <a:rPr lang="zh-CN" altLang="zh-CN" dirty="0" smtClean="0"/>
              <a:t>疾病</a:t>
            </a:r>
            <a:endParaRPr lang="en-US" altLang="zh-CN" dirty="0" smtClean="0"/>
          </a:p>
          <a:p>
            <a:pPr lvl="1"/>
            <a:r>
              <a:rPr lang="zh-CN" altLang="zh-CN" dirty="0"/>
              <a:t>主要侵袭四肢的小动脉，小静脉也常</a:t>
            </a:r>
            <a:r>
              <a:rPr lang="zh-CN" altLang="zh-CN" dirty="0" smtClean="0"/>
              <a:t>受累</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4907387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r>
              <a:rPr lang="en-US" altLang="zh-CN" dirty="0" smtClean="0"/>
              <a:t>	</a:t>
            </a:r>
          </a:p>
          <a:p>
            <a:pPr lvl="2"/>
            <a:r>
              <a:rPr lang="zh-CN" altLang="zh-CN" dirty="0"/>
              <a:t>超声多普勒</a:t>
            </a:r>
            <a:r>
              <a:rPr lang="zh-CN" altLang="zh-CN" dirty="0" smtClean="0"/>
              <a:t>检查</a:t>
            </a:r>
            <a:endParaRPr lang="en-US" altLang="zh-CN" dirty="0" smtClean="0"/>
          </a:p>
          <a:p>
            <a:pPr lvl="2"/>
            <a:r>
              <a:rPr lang="zh-CN" altLang="en-US" dirty="0" smtClean="0"/>
              <a:t>静脉造影</a:t>
            </a:r>
            <a:endParaRPr lang="en-US" altLang="zh-CN" dirty="0" smtClean="0"/>
          </a:p>
          <a:p>
            <a:pPr lvl="2"/>
            <a:r>
              <a:rPr lang="zh-CN" altLang="zh-CN" dirty="0"/>
              <a:t>放射性核素检查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870146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评估</a:t>
            </a:r>
            <a:r>
              <a:rPr lang="zh-CN" altLang="en-US" dirty="0" smtClean="0"/>
              <a:t>患者</a:t>
            </a:r>
            <a:r>
              <a:rPr lang="zh-CN" altLang="zh-CN" dirty="0" smtClean="0"/>
              <a:t>是否</a:t>
            </a:r>
            <a:r>
              <a:rPr lang="zh-CN" altLang="zh-CN" dirty="0"/>
              <a:t>因疾病长期卧床、制动；是否接受过腹部、盆腔或骨科大手术治疗；血液是否处于高凝状态</a:t>
            </a:r>
            <a:r>
              <a:rPr lang="zh-CN" altLang="zh-CN" dirty="0" smtClean="0"/>
              <a:t>等</a:t>
            </a:r>
            <a:endParaRPr lang="en-US" altLang="zh-CN" dirty="0" smtClean="0"/>
          </a:p>
          <a:p>
            <a:pPr lvl="1"/>
            <a:r>
              <a:rPr lang="zh-CN" altLang="zh-CN" dirty="0" smtClean="0"/>
              <a:t>心理</a:t>
            </a:r>
            <a:r>
              <a:rPr lang="zh-CN" altLang="zh-CN" dirty="0"/>
              <a:t>社会状况</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547459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a:t>非</a:t>
            </a:r>
            <a:r>
              <a:rPr lang="zh-CN" altLang="en-US" dirty="0" smtClean="0"/>
              <a:t>手术治疗</a:t>
            </a:r>
            <a:endParaRPr lang="en-US" altLang="zh-CN" dirty="0" smtClean="0"/>
          </a:p>
          <a:p>
            <a:pPr lvl="3"/>
            <a:r>
              <a:rPr lang="zh-CN" altLang="zh-CN" dirty="0"/>
              <a:t>主要包括抗凝、溶栓治疗</a:t>
            </a:r>
            <a:endParaRPr lang="en-US" altLang="zh-CN" dirty="0" smtClean="0"/>
          </a:p>
          <a:p>
            <a:pPr lvl="2"/>
            <a:r>
              <a:rPr lang="zh-CN" altLang="en-US" dirty="0" smtClean="0"/>
              <a:t>手术治疗</a:t>
            </a:r>
            <a:endParaRPr lang="en-US" altLang="zh-CN" dirty="0" smtClean="0"/>
          </a:p>
          <a:p>
            <a:pPr lvl="3"/>
            <a:r>
              <a:rPr lang="zh-CN" altLang="zh-CN" dirty="0"/>
              <a:t>适用于急性期</a:t>
            </a:r>
            <a:r>
              <a:rPr lang="zh-CN" altLang="zh-CN" dirty="0" smtClean="0"/>
              <a:t>的</a:t>
            </a:r>
            <a:r>
              <a:rPr lang="zh-CN" altLang="en-US" dirty="0" smtClean="0"/>
              <a:t>患者</a:t>
            </a:r>
            <a:r>
              <a:rPr lang="zh-CN" altLang="zh-CN" dirty="0" smtClean="0"/>
              <a:t>，</a:t>
            </a:r>
            <a:r>
              <a:rPr lang="zh-CN" altLang="zh-CN" dirty="0"/>
              <a:t>手术越早，效果越好</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039171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a:t>
            </a:r>
            <a:r>
              <a:rPr lang="en-US" altLang="zh-CN" dirty="0" smtClean="0"/>
              <a:t>  </a:t>
            </a:r>
            <a:r>
              <a:rPr lang="en-US" altLang="zh-CN" dirty="0" smtClean="0"/>
              <a:t> </a:t>
            </a:r>
            <a:r>
              <a:rPr lang="zh-CN" altLang="zh-CN" dirty="0" smtClean="0"/>
              <a:t>与</a:t>
            </a:r>
            <a:r>
              <a:rPr lang="zh-CN" altLang="zh-CN" dirty="0"/>
              <a:t>深静脉回流障碍或手术创伤</a:t>
            </a:r>
            <a:r>
              <a:rPr lang="zh-CN" altLang="zh-CN" dirty="0" smtClean="0"/>
              <a:t>有关</a:t>
            </a:r>
            <a:endParaRPr lang="zh-CN" altLang="zh-CN" dirty="0"/>
          </a:p>
          <a:p>
            <a:pPr lvl="1"/>
            <a:r>
              <a:rPr lang="zh-CN" altLang="zh-CN" dirty="0" smtClean="0"/>
              <a:t>（</a:t>
            </a:r>
            <a:r>
              <a:rPr lang="zh-CN" altLang="zh-CN" dirty="0"/>
              <a:t>如厕、卫生）自理缺陷</a:t>
            </a:r>
            <a:r>
              <a:rPr lang="en-US" altLang="zh-CN" dirty="0"/>
              <a:t>  </a:t>
            </a:r>
            <a:r>
              <a:rPr lang="en-US" altLang="zh-CN" dirty="0" smtClean="0"/>
              <a:t> </a:t>
            </a:r>
            <a:r>
              <a:rPr lang="zh-CN" altLang="zh-CN" dirty="0" smtClean="0"/>
              <a:t>与</a:t>
            </a:r>
            <a:r>
              <a:rPr lang="zh-CN" altLang="zh-CN" dirty="0"/>
              <a:t>急性期需绝对卧床休息</a:t>
            </a:r>
            <a:r>
              <a:rPr lang="zh-CN" altLang="zh-CN" dirty="0" smtClean="0"/>
              <a:t>有关</a:t>
            </a:r>
            <a:endParaRPr lang="zh-CN" altLang="zh-CN" dirty="0"/>
          </a:p>
          <a:p>
            <a:pPr lvl="1"/>
            <a:r>
              <a:rPr lang="zh-CN" altLang="zh-CN" dirty="0" smtClean="0"/>
              <a:t>潜在并发症 </a:t>
            </a:r>
            <a:r>
              <a:rPr lang="en-US" altLang="zh-CN" dirty="0" smtClean="0"/>
              <a:t> </a:t>
            </a:r>
            <a:r>
              <a:rPr lang="zh-CN" altLang="zh-CN" dirty="0" smtClean="0"/>
              <a:t>出血</a:t>
            </a:r>
            <a:r>
              <a:rPr lang="zh-CN" altLang="zh-CN" dirty="0"/>
              <a:t>、肺动脉</a:t>
            </a:r>
            <a:r>
              <a:rPr lang="zh-CN" altLang="zh-CN" dirty="0" smtClean="0"/>
              <a:t>栓塞</a:t>
            </a:r>
            <a:endParaRPr lang="zh-CN" altLang="zh-CN"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28522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术前护理及非手术治疗的</a:t>
            </a:r>
            <a:r>
              <a:rPr lang="zh-CN" altLang="zh-CN" dirty="0" smtClean="0"/>
              <a:t>护理</a:t>
            </a:r>
            <a:endParaRPr lang="en-US" altLang="zh-CN" dirty="0" smtClean="0"/>
          </a:p>
          <a:p>
            <a:pPr lvl="2"/>
            <a:r>
              <a:rPr lang="zh-CN" altLang="zh-CN" dirty="0"/>
              <a:t>饮食</a:t>
            </a:r>
            <a:r>
              <a:rPr lang="zh-CN" altLang="zh-CN" dirty="0" smtClean="0"/>
              <a:t>护理</a:t>
            </a:r>
            <a:endParaRPr lang="en-US" altLang="zh-CN" dirty="0" smtClean="0"/>
          </a:p>
          <a:p>
            <a:pPr lvl="2"/>
            <a:r>
              <a:rPr lang="zh-CN" altLang="en-US" dirty="0" smtClean="0"/>
              <a:t>用药护理</a:t>
            </a:r>
            <a:endParaRPr lang="en-US" altLang="zh-CN" dirty="0" smtClean="0"/>
          </a:p>
          <a:p>
            <a:pPr lvl="2"/>
            <a:r>
              <a:rPr lang="zh-CN" altLang="en-US" dirty="0" smtClean="0"/>
              <a:t>体位与活动</a:t>
            </a:r>
            <a:endParaRPr lang="en-US" altLang="zh-CN" dirty="0" smtClean="0"/>
          </a:p>
          <a:p>
            <a:pPr lvl="2"/>
            <a:r>
              <a:rPr lang="zh-CN" altLang="zh-CN" dirty="0"/>
              <a:t>严密观察病情</a:t>
            </a:r>
            <a:r>
              <a:rPr lang="zh-CN" altLang="zh-CN" dirty="0" smtClean="0"/>
              <a:t>变化</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0832697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a:t>体位与活动</a:t>
            </a:r>
            <a:endParaRPr lang="en-US" altLang="zh-CN" dirty="0"/>
          </a:p>
          <a:p>
            <a:pPr lvl="2"/>
            <a:r>
              <a:rPr lang="zh-CN" altLang="en-US" dirty="0"/>
              <a:t>病情观察</a:t>
            </a:r>
            <a:endParaRPr lang="en-US" altLang="zh-CN" dirty="0"/>
          </a:p>
          <a:p>
            <a:pPr lvl="2"/>
            <a:r>
              <a:rPr lang="zh-CN" altLang="zh-CN" dirty="0"/>
              <a:t>术后抗凝治疗的护理</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83021891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a:xfrm>
            <a:off x="323528" y="1268760"/>
            <a:ext cx="8610600" cy="4876800"/>
          </a:xfrm>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指导</a:t>
            </a:r>
            <a:r>
              <a:rPr lang="zh-CN" altLang="en-US" dirty="0" smtClean="0"/>
              <a:t>患者</a:t>
            </a:r>
            <a:r>
              <a:rPr lang="zh-CN" altLang="zh-CN" dirty="0" smtClean="0"/>
              <a:t>绝对</a:t>
            </a:r>
            <a:r>
              <a:rPr lang="zh-CN" altLang="zh-CN" dirty="0" smtClean="0"/>
              <a:t>戒烟</a:t>
            </a:r>
            <a:endParaRPr lang="zh-CN" altLang="zh-CN" dirty="0"/>
          </a:p>
          <a:p>
            <a:pPr lvl="2"/>
            <a:r>
              <a:rPr lang="zh-CN" altLang="zh-CN" dirty="0" smtClean="0"/>
              <a:t>鼓励</a:t>
            </a:r>
            <a:r>
              <a:rPr lang="zh-CN" altLang="en-US" dirty="0" smtClean="0"/>
              <a:t>患者</a:t>
            </a:r>
            <a:r>
              <a:rPr lang="zh-CN" altLang="zh-CN" dirty="0" smtClean="0"/>
              <a:t>进行</a:t>
            </a:r>
            <a:r>
              <a:rPr lang="zh-CN" altLang="zh-CN" dirty="0" smtClean="0"/>
              <a:t>适</a:t>
            </a:r>
            <a:r>
              <a:rPr lang="zh-CN" altLang="zh-CN" dirty="0"/>
              <a:t>当的锻炼。注意患肢的清洁、保暖，避免</a:t>
            </a:r>
            <a:r>
              <a:rPr lang="zh-CN" altLang="zh-CN" dirty="0" smtClean="0"/>
              <a:t>损伤</a:t>
            </a:r>
            <a:endParaRPr lang="zh-CN" altLang="zh-CN" dirty="0"/>
          </a:p>
          <a:p>
            <a:pPr lvl="2"/>
            <a:r>
              <a:rPr lang="zh-CN" altLang="zh-CN" dirty="0" smtClean="0"/>
              <a:t>避免长期卧</a:t>
            </a:r>
            <a:r>
              <a:rPr lang="zh-CN" altLang="zh-CN" dirty="0"/>
              <a:t>床，手术后特别是下腹部，盆腔内和下肢的手术后，</a:t>
            </a:r>
            <a:r>
              <a:rPr lang="zh-CN" altLang="zh-CN" dirty="0" smtClean="0"/>
              <a:t>鼓励</a:t>
            </a:r>
            <a:r>
              <a:rPr lang="zh-CN" altLang="en-US" dirty="0" smtClean="0"/>
              <a:t>患者</a:t>
            </a:r>
            <a:r>
              <a:rPr lang="zh-CN" altLang="zh-CN" dirty="0" smtClean="0"/>
              <a:t>早期</a:t>
            </a:r>
            <a:r>
              <a:rPr lang="zh-CN" altLang="zh-CN" dirty="0"/>
              <a:t>下床活动，多做深呼吸和咳嗽，多做下肢主动及被动活动</a:t>
            </a:r>
            <a:r>
              <a:rPr lang="zh-CN" altLang="zh-CN" dirty="0" smtClean="0"/>
              <a:t>；尽可能避免静脉管壁的损伤；避免在膝下垫硬物、过度屈髋，以免影响静脉回流，避免用过紧的腰带或穿吊袜和紧身衣物</a:t>
            </a:r>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4168640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a:t>
            </a:r>
            <a:r>
              <a:rPr lang="en-US" altLang="zh-CN" dirty="0"/>
              <a:t>  </a:t>
            </a:r>
            <a:r>
              <a:rPr lang="zh-CN" altLang="zh-CN" dirty="0"/>
              <a:t>深静脉血栓形成</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健康教育</a:t>
            </a:r>
          </a:p>
          <a:p>
            <a:pPr marL="1200150" lvl="3" indent="-342900">
              <a:buClr>
                <a:schemeClr val="hlink"/>
              </a:buClr>
              <a:buFont typeface="Wingdings" pitchFamily="2" charset="2"/>
              <a:buChar char="v"/>
            </a:pPr>
            <a:r>
              <a:rPr lang="zh-CN" altLang="zh-CN" dirty="0" smtClean="0"/>
              <a:t>术后或</a:t>
            </a:r>
            <a:r>
              <a:rPr lang="zh-CN" altLang="zh-CN" dirty="0" smtClean="0"/>
              <a:t>产后</a:t>
            </a:r>
            <a:r>
              <a:rPr lang="zh-CN" altLang="en-US" dirty="0" smtClean="0"/>
              <a:t>患者</a:t>
            </a:r>
            <a:r>
              <a:rPr lang="zh-CN" altLang="zh-CN" dirty="0" smtClean="0"/>
              <a:t>若</a:t>
            </a:r>
            <a:r>
              <a:rPr lang="zh-CN" altLang="zh-CN" dirty="0" smtClean="0"/>
              <a:t>出现站</a:t>
            </a:r>
            <a:r>
              <a:rPr lang="zh-CN" altLang="zh-CN" dirty="0"/>
              <a:t>立后下肢沉重、胀痛不适，应警惕下肢深静脉血栓形成，及时报告医师，及时处理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01923411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血栓闭</a:t>
            </a:r>
            <a:r>
              <a:rPr lang="zh-CN" altLang="zh-CN" dirty="0"/>
              <a:t>塞性脉管炎</a:t>
            </a:r>
          </a:p>
          <a:p>
            <a:pPr lvl="2"/>
            <a:r>
              <a:rPr lang="zh-CN" altLang="zh-CN" dirty="0" smtClean="0"/>
              <a:t>病因 </a:t>
            </a:r>
            <a:r>
              <a:rPr lang="zh-CN" altLang="zh-CN" dirty="0"/>
              <a:t>本病多见于北方青壮年吸烟男性。外因有吸烟、潮湿和寒冷的生活环境、慢性损伤和感染；内因有免疫功能紊乱、血液高凝状态、激素失调和遗传等。其中吸烟最重要。</a:t>
            </a:r>
          </a:p>
          <a:p>
            <a:pPr lvl="2"/>
            <a:r>
              <a:rPr lang="zh-CN" altLang="zh-CN" dirty="0" smtClean="0"/>
              <a:t>临床表现</a:t>
            </a:r>
            <a:r>
              <a:rPr lang="en-US" altLang="zh-CN" dirty="0" smtClean="0"/>
              <a:t>  </a:t>
            </a:r>
            <a:r>
              <a:rPr lang="zh-CN" altLang="zh-CN" dirty="0"/>
              <a:t>主要分为</a:t>
            </a:r>
            <a:r>
              <a:rPr lang="en-US" altLang="zh-CN" dirty="0"/>
              <a:t>3</a:t>
            </a:r>
            <a:r>
              <a:rPr lang="zh-CN" altLang="zh-CN" dirty="0"/>
              <a:t>期。局部缺血期以间歇性跛行为主要特点；营养障碍期以静息痛为主要特点；组织坏死期以肢端溃疡和坏疽为主要特点</a:t>
            </a:r>
            <a:r>
              <a:rPr lang="zh-CN" altLang="zh-CN" dirty="0" smtClean="0"/>
              <a:t>。</a:t>
            </a:r>
            <a:endParaRPr lang="en-US" altLang="zh-CN" dirty="0" smtClean="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8370382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血栓闭塞性脉管炎</a:t>
            </a:r>
          </a:p>
          <a:p>
            <a:pPr lvl="2"/>
            <a:r>
              <a:rPr lang="zh-CN" altLang="zh-CN" sz="2400" dirty="0" smtClean="0"/>
              <a:t>治疗原则</a:t>
            </a:r>
            <a:r>
              <a:rPr lang="en-US" altLang="zh-CN" sz="2400" dirty="0" smtClean="0"/>
              <a:t>  </a:t>
            </a:r>
            <a:r>
              <a:rPr lang="zh-CN" altLang="zh-CN" sz="2400" dirty="0"/>
              <a:t>一般疗法主要针对病因，还可进行药物治疗、高压氧疗法和手术治疗，严重者需要截肢。</a:t>
            </a:r>
          </a:p>
          <a:p>
            <a:pPr lvl="2"/>
            <a:r>
              <a:rPr lang="zh-CN" altLang="zh-CN" sz="2400" dirty="0" smtClean="0"/>
              <a:t>护</a:t>
            </a:r>
            <a:r>
              <a:rPr lang="zh-CN" altLang="zh-CN" sz="2400" dirty="0"/>
              <a:t>理</a:t>
            </a:r>
            <a:r>
              <a:rPr lang="en-US" altLang="zh-CN" sz="2400" dirty="0"/>
              <a:t>  </a:t>
            </a:r>
            <a:r>
              <a:rPr lang="zh-CN" altLang="zh-CN" sz="2400" dirty="0"/>
              <a:t>术前采取一般疗法以改善下肢血液循环，包括戒烟、防潮和保暖、防损伤、定时改变体位和进行</a:t>
            </a:r>
            <a:r>
              <a:rPr lang="en-US" altLang="zh-CN" sz="2400" dirty="0" err="1"/>
              <a:t>Buerger</a:t>
            </a:r>
            <a:r>
              <a:rPr lang="zh-CN" altLang="zh-CN" sz="2400" dirty="0"/>
              <a:t>运动等。及时止痛，处理创面，做好术前准备。动脉手术后患肢应平放，尽早活动以防血栓形成，严密观察病情。指导健康人群和</a:t>
            </a:r>
            <a:r>
              <a:rPr lang="zh-CN" altLang="zh-CN" sz="2400" dirty="0" smtClean="0"/>
              <a:t>出院</a:t>
            </a:r>
            <a:r>
              <a:rPr lang="zh-CN" altLang="en-US" sz="2400" dirty="0" smtClean="0"/>
              <a:t>患者</a:t>
            </a:r>
            <a:r>
              <a:rPr lang="zh-CN" altLang="zh-CN" sz="2400" dirty="0" smtClean="0"/>
              <a:t>养成</a:t>
            </a:r>
            <a:r>
              <a:rPr lang="zh-CN" altLang="zh-CN" sz="2400" dirty="0"/>
              <a:t>良好的生活习惯。</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092652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a:xfrm>
            <a:off x="304800" y="1196752"/>
            <a:ext cx="8610600" cy="4876800"/>
          </a:xfrm>
        </p:spPr>
        <p:txBody>
          <a:bodyPr/>
          <a:lstStyle/>
          <a:p>
            <a:r>
              <a:rPr lang="zh-CN" altLang="zh-CN" dirty="0"/>
              <a:t>案例</a:t>
            </a:r>
            <a:r>
              <a:rPr lang="en-US" altLang="zh-CN" dirty="0"/>
              <a:t>31-1 </a:t>
            </a:r>
            <a:endParaRPr lang="zh-CN" altLang="zh-CN" dirty="0"/>
          </a:p>
          <a:p>
            <a:pPr lvl="1"/>
            <a:r>
              <a:rPr lang="zh-CN" altLang="zh-CN" dirty="0"/>
              <a:t>男性，</a:t>
            </a:r>
            <a:r>
              <a:rPr lang="en-US" altLang="zh-CN" dirty="0"/>
              <a:t>50</a:t>
            </a:r>
            <a:r>
              <a:rPr lang="zh-CN" altLang="zh-CN" dirty="0"/>
              <a:t>岁，右下肢间歇性跛行</a:t>
            </a:r>
            <a:r>
              <a:rPr lang="en-US" altLang="zh-CN" dirty="0"/>
              <a:t>1</a:t>
            </a:r>
            <a:r>
              <a:rPr lang="zh-CN" altLang="zh-CN" dirty="0"/>
              <a:t>年多，右侧足踝部发凉、麻木多年，有</a:t>
            </a:r>
            <a:r>
              <a:rPr lang="en-US" altLang="zh-CN" dirty="0"/>
              <a:t>30</a:t>
            </a:r>
            <a:r>
              <a:rPr lang="zh-CN" altLang="zh-CN" dirty="0"/>
              <a:t>年吸烟史，居住在北方寒冷潮湿地区。</a:t>
            </a:r>
          </a:p>
          <a:p>
            <a:pPr lvl="1"/>
            <a:r>
              <a:rPr lang="zh-CN" altLang="zh-CN" dirty="0"/>
              <a:t>体检：患肢苍白，皮温较健侧低</a:t>
            </a:r>
            <a:r>
              <a:rPr lang="en-US" altLang="zh-CN" dirty="0"/>
              <a:t>2</a:t>
            </a:r>
            <a:r>
              <a:rPr lang="zh-CN" altLang="zh-CN" dirty="0"/>
              <a:t>℃，右小腿皮肤汗毛减少，右侧足背动脉搏动减弱，</a:t>
            </a:r>
            <a:r>
              <a:rPr lang="en-US" altLang="zh-CN" dirty="0" err="1"/>
              <a:t>Buerger</a:t>
            </a:r>
            <a:r>
              <a:rPr lang="zh-CN" altLang="zh-CN" dirty="0"/>
              <a:t>征阳性。</a:t>
            </a:r>
          </a:p>
          <a:p>
            <a:pPr lvl="1"/>
            <a:r>
              <a:rPr lang="zh-CN" altLang="zh-CN" dirty="0"/>
              <a:t>诊断为血栓闭塞性脉管炎。</a:t>
            </a:r>
          </a:p>
          <a:p>
            <a:pPr lvl="1"/>
            <a:r>
              <a:rPr lang="zh-CN" altLang="zh-CN" dirty="0" smtClean="0"/>
              <a:t>问题</a:t>
            </a:r>
            <a:r>
              <a:rPr lang="zh-CN" altLang="zh-CN" dirty="0"/>
              <a:t>：</a:t>
            </a:r>
            <a:r>
              <a:rPr lang="en-US" altLang="zh-CN" dirty="0"/>
              <a:t>①</a:t>
            </a:r>
            <a:r>
              <a:rPr lang="zh-CN" altLang="zh-CN" dirty="0" smtClean="0"/>
              <a:t>该</a:t>
            </a:r>
            <a:r>
              <a:rPr lang="zh-CN" altLang="en-US" dirty="0" smtClean="0"/>
              <a:t>患者</a:t>
            </a:r>
            <a:r>
              <a:rPr lang="zh-CN" altLang="zh-CN" dirty="0" smtClean="0"/>
              <a:t>护理</a:t>
            </a:r>
            <a:r>
              <a:rPr lang="zh-CN" altLang="zh-CN" dirty="0"/>
              <a:t>评估主要内容有哪些？</a:t>
            </a:r>
            <a:r>
              <a:rPr lang="en-US" altLang="zh-CN" dirty="0"/>
              <a:t>②</a:t>
            </a:r>
            <a:r>
              <a:rPr lang="zh-CN" altLang="zh-CN" dirty="0"/>
              <a:t>目前主要护理措施有哪些？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4052496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动脉硬化闭</a:t>
            </a:r>
            <a:r>
              <a:rPr lang="zh-CN" altLang="zh-CN" dirty="0"/>
              <a:t>塞症</a:t>
            </a:r>
          </a:p>
          <a:p>
            <a:pPr lvl="2"/>
            <a:r>
              <a:rPr lang="zh-CN" altLang="zh-CN" dirty="0" smtClean="0"/>
              <a:t>病因</a:t>
            </a:r>
            <a:r>
              <a:rPr lang="en-US" altLang="zh-CN" dirty="0" smtClean="0"/>
              <a:t>  </a:t>
            </a:r>
            <a:r>
              <a:rPr lang="zh-CN" altLang="zh-CN" dirty="0"/>
              <a:t>发病原因尚不清楚。高危因素包括吸烟、高脂血症、高血压、糖尿病等。</a:t>
            </a:r>
          </a:p>
          <a:p>
            <a:pPr lvl="2"/>
            <a:r>
              <a:rPr lang="zh-CN" altLang="zh-CN" dirty="0" smtClean="0"/>
              <a:t>临床表现</a:t>
            </a:r>
            <a:r>
              <a:rPr lang="en-US" altLang="zh-CN" dirty="0" smtClean="0"/>
              <a:t>  </a:t>
            </a:r>
            <a:r>
              <a:rPr lang="zh-CN" altLang="zh-CN" dirty="0"/>
              <a:t>按</a:t>
            </a:r>
            <a:r>
              <a:rPr lang="en-US" altLang="zh-CN" dirty="0"/>
              <a:t>Fontaine</a:t>
            </a:r>
            <a:r>
              <a:rPr lang="zh-CN" altLang="zh-CN" dirty="0"/>
              <a:t>法分为</a:t>
            </a:r>
            <a:r>
              <a:rPr lang="en-US" altLang="zh-CN" dirty="0"/>
              <a:t>4</a:t>
            </a:r>
            <a:r>
              <a:rPr lang="zh-CN" altLang="zh-CN" dirty="0"/>
              <a:t>期，</a:t>
            </a:r>
            <a:r>
              <a:rPr lang="en-US" altLang="zh-CN" dirty="0"/>
              <a:t>Ⅰ</a:t>
            </a:r>
            <a:r>
              <a:rPr lang="zh-CN" altLang="zh-CN" dirty="0"/>
              <a:t>期为轻微症状期，</a:t>
            </a:r>
            <a:r>
              <a:rPr lang="en-US" altLang="zh-CN" dirty="0"/>
              <a:t>Ⅱ</a:t>
            </a:r>
            <a:r>
              <a:rPr lang="zh-CN" altLang="zh-CN" dirty="0"/>
              <a:t>期为间歇性跛行期，</a:t>
            </a:r>
            <a:r>
              <a:rPr lang="en-US" altLang="zh-CN" dirty="0"/>
              <a:t>Ⅲ</a:t>
            </a:r>
            <a:r>
              <a:rPr lang="zh-CN" altLang="zh-CN" dirty="0"/>
              <a:t>期为静息痛期，</a:t>
            </a:r>
            <a:r>
              <a:rPr lang="en-US" altLang="zh-CN" dirty="0"/>
              <a:t>Ⅳ</a:t>
            </a:r>
            <a:r>
              <a:rPr lang="zh-CN" altLang="zh-CN" dirty="0"/>
              <a:t>期为溃疡和坏死期</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1588648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动脉硬化闭</a:t>
            </a:r>
            <a:r>
              <a:rPr lang="zh-CN" altLang="zh-CN" dirty="0"/>
              <a:t>塞症</a:t>
            </a:r>
          </a:p>
          <a:p>
            <a:pPr lvl="2"/>
            <a:r>
              <a:rPr lang="zh-CN" altLang="zh-CN" dirty="0" smtClean="0"/>
              <a:t>治疗原则 </a:t>
            </a:r>
            <a:r>
              <a:rPr lang="zh-CN" altLang="zh-CN" dirty="0"/>
              <a:t>非手术治疗扩张血管、改善侧支循环、降低血液黏稠度；手术治疗旨在重建下肢血供，挽救肢体。</a:t>
            </a:r>
          </a:p>
          <a:p>
            <a:pPr lvl="2"/>
            <a:r>
              <a:rPr lang="zh-CN" altLang="zh-CN" dirty="0" smtClean="0"/>
              <a:t>护</a:t>
            </a:r>
            <a:r>
              <a:rPr lang="zh-CN" altLang="zh-CN" dirty="0"/>
              <a:t>理 配合药物治疗，积极处理高危因素，做好术前后</a:t>
            </a:r>
            <a:r>
              <a:rPr lang="zh-CN" altLang="zh-CN" dirty="0" smtClean="0"/>
              <a:t>护理</a:t>
            </a:r>
            <a:r>
              <a:rPr lang="zh-CN" altLang="en-US" dirty="0" smtClean="0"/>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1825261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原发</a:t>
            </a:r>
            <a:r>
              <a:rPr lang="zh-CN" altLang="zh-CN" dirty="0"/>
              <a:t>性下肢静脉曲张</a:t>
            </a:r>
          </a:p>
          <a:p>
            <a:pPr lvl="2"/>
            <a:r>
              <a:rPr lang="zh-CN" altLang="zh-CN" dirty="0" smtClean="0"/>
              <a:t>病因</a:t>
            </a:r>
            <a:r>
              <a:rPr lang="en-US" altLang="zh-CN" dirty="0" smtClean="0"/>
              <a:t>  </a:t>
            </a:r>
            <a:r>
              <a:rPr lang="zh-CN" altLang="zh-CN" dirty="0"/>
              <a:t>静脉壁软弱、静脉瓣膜缺陷以及浅静脉内压力升高是主要病因。</a:t>
            </a:r>
          </a:p>
          <a:p>
            <a:pPr lvl="2"/>
            <a:r>
              <a:rPr lang="zh-CN" altLang="zh-CN" dirty="0" smtClean="0"/>
              <a:t>临床表现</a:t>
            </a:r>
            <a:r>
              <a:rPr lang="en-US" altLang="zh-CN" dirty="0" smtClean="0"/>
              <a:t>  </a:t>
            </a:r>
            <a:r>
              <a:rPr lang="zh-CN" altLang="zh-CN" dirty="0"/>
              <a:t>下肢沉重酸胀感，小腿皮下出现浅静脉隆起、扩张、蜿蜒成团。严重者可出现血栓性浅静脉炎、小腿慢性溃疡、曲张静脉破裂出血和溃疡恶变等并发症。</a:t>
            </a:r>
          </a:p>
          <a:p>
            <a:pPr lvl="2"/>
            <a:r>
              <a:rPr lang="zh-CN" altLang="zh-CN" dirty="0" smtClean="0"/>
              <a:t>治疗原则</a:t>
            </a:r>
            <a:r>
              <a:rPr lang="en-US" altLang="zh-CN" dirty="0" smtClean="0"/>
              <a:t>  </a:t>
            </a:r>
            <a:r>
              <a:rPr lang="zh-CN" altLang="zh-CN" dirty="0"/>
              <a:t>轻者可用支持疗法和硬化剂注射，重者需要手术治疗</a:t>
            </a:r>
            <a:r>
              <a:rPr lang="zh-CN" altLang="zh-CN" dirty="0" smtClean="0"/>
              <a:t>。</a:t>
            </a:r>
            <a:endParaRPr lang="en-US" altLang="zh-CN" dirty="0" smtClean="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0900569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原发</a:t>
            </a:r>
            <a:r>
              <a:rPr lang="zh-CN" altLang="zh-CN" dirty="0" smtClean="0"/>
              <a:t>性下肢静脉曲张</a:t>
            </a:r>
            <a:endParaRPr lang="en-US" altLang="zh-CN" dirty="0" smtClean="0"/>
          </a:p>
          <a:p>
            <a:pPr lvl="2"/>
            <a:r>
              <a:rPr lang="zh-CN" altLang="zh-CN" dirty="0" smtClean="0"/>
              <a:t>护</a:t>
            </a:r>
            <a:r>
              <a:rPr lang="zh-CN" altLang="zh-CN" dirty="0"/>
              <a:t>理</a:t>
            </a:r>
            <a:r>
              <a:rPr lang="en-US" altLang="zh-CN" dirty="0"/>
              <a:t>  </a:t>
            </a:r>
            <a:r>
              <a:rPr lang="zh-CN" altLang="zh-CN" dirty="0"/>
              <a:t>非手术治疗期间注意休息和抬高患肢，正确使用弹力袜或弹力绷带，硬化剂注射治疗后应包扎患处并立即活动。术前做好皮肤准备。静脉手术后应抬高患肢并做好病情观察。本病的预防很重要，应养成健康的生活习惯。</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007887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深静脉</a:t>
            </a:r>
            <a:r>
              <a:rPr lang="zh-CN" altLang="zh-CN" dirty="0"/>
              <a:t>血栓形成</a:t>
            </a:r>
          </a:p>
          <a:p>
            <a:pPr lvl="2"/>
            <a:r>
              <a:rPr lang="zh-CN" altLang="zh-CN" dirty="0" smtClean="0"/>
              <a:t>病因</a:t>
            </a:r>
            <a:r>
              <a:rPr lang="en-US" altLang="zh-CN" dirty="0" smtClean="0"/>
              <a:t>  </a:t>
            </a:r>
            <a:r>
              <a:rPr lang="zh-CN" altLang="zh-CN" dirty="0"/>
              <a:t>静脉壁损伤、血流缓慢和血液高凝状态是深静脉血栓形成的三大</a:t>
            </a:r>
            <a:r>
              <a:rPr lang="zh-CN" altLang="zh-CN" dirty="0" smtClean="0"/>
              <a:t>原因</a:t>
            </a:r>
            <a:endParaRPr lang="zh-CN" altLang="zh-CN" dirty="0"/>
          </a:p>
          <a:p>
            <a:pPr lvl="2"/>
            <a:r>
              <a:rPr lang="zh-CN" altLang="zh-CN" dirty="0" smtClean="0"/>
              <a:t>临床表现</a:t>
            </a:r>
            <a:r>
              <a:rPr lang="en-US" altLang="zh-CN" dirty="0" smtClean="0"/>
              <a:t>  </a:t>
            </a:r>
            <a:r>
              <a:rPr lang="zh-CN" altLang="zh-CN" dirty="0"/>
              <a:t>依血栓形成部位不同而异，患肢水肿、胀痛、浅静脉扩张是</a:t>
            </a:r>
            <a:r>
              <a:rPr lang="zh-CN" altLang="zh-CN" dirty="0" smtClean="0"/>
              <a:t>的主要表现</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深静脉</a:t>
            </a:r>
            <a:r>
              <a:rPr lang="zh-CN" altLang="zh-CN" dirty="0"/>
              <a:t>血栓形成</a:t>
            </a:r>
          </a:p>
          <a:p>
            <a:pPr lvl="2"/>
            <a:r>
              <a:rPr lang="zh-CN" altLang="zh-CN" dirty="0" smtClean="0"/>
              <a:t>治疗原则</a:t>
            </a:r>
            <a:r>
              <a:rPr lang="en-US" altLang="zh-CN" dirty="0" smtClean="0"/>
              <a:t>  </a:t>
            </a:r>
            <a:r>
              <a:rPr lang="zh-CN" altLang="zh-CN" dirty="0"/>
              <a:t>非手术治疗主要包括抬高患肢、溶栓和抗凝治疗。手术治疗适用于急性</a:t>
            </a:r>
            <a:r>
              <a:rPr lang="zh-CN" altLang="zh-CN" dirty="0" smtClean="0"/>
              <a:t>期</a:t>
            </a:r>
            <a:r>
              <a:rPr lang="zh-CN" altLang="en-US" dirty="0" smtClean="0"/>
              <a:t>患者</a:t>
            </a:r>
            <a:endParaRPr lang="zh-CN" altLang="zh-CN" dirty="0"/>
          </a:p>
          <a:p>
            <a:pPr lvl="2"/>
            <a:r>
              <a:rPr lang="zh-CN" altLang="zh-CN" dirty="0" smtClean="0"/>
              <a:t>护</a:t>
            </a:r>
            <a:r>
              <a:rPr lang="zh-CN" altLang="zh-CN" dirty="0"/>
              <a:t>理</a:t>
            </a:r>
            <a:r>
              <a:rPr lang="en-US" altLang="zh-CN" dirty="0"/>
              <a:t>  </a:t>
            </a:r>
            <a:r>
              <a:rPr lang="zh-CN" altLang="zh-CN" dirty="0"/>
              <a:t>非手术治疗及术前护理重点为溶栓和抗凝治疗的护理、体位与活动，以及并发症的防治。术后注意体位与活动，并做好并发症的</a:t>
            </a:r>
            <a:r>
              <a:rPr lang="zh-CN" altLang="zh-CN" dirty="0" smtClean="0"/>
              <a:t>观察</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01385547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304800" y="1268760"/>
            <a:ext cx="8610600" cy="4876800"/>
          </a:xfrm>
        </p:spPr>
        <p:txBody>
          <a:bodyPr/>
          <a:lstStyle/>
          <a:p>
            <a:r>
              <a:rPr lang="zh-CN" altLang="zh-CN" dirty="0"/>
              <a:t>思考题</a:t>
            </a:r>
          </a:p>
          <a:p>
            <a:pPr lvl="1"/>
            <a:r>
              <a:rPr lang="zh-CN" altLang="zh-CN" sz="2800" dirty="0"/>
              <a:t>女性，</a:t>
            </a:r>
            <a:r>
              <a:rPr lang="en-US" altLang="zh-CN" sz="2800" dirty="0"/>
              <a:t>80</a:t>
            </a:r>
            <a:r>
              <a:rPr lang="zh-CN" altLang="zh-CN" sz="2800" dirty="0"/>
              <a:t>岁，左侧股骨颈骨折术后一直卧床，术后第</a:t>
            </a:r>
            <a:r>
              <a:rPr lang="en-US" altLang="zh-CN" sz="2800" dirty="0"/>
              <a:t>8</a:t>
            </a:r>
            <a:r>
              <a:rPr lang="zh-CN" altLang="zh-CN" sz="2800" dirty="0"/>
              <a:t>天突然出现右小腿疼痛，肿胀且有深压痛，左足过度背屈时小腿肌肉疼痛剧烈，全身其他部位无明显不适。</a:t>
            </a:r>
          </a:p>
          <a:p>
            <a:pPr lvl="1"/>
            <a:r>
              <a:rPr lang="zh-CN" altLang="zh-CN" sz="2800" dirty="0"/>
              <a:t>请问：（</a:t>
            </a:r>
            <a:r>
              <a:rPr lang="en-US" altLang="zh-CN" sz="2800" dirty="0"/>
              <a:t>1</a:t>
            </a:r>
            <a:r>
              <a:rPr lang="zh-CN" altLang="zh-CN" sz="2800" dirty="0"/>
              <a:t>）</a:t>
            </a:r>
            <a:r>
              <a:rPr lang="zh-CN" altLang="zh-CN" sz="2800" dirty="0" smtClean="0"/>
              <a:t>该</a:t>
            </a:r>
            <a:r>
              <a:rPr lang="zh-CN" altLang="en-US" sz="2800" dirty="0" smtClean="0"/>
              <a:t>患者</a:t>
            </a:r>
            <a:r>
              <a:rPr lang="zh-CN" altLang="zh-CN" sz="2800" dirty="0" smtClean="0"/>
              <a:t>最</a:t>
            </a:r>
            <a:r>
              <a:rPr lang="zh-CN" altLang="zh-CN" sz="2800" dirty="0"/>
              <a:t>可能发生了什么疾病？</a:t>
            </a:r>
          </a:p>
          <a:p>
            <a:pPr marL="457200" lvl="1" indent="0">
              <a:buNone/>
            </a:pPr>
            <a:r>
              <a:rPr lang="en-US" altLang="zh-CN" sz="2800" dirty="0"/>
              <a:t>     </a:t>
            </a:r>
            <a:r>
              <a:rPr lang="zh-CN" altLang="zh-CN" sz="2800" dirty="0"/>
              <a:t>（</a:t>
            </a:r>
            <a:r>
              <a:rPr lang="en-US" altLang="zh-CN" sz="2800" dirty="0"/>
              <a:t>2</a:t>
            </a:r>
            <a:r>
              <a:rPr lang="zh-CN" altLang="zh-CN" sz="2800" dirty="0"/>
              <a:t>）此时应预防哪种严重并发症？</a:t>
            </a:r>
          </a:p>
          <a:p>
            <a:pPr marL="457200" lvl="1" indent="0">
              <a:buNone/>
            </a:pPr>
            <a:r>
              <a:rPr lang="en-US" altLang="zh-CN" sz="2800" dirty="0"/>
              <a:t>     </a:t>
            </a:r>
            <a:r>
              <a:rPr lang="zh-CN" altLang="zh-CN" sz="2800" dirty="0"/>
              <a:t>（</a:t>
            </a:r>
            <a:r>
              <a:rPr lang="en-US" altLang="zh-CN" sz="2800" dirty="0"/>
              <a:t>3</a:t>
            </a:r>
            <a:r>
              <a:rPr lang="zh-CN" altLang="zh-CN" sz="2800" dirty="0"/>
              <a:t>）在非手术治疗期间应采取哪些具体预防措施？</a:t>
            </a:r>
          </a:p>
          <a:p>
            <a:pPr lvl="1"/>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28032930"/>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a:t>
            </a:r>
          </a:p>
          <a:p>
            <a:pPr lvl="1"/>
            <a:r>
              <a:rPr lang="zh-CN" altLang="zh-CN" dirty="0"/>
              <a:t>（</a:t>
            </a:r>
            <a:r>
              <a:rPr lang="en-US" altLang="zh-CN" dirty="0"/>
              <a:t>1</a:t>
            </a:r>
            <a:r>
              <a:rPr lang="zh-CN" altLang="zh-CN" dirty="0"/>
              <a:t>）老年女性，下肢骨折后一直卧床，出现下肢疼痛、肿胀，腓肠肌受挤压时疼痛加重，最可能出现了下肢深静脉血栓。</a:t>
            </a:r>
          </a:p>
          <a:p>
            <a:pPr lvl="1"/>
            <a:r>
              <a:rPr lang="zh-CN" altLang="zh-CN" dirty="0"/>
              <a:t>（</a:t>
            </a:r>
            <a:r>
              <a:rPr lang="en-US" altLang="zh-CN" dirty="0"/>
              <a:t>2</a:t>
            </a:r>
            <a:r>
              <a:rPr lang="zh-CN" altLang="zh-CN" dirty="0"/>
              <a:t>）此时应预防出现肺栓塞。</a:t>
            </a:r>
          </a:p>
          <a:p>
            <a:pPr lvl="1"/>
            <a:r>
              <a:rPr lang="zh-CN" altLang="zh-CN" dirty="0"/>
              <a:t>（</a:t>
            </a:r>
            <a:r>
              <a:rPr lang="en-US" altLang="zh-CN" dirty="0"/>
              <a:t>3</a:t>
            </a:r>
            <a:r>
              <a:rPr lang="zh-CN" altLang="zh-CN" dirty="0"/>
              <a:t>）遵医嘱使用抗凝药物，并观察用药反应；绝对卧床休息，患肢抬高；做好饮食护理及生活护理；严密观察病情变化。</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9251563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自测练习</a:t>
            </a:r>
          </a:p>
          <a:p>
            <a:pPr marL="457200" lvl="1" indent="0">
              <a:buNone/>
            </a:pPr>
            <a:r>
              <a:rPr lang="en-US" altLang="zh-CN" dirty="0"/>
              <a:t>1</a:t>
            </a:r>
            <a:r>
              <a:rPr lang="zh-CN" altLang="zh-CN" dirty="0"/>
              <a:t>．下肢静脉曲张剥脱术后护理，正确的是</a:t>
            </a:r>
          </a:p>
          <a:p>
            <a:pPr marL="914400" lvl="2" indent="0">
              <a:buNone/>
            </a:pPr>
            <a:r>
              <a:rPr lang="en-US" altLang="zh-CN" dirty="0"/>
              <a:t>A</a:t>
            </a:r>
            <a:r>
              <a:rPr lang="zh-CN" altLang="zh-CN" dirty="0"/>
              <a:t>．卧床休息</a:t>
            </a:r>
            <a:r>
              <a:rPr lang="en-US" altLang="zh-CN" dirty="0"/>
              <a:t>10</a:t>
            </a:r>
            <a:r>
              <a:rPr lang="zh-CN" altLang="zh-CN" dirty="0"/>
              <a:t>天</a:t>
            </a:r>
            <a:r>
              <a:rPr lang="en-US" altLang="zh-CN" dirty="0"/>
              <a:t>					</a:t>
            </a:r>
            <a:endParaRPr lang="en-US" altLang="zh-CN" dirty="0" smtClean="0"/>
          </a:p>
          <a:p>
            <a:pPr marL="914400" lvl="2" indent="0">
              <a:buNone/>
            </a:pPr>
            <a:r>
              <a:rPr lang="en-US" altLang="zh-CN" dirty="0" smtClean="0"/>
              <a:t>B</a:t>
            </a:r>
            <a:r>
              <a:rPr lang="zh-CN" altLang="zh-CN" dirty="0"/>
              <a:t>．患肢制动</a:t>
            </a:r>
          </a:p>
          <a:p>
            <a:pPr marL="914400" lvl="2" indent="0">
              <a:buNone/>
            </a:pPr>
            <a:r>
              <a:rPr lang="en-US" altLang="zh-CN" dirty="0"/>
              <a:t>C</a:t>
            </a:r>
            <a:r>
              <a:rPr lang="zh-CN" altLang="zh-CN" dirty="0"/>
              <a:t>．只允许床上活动</a:t>
            </a:r>
            <a:r>
              <a:rPr lang="en-US" altLang="zh-CN" dirty="0"/>
              <a:t>					</a:t>
            </a:r>
            <a:endParaRPr lang="en-US" altLang="zh-CN" dirty="0" smtClean="0"/>
          </a:p>
          <a:p>
            <a:pPr marL="914400" lvl="2" indent="0">
              <a:buNone/>
            </a:pPr>
            <a:r>
              <a:rPr lang="en-US" altLang="zh-CN" dirty="0" smtClean="0"/>
              <a:t>D</a:t>
            </a:r>
            <a:r>
              <a:rPr lang="zh-CN" altLang="zh-CN" dirty="0"/>
              <a:t>．早期下床活动</a:t>
            </a:r>
          </a:p>
          <a:p>
            <a:pPr marL="914400" lvl="2" indent="0">
              <a:buNone/>
            </a:pPr>
            <a:r>
              <a:rPr lang="en-US" altLang="zh-CN" dirty="0"/>
              <a:t>E</a:t>
            </a:r>
            <a:r>
              <a:rPr lang="zh-CN" altLang="zh-CN" dirty="0"/>
              <a:t>．</a:t>
            </a:r>
            <a:r>
              <a:rPr lang="en-US" altLang="zh-CN" dirty="0"/>
              <a:t>1</a:t>
            </a:r>
            <a:r>
              <a:rPr lang="zh-CN" altLang="zh-CN" dirty="0"/>
              <a:t>周后方可行走</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1395323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2</a:t>
            </a:r>
            <a:r>
              <a:rPr lang="zh-CN" altLang="zh-CN" dirty="0"/>
              <a:t>．血栓闭塞性脉管炎的护理，不正确的是</a:t>
            </a:r>
          </a:p>
          <a:p>
            <a:pPr marL="914400" lvl="2" indent="0">
              <a:buNone/>
            </a:pPr>
            <a:r>
              <a:rPr lang="en-US" altLang="zh-CN" dirty="0"/>
              <a:t>A</a:t>
            </a:r>
            <a:r>
              <a:rPr lang="zh-CN" altLang="zh-CN" dirty="0"/>
              <a:t>．止痛，禁烟</a:t>
            </a:r>
            <a:r>
              <a:rPr lang="en-US" altLang="zh-CN" dirty="0"/>
              <a:t>	</a:t>
            </a:r>
            <a:endParaRPr lang="en-US" altLang="zh-CN" dirty="0" smtClean="0"/>
          </a:p>
          <a:p>
            <a:pPr marL="914400" lvl="2" indent="0">
              <a:buNone/>
            </a:pPr>
            <a:r>
              <a:rPr lang="en-US" altLang="zh-CN" dirty="0" smtClean="0"/>
              <a:t>B</a:t>
            </a:r>
            <a:r>
              <a:rPr lang="zh-CN" altLang="zh-CN" dirty="0"/>
              <a:t>．指导抬腿运动</a:t>
            </a:r>
          </a:p>
          <a:p>
            <a:pPr marL="914400" lvl="2" indent="0">
              <a:buNone/>
            </a:pPr>
            <a:r>
              <a:rPr lang="en-US" altLang="zh-CN" dirty="0"/>
              <a:t>C</a:t>
            </a:r>
            <a:r>
              <a:rPr lang="zh-CN" altLang="zh-CN" dirty="0"/>
              <a:t>．患肢用热水袋加温</a:t>
            </a:r>
            <a:r>
              <a:rPr lang="en-US" altLang="zh-CN" dirty="0"/>
              <a:t>				</a:t>
            </a:r>
            <a:endParaRPr lang="en-US" altLang="zh-CN" dirty="0" smtClean="0"/>
          </a:p>
          <a:p>
            <a:pPr marL="914400" lvl="2" indent="0">
              <a:buNone/>
            </a:pPr>
            <a:r>
              <a:rPr lang="en-US" altLang="zh-CN" dirty="0" smtClean="0"/>
              <a:t>D</a:t>
            </a:r>
            <a:r>
              <a:rPr lang="zh-CN" altLang="zh-CN" dirty="0"/>
              <a:t>．保持患肢干燥</a:t>
            </a:r>
          </a:p>
          <a:p>
            <a:pPr marL="914400" lvl="2" indent="0">
              <a:buNone/>
            </a:pPr>
            <a:r>
              <a:rPr lang="en-US" altLang="zh-CN" dirty="0"/>
              <a:t>E</a:t>
            </a:r>
            <a:r>
              <a:rPr lang="zh-CN" altLang="zh-CN" dirty="0"/>
              <a:t>．测皮温，观察疗效</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427117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a:xfrm>
            <a:off x="395536" y="1196752"/>
            <a:ext cx="8610600" cy="4876800"/>
          </a:xfrm>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en-US" altLang="zh-CN" dirty="0"/>
              <a:t>Ⅰ</a:t>
            </a:r>
            <a:r>
              <a:rPr lang="zh-CN" altLang="zh-CN" dirty="0"/>
              <a:t>期局部缺血</a:t>
            </a:r>
            <a:r>
              <a:rPr lang="zh-CN" altLang="zh-CN" dirty="0" smtClean="0"/>
              <a:t>期</a:t>
            </a:r>
            <a:endParaRPr lang="en-US" altLang="zh-CN" dirty="0" smtClean="0"/>
          </a:p>
          <a:p>
            <a:pPr lvl="3"/>
            <a:r>
              <a:rPr lang="zh-CN" altLang="zh-CN" dirty="0" smtClean="0"/>
              <a:t>疾病</a:t>
            </a:r>
            <a:r>
              <a:rPr lang="zh-CN" altLang="zh-CN" dirty="0"/>
              <a:t>早期，由于患肢动脉供血不全，出现肢端发凉、麻木、酸胀，主要症状为间歇性跛行</a:t>
            </a:r>
            <a:r>
              <a:rPr lang="zh-CN" altLang="zh-CN" dirty="0" smtClean="0"/>
              <a:t>等</a:t>
            </a:r>
            <a:endParaRPr lang="en-US" altLang="zh-CN" dirty="0" smtClean="0"/>
          </a:p>
          <a:p>
            <a:pPr lvl="2"/>
            <a:r>
              <a:rPr lang="en-US" altLang="zh-CN" dirty="0"/>
              <a:t>Ⅱ</a:t>
            </a:r>
            <a:r>
              <a:rPr lang="zh-CN" altLang="zh-CN" dirty="0"/>
              <a:t>期营养障碍</a:t>
            </a:r>
            <a:r>
              <a:rPr lang="zh-CN" altLang="zh-CN" dirty="0" smtClean="0"/>
              <a:t>期</a:t>
            </a:r>
            <a:endParaRPr lang="en-US" altLang="zh-CN" dirty="0" smtClean="0"/>
          </a:p>
          <a:p>
            <a:pPr lvl="3"/>
            <a:r>
              <a:rPr lang="zh-CN" altLang="zh-CN" dirty="0" smtClean="0"/>
              <a:t>病情</a:t>
            </a:r>
            <a:r>
              <a:rPr lang="zh-CN" altLang="zh-CN" dirty="0"/>
              <a:t>逐渐发展，患肢供血不足继续加重，常出现静息痛，并伴有趾甲生长缓慢、增厚变形，皮肤干燥变薄、汗毛脱落和肌肉萎缩</a:t>
            </a:r>
            <a:r>
              <a:rPr lang="zh-CN" altLang="zh-CN" dirty="0" smtClean="0"/>
              <a:t>等</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9297679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3</a:t>
            </a:r>
            <a:r>
              <a:rPr lang="zh-CN" altLang="zh-CN" dirty="0"/>
              <a:t>．下肢静脉曲张手术治疗后要</a:t>
            </a:r>
            <a:r>
              <a:rPr lang="zh-CN" altLang="zh-CN" dirty="0" smtClean="0"/>
              <a:t>指导</a:t>
            </a:r>
            <a:r>
              <a:rPr lang="zh-CN" altLang="en-US" dirty="0" smtClean="0"/>
              <a:t>患者</a:t>
            </a:r>
            <a:r>
              <a:rPr lang="zh-CN" altLang="zh-CN" dirty="0" smtClean="0"/>
              <a:t>适当</a:t>
            </a:r>
            <a:r>
              <a:rPr lang="zh-CN" altLang="zh-CN" dirty="0"/>
              <a:t>地早期活动，其意义主要是</a:t>
            </a:r>
          </a:p>
          <a:p>
            <a:pPr marL="914400" lvl="2" indent="0">
              <a:buNone/>
            </a:pPr>
            <a:r>
              <a:rPr lang="en-US" altLang="zh-CN" dirty="0"/>
              <a:t>A</a:t>
            </a:r>
            <a:r>
              <a:rPr lang="zh-CN" altLang="zh-CN" dirty="0"/>
              <a:t>．防止肺部并发症</a:t>
            </a:r>
            <a:r>
              <a:rPr lang="en-US" altLang="zh-CN" dirty="0"/>
              <a:t>					</a:t>
            </a:r>
            <a:endParaRPr lang="en-US" altLang="zh-CN" dirty="0" smtClean="0"/>
          </a:p>
          <a:p>
            <a:pPr marL="914400" lvl="2" indent="0">
              <a:buNone/>
            </a:pPr>
            <a:r>
              <a:rPr lang="en-US" altLang="zh-CN" dirty="0" smtClean="0"/>
              <a:t>B</a:t>
            </a:r>
            <a:r>
              <a:rPr lang="zh-CN" altLang="zh-CN" dirty="0"/>
              <a:t>．防止压疮</a:t>
            </a:r>
          </a:p>
          <a:p>
            <a:pPr marL="914400" lvl="2" indent="0">
              <a:buNone/>
            </a:pPr>
            <a:r>
              <a:rPr lang="en-US" altLang="zh-CN" dirty="0"/>
              <a:t>C</a:t>
            </a:r>
            <a:r>
              <a:rPr lang="zh-CN" altLang="zh-CN" dirty="0"/>
              <a:t>．防止下肢肌萎缩</a:t>
            </a:r>
            <a:r>
              <a:rPr lang="en-US" altLang="zh-CN" dirty="0"/>
              <a:t>					</a:t>
            </a:r>
            <a:endParaRPr lang="en-US" altLang="zh-CN" dirty="0" smtClean="0"/>
          </a:p>
          <a:p>
            <a:pPr marL="914400" lvl="2" indent="0">
              <a:buNone/>
            </a:pPr>
            <a:r>
              <a:rPr lang="en-US" altLang="zh-CN" dirty="0" smtClean="0"/>
              <a:t>D</a:t>
            </a:r>
            <a:r>
              <a:rPr lang="zh-CN" altLang="zh-CN" dirty="0"/>
              <a:t>．防止深静脉血栓形成</a:t>
            </a:r>
          </a:p>
          <a:p>
            <a:pPr marL="914400" lvl="2" indent="0">
              <a:buNone/>
            </a:pPr>
            <a:r>
              <a:rPr lang="en-US" altLang="zh-CN" dirty="0"/>
              <a:t>E</a:t>
            </a:r>
            <a:r>
              <a:rPr lang="zh-CN" altLang="zh-CN" dirty="0"/>
              <a:t>．防止泌尿系并发症</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987987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4</a:t>
            </a:r>
            <a:r>
              <a:rPr lang="zh-CN" altLang="zh-CN" dirty="0"/>
              <a:t>．</a:t>
            </a:r>
            <a:r>
              <a:rPr lang="zh-CN" altLang="zh-CN" dirty="0" smtClean="0"/>
              <a:t>血栓闭塞性脉管炎</a:t>
            </a:r>
            <a:r>
              <a:rPr lang="zh-CN" altLang="en-US" dirty="0" smtClean="0"/>
              <a:t>患者</a:t>
            </a:r>
            <a:r>
              <a:rPr lang="zh-CN" altLang="zh-CN" dirty="0" smtClean="0"/>
              <a:t>组织</a:t>
            </a:r>
            <a:r>
              <a:rPr lang="zh-CN" altLang="zh-CN" dirty="0"/>
              <a:t>营养障碍期的典型表现是</a:t>
            </a:r>
          </a:p>
          <a:p>
            <a:pPr marL="914400" lvl="2" indent="0">
              <a:buNone/>
            </a:pPr>
            <a:r>
              <a:rPr lang="en-US" altLang="zh-CN" dirty="0"/>
              <a:t>A</a:t>
            </a:r>
            <a:r>
              <a:rPr lang="zh-CN" altLang="zh-CN" dirty="0"/>
              <a:t>．休息痛 </a:t>
            </a:r>
            <a:r>
              <a:rPr lang="en-US" altLang="zh-CN" dirty="0"/>
              <a:t>						</a:t>
            </a:r>
            <a:endParaRPr lang="en-US" altLang="zh-CN" dirty="0" smtClean="0"/>
          </a:p>
          <a:p>
            <a:pPr marL="914400" lvl="2" indent="0">
              <a:buNone/>
            </a:pPr>
            <a:r>
              <a:rPr lang="en-US" altLang="zh-CN" dirty="0" smtClean="0"/>
              <a:t>B</a:t>
            </a:r>
            <a:r>
              <a:rPr lang="zh-CN" altLang="zh-CN" dirty="0"/>
              <a:t>．间歇性跛行</a:t>
            </a:r>
          </a:p>
          <a:p>
            <a:pPr marL="914400" lvl="2" indent="0">
              <a:buNone/>
            </a:pPr>
            <a:r>
              <a:rPr lang="en-US" altLang="zh-CN" dirty="0"/>
              <a:t>C</a:t>
            </a:r>
            <a:r>
              <a:rPr lang="zh-CN" altLang="zh-CN" dirty="0"/>
              <a:t>．游走性静脉炎</a:t>
            </a:r>
            <a:r>
              <a:rPr lang="en-US" altLang="zh-CN" dirty="0"/>
              <a:t>					</a:t>
            </a:r>
            <a:endParaRPr lang="en-US" altLang="zh-CN" dirty="0" smtClean="0"/>
          </a:p>
          <a:p>
            <a:pPr marL="914400" lvl="2" indent="0">
              <a:buNone/>
            </a:pPr>
            <a:r>
              <a:rPr lang="en-US" altLang="zh-CN" dirty="0" smtClean="0"/>
              <a:t>D</a:t>
            </a:r>
            <a:r>
              <a:rPr lang="zh-CN" altLang="zh-CN" dirty="0"/>
              <a:t>．干性坏疽</a:t>
            </a:r>
          </a:p>
          <a:p>
            <a:pPr marL="914400" lvl="2" indent="0">
              <a:buNone/>
            </a:pPr>
            <a:r>
              <a:rPr lang="en-US" altLang="zh-CN" dirty="0"/>
              <a:t>E</a:t>
            </a:r>
            <a:r>
              <a:rPr lang="zh-CN" altLang="zh-CN" dirty="0"/>
              <a:t>．湿性坏疽</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6177248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5</a:t>
            </a:r>
            <a:r>
              <a:rPr lang="zh-CN" altLang="zh-CN" dirty="0"/>
              <a:t>．</a:t>
            </a:r>
            <a:r>
              <a:rPr lang="zh-CN" altLang="zh-CN" dirty="0" smtClean="0"/>
              <a:t>某</a:t>
            </a:r>
            <a:r>
              <a:rPr lang="zh-CN" altLang="en-US" dirty="0" smtClean="0"/>
              <a:t>患者</a:t>
            </a:r>
            <a:r>
              <a:rPr lang="zh-CN" altLang="zh-CN" dirty="0" smtClean="0"/>
              <a:t>因</a:t>
            </a:r>
            <a:r>
              <a:rPr lang="zh-CN" altLang="zh-CN" dirty="0"/>
              <a:t>下肢静脉曲张行高位结扎及剥脱术后</a:t>
            </a:r>
            <a:r>
              <a:rPr lang="en-US" altLang="zh-CN" dirty="0"/>
              <a:t>4</a:t>
            </a:r>
            <a:r>
              <a:rPr lang="zh-CN" altLang="zh-CN" dirty="0"/>
              <a:t>小时，站立排尿时，小腿部伤口处突然出血不止，紧急处理方法是</a:t>
            </a:r>
          </a:p>
          <a:p>
            <a:pPr marL="914400" lvl="2" indent="0">
              <a:buNone/>
            </a:pPr>
            <a:r>
              <a:rPr lang="en-US" altLang="zh-CN" dirty="0"/>
              <a:t>A</a:t>
            </a:r>
            <a:r>
              <a:rPr lang="zh-CN" altLang="zh-CN" dirty="0"/>
              <a:t>．指压止血</a:t>
            </a:r>
            <a:r>
              <a:rPr lang="en-US" altLang="zh-CN" dirty="0"/>
              <a:t>						</a:t>
            </a:r>
            <a:endParaRPr lang="en-US" altLang="zh-CN" dirty="0" smtClean="0"/>
          </a:p>
          <a:p>
            <a:pPr marL="914400" lvl="2" indent="0">
              <a:buNone/>
            </a:pPr>
            <a:r>
              <a:rPr lang="en-US" altLang="zh-CN" dirty="0" smtClean="0"/>
              <a:t>B</a:t>
            </a:r>
            <a:r>
              <a:rPr lang="zh-CN" altLang="zh-CN" dirty="0"/>
              <a:t>．用止血带</a:t>
            </a:r>
          </a:p>
          <a:p>
            <a:pPr marL="914400" lvl="2" indent="0">
              <a:buNone/>
            </a:pPr>
            <a:r>
              <a:rPr lang="en-US" altLang="zh-CN" dirty="0"/>
              <a:t>C</a:t>
            </a:r>
            <a:r>
              <a:rPr lang="zh-CN" altLang="zh-CN" dirty="0"/>
              <a:t>．于站立位包扎 </a:t>
            </a:r>
            <a:r>
              <a:rPr lang="en-US" altLang="zh-CN" dirty="0"/>
              <a:t>					</a:t>
            </a:r>
            <a:endParaRPr lang="en-US" altLang="zh-CN" dirty="0" smtClean="0"/>
          </a:p>
          <a:p>
            <a:pPr marL="914400" lvl="2" indent="0">
              <a:buNone/>
            </a:pPr>
            <a:r>
              <a:rPr lang="en-US" altLang="zh-CN" dirty="0" smtClean="0"/>
              <a:t>D</a:t>
            </a:r>
            <a:r>
              <a:rPr lang="zh-CN" altLang="zh-CN" dirty="0"/>
              <a:t>．钳夹结扎</a:t>
            </a:r>
          </a:p>
          <a:p>
            <a:pPr marL="914400" lvl="2" indent="0">
              <a:buNone/>
            </a:pPr>
            <a:r>
              <a:rPr lang="en-US" altLang="zh-CN" dirty="0"/>
              <a:t>E</a:t>
            </a:r>
            <a:r>
              <a:rPr lang="zh-CN" altLang="zh-CN" dirty="0"/>
              <a:t>．平卧，抬高患肢，加压包扎</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427402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6</a:t>
            </a:r>
            <a:r>
              <a:rPr lang="zh-CN" altLang="zh-CN" dirty="0"/>
              <a:t>．</a:t>
            </a:r>
            <a:r>
              <a:rPr lang="zh-CN" altLang="zh-CN" dirty="0" smtClean="0"/>
              <a:t>某</a:t>
            </a:r>
            <a:r>
              <a:rPr lang="zh-CN" altLang="en-US" dirty="0" smtClean="0"/>
              <a:t>患者</a:t>
            </a:r>
            <a:r>
              <a:rPr lang="zh-CN" altLang="zh-CN" dirty="0" smtClean="0"/>
              <a:t>做</a:t>
            </a:r>
            <a:r>
              <a:rPr lang="zh-CN" altLang="zh-CN" dirty="0"/>
              <a:t>下肢静脉瓣膜功能试验，先平卧，抬高患肢，待曲张静脉淤血排空后，在大腿根部扎止血带</a:t>
            </a:r>
            <a:r>
              <a:rPr lang="zh-CN" altLang="zh-CN" dirty="0" smtClean="0"/>
              <a:t>。</a:t>
            </a:r>
            <a:r>
              <a:rPr lang="zh-CN" altLang="en-US" dirty="0" smtClean="0"/>
              <a:t>患者</a:t>
            </a:r>
            <a:r>
              <a:rPr lang="zh-CN" altLang="zh-CN" dirty="0" smtClean="0"/>
              <a:t>站立</a:t>
            </a:r>
            <a:r>
              <a:rPr lang="zh-CN" altLang="zh-CN" dirty="0"/>
              <a:t>后，</a:t>
            </a:r>
            <a:r>
              <a:rPr lang="en-US" altLang="zh-CN" dirty="0"/>
              <a:t>30</a:t>
            </a:r>
            <a:r>
              <a:rPr lang="zh-CN" altLang="zh-CN" dirty="0"/>
              <a:t>秒内曲张静脉迅速充盈，说明</a:t>
            </a:r>
          </a:p>
          <a:p>
            <a:pPr marL="914400" lvl="2" indent="0">
              <a:buNone/>
            </a:pPr>
            <a:r>
              <a:rPr lang="en-US" altLang="zh-CN" dirty="0"/>
              <a:t>A</a:t>
            </a:r>
            <a:r>
              <a:rPr lang="zh-CN" altLang="zh-CN" dirty="0"/>
              <a:t>．交通支瓣膜功能不全</a:t>
            </a:r>
            <a:r>
              <a:rPr lang="en-US" altLang="zh-CN" dirty="0"/>
              <a:t>				</a:t>
            </a:r>
            <a:endParaRPr lang="en-US" altLang="zh-CN" dirty="0" smtClean="0"/>
          </a:p>
          <a:p>
            <a:pPr marL="914400" lvl="2" indent="0">
              <a:buNone/>
            </a:pPr>
            <a:r>
              <a:rPr lang="en-US" altLang="zh-CN" dirty="0" smtClean="0"/>
              <a:t>B</a:t>
            </a:r>
            <a:r>
              <a:rPr lang="zh-CN" altLang="zh-CN" dirty="0"/>
              <a:t>．小隐静脉瓣膜功能不全</a:t>
            </a:r>
          </a:p>
          <a:p>
            <a:pPr marL="914400" lvl="2" indent="0">
              <a:buNone/>
            </a:pPr>
            <a:r>
              <a:rPr lang="en-US" altLang="zh-CN" dirty="0"/>
              <a:t>C</a:t>
            </a:r>
            <a:r>
              <a:rPr lang="zh-CN" altLang="zh-CN" dirty="0"/>
              <a:t>．深静脉瓣膜功能不全</a:t>
            </a:r>
            <a:r>
              <a:rPr lang="en-US" altLang="zh-CN" dirty="0"/>
              <a:t>				</a:t>
            </a:r>
            <a:endParaRPr lang="en-US" altLang="zh-CN" dirty="0" smtClean="0"/>
          </a:p>
          <a:p>
            <a:pPr marL="914400" lvl="2" indent="0">
              <a:buNone/>
            </a:pPr>
            <a:r>
              <a:rPr lang="en-US" altLang="zh-CN" dirty="0" smtClean="0"/>
              <a:t>D</a:t>
            </a:r>
            <a:r>
              <a:rPr lang="zh-CN" altLang="zh-CN" dirty="0"/>
              <a:t>．大隐静脉瓣膜功能不全</a:t>
            </a:r>
          </a:p>
          <a:p>
            <a:pPr marL="914400" lvl="2" indent="0">
              <a:buNone/>
            </a:pPr>
            <a:r>
              <a:rPr lang="en-US" altLang="zh-CN" dirty="0"/>
              <a:t>E</a:t>
            </a:r>
            <a:r>
              <a:rPr lang="zh-CN" altLang="zh-CN" dirty="0"/>
              <a:t>．血管内膜增生</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8934450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第三十一章</a:t>
            </a:r>
            <a:r>
              <a:rPr lang="en-US" altLang="zh-CN" dirty="0"/>
              <a:t>  </a:t>
            </a:r>
            <a:r>
              <a:rPr lang="zh-CN" altLang="zh-CN" dirty="0"/>
              <a:t>周围血管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参考答案</a:t>
            </a:r>
          </a:p>
          <a:p>
            <a:pPr marL="457200" lvl="1" indent="0">
              <a:buNone/>
            </a:pPr>
            <a:r>
              <a:rPr lang="en-US" altLang="zh-CN" dirty="0"/>
              <a:t>1.D </a:t>
            </a:r>
            <a:r>
              <a:rPr lang="en-US" altLang="zh-CN" dirty="0" smtClean="0"/>
              <a:t>     2.C</a:t>
            </a:r>
            <a:r>
              <a:rPr lang="en-US" altLang="zh-CN" dirty="0"/>
              <a:t>	 </a:t>
            </a:r>
            <a:r>
              <a:rPr lang="en-US" altLang="zh-CN" dirty="0" smtClean="0"/>
              <a:t>3.D </a:t>
            </a:r>
            <a:r>
              <a:rPr lang="en-US" altLang="zh-CN" dirty="0"/>
              <a:t>	</a:t>
            </a:r>
            <a:r>
              <a:rPr lang="en-US" altLang="zh-CN" dirty="0" smtClean="0"/>
              <a:t> 4.A </a:t>
            </a:r>
            <a:r>
              <a:rPr lang="en-US" altLang="zh-CN" dirty="0"/>
              <a:t>	</a:t>
            </a:r>
            <a:r>
              <a:rPr lang="en-US" altLang="zh-CN" dirty="0" smtClean="0"/>
              <a:t> 5.E </a:t>
            </a:r>
            <a:r>
              <a:rPr lang="en-US" altLang="zh-CN" dirty="0"/>
              <a:t>	</a:t>
            </a:r>
            <a:r>
              <a:rPr lang="en-US" altLang="zh-CN" dirty="0" smtClean="0"/>
              <a:t> 6.B</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822791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smtClean="0"/>
              <a:t>Ⅲ</a:t>
            </a:r>
            <a:r>
              <a:rPr lang="zh-CN" altLang="zh-CN" dirty="0"/>
              <a:t>期坏疽</a:t>
            </a:r>
            <a:r>
              <a:rPr lang="zh-CN" altLang="zh-CN" dirty="0" smtClean="0"/>
              <a:t>期</a:t>
            </a:r>
            <a:endParaRPr lang="en-US" altLang="zh-CN" dirty="0" smtClean="0"/>
          </a:p>
          <a:p>
            <a:pPr lvl="3"/>
            <a:r>
              <a:rPr lang="zh-CN" altLang="zh-CN" dirty="0" smtClean="0"/>
              <a:t>病情</a:t>
            </a:r>
            <a:r>
              <a:rPr lang="zh-CN" altLang="zh-CN" dirty="0"/>
              <a:t>属于晚期，患肢动脉完全闭塞，肢体远端发生坏死</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185973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血栓闭塞性脉管炎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zh-CN" dirty="0"/>
              <a:t>皮肤温度测定 患肢皮温</a:t>
            </a:r>
            <a:r>
              <a:rPr lang="zh-CN" altLang="zh-CN" dirty="0" smtClean="0"/>
              <a:t>降低</a:t>
            </a:r>
            <a:endParaRPr lang="en-US" altLang="zh-CN" dirty="0" smtClean="0"/>
          </a:p>
          <a:p>
            <a:pPr lvl="2"/>
            <a:r>
              <a:rPr lang="zh-CN" altLang="zh-CN" dirty="0"/>
              <a:t>肢体抬高试验（</a:t>
            </a:r>
            <a:r>
              <a:rPr lang="en-US" altLang="zh-CN" dirty="0" err="1"/>
              <a:t>Buerger</a:t>
            </a:r>
            <a:r>
              <a:rPr lang="zh-CN" altLang="zh-CN" dirty="0"/>
              <a:t>试验</a:t>
            </a:r>
            <a:r>
              <a:rPr lang="zh-CN" altLang="zh-CN" dirty="0" smtClean="0"/>
              <a:t>）</a:t>
            </a:r>
            <a:endParaRPr lang="en-US" altLang="zh-CN" dirty="0" smtClean="0"/>
          </a:p>
          <a:p>
            <a:pPr lvl="2"/>
            <a:r>
              <a:rPr lang="zh-CN" altLang="zh-CN" dirty="0"/>
              <a:t>肢体血流</a:t>
            </a:r>
            <a:r>
              <a:rPr lang="zh-CN" altLang="zh-CN" dirty="0" smtClean="0"/>
              <a:t>图</a:t>
            </a:r>
            <a:endParaRPr lang="en-US" altLang="zh-CN" dirty="0" smtClean="0"/>
          </a:p>
          <a:p>
            <a:pPr lvl="2"/>
            <a:r>
              <a:rPr lang="zh-CN" altLang="zh-CN" dirty="0"/>
              <a:t>超声多普勒</a:t>
            </a:r>
            <a:r>
              <a:rPr lang="zh-CN" altLang="zh-CN" dirty="0" smtClean="0"/>
              <a:t>检查</a:t>
            </a:r>
            <a:endParaRPr lang="en-US" altLang="zh-CN" dirty="0" smtClean="0"/>
          </a:p>
          <a:p>
            <a:pPr lvl="2"/>
            <a:r>
              <a:rPr lang="zh-CN" altLang="zh-CN" dirty="0"/>
              <a:t>动脉造影</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28546946"/>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358</TotalTime>
  <Pages>0</Pages>
  <Words>3543</Words>
  <Characters>0</Characters>
  <Application>Microsoft Office PowerPoint</Application>
  <DocSecurity>0</DocSecurity>
  <PresentationFormat>全屏显示(4:3)</PresentationFormat>
  <Lines>0</Lines>
  <Paragraphs>498</Paragraphs>
  <Slides>74</Slides>
  <Notes>0</Notes>
  <HiddenSlides>0</HiddenSlides>
  <MMClips>0</MMClips>
  <ScaleCrop>false</ScaleCrop>
  <HeadingPairs>
    <vt:vector size="4" baseType="variant">
      <vt:variant>
        <vt:lpstr>主题</vt:lpstr>
      </vt:variant>
      <vt:variant>
        <vt:i4>1</vt:i4>
      </vt:variant>
      <vt:variant>
        <vt:lpstr>幻灯片标题</vt:lpstr>
      </vt:variant>
      <vt:variant>
        <vt:i4>74</vt:i4>
      </vt:variant>
    </vt:vector>
  </HeadingPairs>
  <TitlesOfParts>
    <vt:vector size="75" baseType="lpstr">
      <vt:lpstr>课件模板</vt:lpstr>
      <vt:lpstr>第三十一章  周围血管疾病患者的护理</vt:lpstr>
      <vt:lpstr>第三十一章  周围血管疾病患者的护理</vt:lpstr>
      <vt:lpstr>第三十一章  周围血管疾病患者的护理</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第一节  血栓闭塞性脉管炎</vt:lpstr>
      <vt:lpstr>第二节  动脉硬化闭塞症</vt:lpstr>
      <vt:lpstr>第二节  动脉硬化闭塞症</vt:lpstr>
      <vt:lpstr>第二节  动脉硬化闭塞症</vt:lpstr>
      <vt:lpstr>第二节  动脉硬化闭塞症</vt:lpstr>
      <vt:lpstr>第二节  动脉硬化闭塞症</vt:lpstr>
      <vt:lpstr>第二节  动脉硬化闭塞症</vt:lpstr>
      <vt:lpstr>第二节  动脉硬化闭塞症</vt:lpstr>
      <vt:lpstr>第二节  动脉硬化闭塞症</vt:lpstr>
      <vt:lpstr>第二节  动脉硬化闭塞症</vt:lpstr>
      <vt:lpstr>第二节  动脉硬化闭塞症</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第三节 原发性下肢静脉曲张</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第四节  深静脉血栓形成</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lpstr>第三十一章  周围血管疾病患者的护理</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zhaoxin</cp:lastModifiedBy>
  <cp:revision>50</cp:revision>
  <cp:lastPrinted>1899-12-30T00:00:00Z</cp:lastPrinted>
  <dcterms:created xsi:type="dcterms:W3CDTF">2008-12-16T07:41:38Z</dcterms:created>
  <dcterms:modified xsi:type="dcterms:W3CDTF">2015-06-20T10:29:38Z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