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88" r:id="rId4"/>
    <p:sldId id="261" r:id="rId5"/>
    <p:sldId id="262" r:id="rId6"/>
    <p:sldId id="263" r:id="rId7"/>
    <p:sldId id="264" r:id="rId8"/>
    <p:sldId id="295" r:id="rId9"/>
    <p:sldId id="265" r:id="rId10"/>
    <p:sldId id="266" r:id="rId11"/>
    <p:sldId id="296" r:id="rId12"/>
    <p:sldId id="267" r:id="rId13"/>
    <p:sldId id="268" r:id="rId14"/>
    <p:sldId id="297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98" r:id="rId24"/>
    <p:sldId id="277" r:id="rId25"/>
    <p:sldId id="299" r:id="rId26"/>
    <p:sldId id="278" r:id="rId27"/>
    <p:sldId id="300" r:id="rId28"/>
    <p:sldId id="279" r:id="rId29"/>
    <p:sldId id="280" r:id="rId30"/>
    <p:sldId id="281" r:id="rId31"/>
    <p:sldId id="289" r:id="rId32"/>
    <p:sldId id="282" r:id="rId33"/>
    <p:sldId id="283" r:id="rId34"/>
    <p:sldId id="284" r:id="rId35"/>
    <p:sldId id="285" r:id="rId36"/>
    <p:sldId id="286" r:id="rId37"/>
    <p:sldId id="287" r:id="rId38"/>
    <p:sldId id="290" r:id="rId39"/>
    <p:sldId id="291" r:id="rId40"/>
    <p:sldId id="292" r:id="rId41"/>
    <p:sldId id="259" r:id="rId42"/>
    <p:sldId id="293" r:id="rId43"/>
    <p:sldId id="294" r:id="rId4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第二十五章</a:t>
            </a:r>
            <a:r>
              <a:rPr lang="en-US" altLang="zh-CN" dirty="0"/>
              <a:t>  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 smtClean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临床表现</a:t>
            </a:r>
            <a:endParaRPr lang="en-US" altLang="zh-CN" dirty="0"/>
          </a:p>
          <a:p>
            <a:pPr lvl="2"/>
            <a:r>
              <a:rPr lang="zh-CN" altLang="zh-CN" dirty="0" smtClean="0"/>
              <a:t>腹膜</a:t>
            </a:r>
            <a:r>
              <a:rPr lang="zh-CN" altLang="zh-CN" dirty="0"/>
              <a:t>刺激</a:t>
            </a:r>
            <a:r>
              <a:rPr lang="zh-CN" altLang="zh-CN" dirty="0" smtClean="0"/>
              <a:t>征</a:t>
            </a:r>
            <a:endParaRPr lang="en-US" altLang="zh-CN" dirty="0" smtClean="0"/>
          </a:p>
          <a:p>
            <a:pPr lvl="3"/>
            <a:r>
              <a:rPr lang="zh-CN" altLang="zh-CN" dirty="0"/>
              <a:t>包括压痛、反跳痛、肌紧张和肠鸣音减弱或消失等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右下腹包块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12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临床表现</a:t>
            </a:r>
            <a:endParaRPr lang="en-US" altLang="zh-CN" dirty="0"/>
          </a:p>
          <a:p>
            <a:pPr lvl="2"/>
            <a:r>
              <a:rPr lang="zh-CN" altLang="zh-CN" dirty="0" smtClean="0"/>
              <a:t>特殊检查</a:t>
            </a:r>
            <a:endParaRPr lang="en-US" altLang="zh-CN" dirty="0" smtClean="0"/>
          </a:p>
          <a:p>
            <a:pPr lvl="3"/>
            <a:r>
              <a:rPr lang="zh-CN" altLang="zh-CN" dirty="0"/>
              <a:t>结肠充气试验（</a:t>
            </a:r>
            <a:r>
              <a:rPr lang="en-US" altLang="zh-CN" dirty="0" err="1"/>
              <a:t>Rovsing</a:t>
            </a:r>
            <a:r>
              <a:rPr lang="en-US" altLang="zh-CN" dirty="0"/>
              <a:t> sign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zh-CN" altLang="zh-CN" dirty="0"/>
              <a:t>腰大肌试验（</a:t>
            </a:r>
            <a:r>
              <a:rPr lang="en-US" altLang="zh-CN" dirty="0"/>
              <a:t>psoas sign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zh-CN" altLang="zh-CN" dirty="0"/>
              <a:t>闭孔内肌试验（</a:t>
            </a:r>
            <a:r>
              <a:rPr lang="en-US" altLang="zh-CN" dirty="0"/>
              <a:t>obturator sign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直肠指检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558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临床表现</a:t>
            </a:r>
            <a:endParaRPr lang="en-US" altLang="zh-CN" dirty="0"/>
          </a:p>
          <a:p>
            <a:pPr lvl="2"/>
            <a:r>
              <a:rPr lang="zh-CN" altLang="zh-CN" dirty="0" smtClean="0"/>
              <a:t>特殊类型</a:t>
            </a:r>
            <a:r>
              <a:rPr lang="zh-CN" altLang="zh-CN" dirty="0"/>
              <a:t>急性阑尾炎</a:t>
            </a:r>
            <a:endParaRPr lang="en-US" altLang="zh-CN" dirty="0"/>
          </a:p>
          <a:p>
            <a:pPr lvl="3"/>
            <a:r>
              <a:rPr lang="zh-CN" altLang="zh-CN" dirty="0"/>
              <a:t>小儿急性</a:t>
            </a:r>
            <a:r>
              <a:rPr lang="zh-CN" altLang="zh-CN" dirty="0" smtClean="0"/>
              <a:t>阑尾炎</a:t>
            </a:r>
            <a:endParaRPr lang="en-US" altLang="zh-CN" dirty="0" smtClean="0"/>
          </a:p>
          <a:p>
            <a:pPr lvl="4"/>
            <a:r>
              <a:rPr lang="zh-CN" altLang="zh-CN" dirty="0"/>
              <a:t>病情发展快又</a:t>
            </a:r>
            <a:r>
              <a:rPr lang="zh-CN" altLang="zh-CN" dirty="0" smtClean="0"/>
              <a:t>重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右</a:t>
            </a:r>
            <a:r>
              <a:rPr lang="zh-CN" altLang="zh-CN" dirty="0"/>
              <a:t>下腹体征不明显，不</a:t>
            </a:r>
            <a:r>
              <a:rPr lang="zh-CN" altLang="zh-CN" dirty="0" smtClean="0"/>
              <a:t>典型</a:t>
            </a:r>
            <a:endParaRPr lang="en-US" altLang="zh-CN" dirty="0" smtClean="0"/>
          </a:p>
          <a:p>
            <a:pPr lvl="4"/>
            <a:r>
              <a:rPr lang="zh-CN" altLang="zh-CN" dirty="0"/>
              <a:t>阑尾壁薄，穿孔率</a:t>
            </a:r>
            <a:r>
              <a:rPr lang="zh-CN" altLang="zh-CN" dirty="0" smtClean="0"/>
              <a:t>较高</a:t>
            </a:r>
            <a:endParaRPr lang="en-US" altLang="zh-CN" dirty="0" smtClean="0"/>
          </a:p>
          <a:p>
            <a:pPr lvl="4"/>
            <a:r>
              <a:rPr lang="zh-CN" altLang="zh-CN" dirty="0"/>
              <a:t>大网膜短，炎症不易局限，穿孔后易形成弥漫性腹膜炎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15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临床表现</a:t>
            </a:r>
            <a:endParaRPr lang="en-US" altLang="zh-CN" dirty="0"/>
          </a:p>
          <a:p>
            <a:pPr lvl="2"/>
            <a:r>
              <a:rPr lang="zh-CN" altLang="zh-CN" dirty="0"/>
              <a:t>特殊类型急性阑尾炎</a:t>
            </a:r>
            <a:endParaRPr lang="en-US" altLang="zh-CN" dirty="0"/>
          </a:p>
          <a:p>
            <a:pPr lvl="3"/>
            <a:r>
              <a:rPr lang="zh-CN" altLang="zh-CN" dirty="0" smtClean="0"/>
              <a:t>妊娠期</a:t>
            </a:r>
            <a:r>
              <a:rPr lang="zh-CN" altLang="zh-CN" dirty="0"/>
              <a:t>急性</a:t>
            </a:r>
            <a:r>
              <a:rPr lang="zh-CN" altLang="zh-CN" dirty="0" smtClean="0"/>
              <a:t>阑尾炎</a:t>
            </a:r>
            <a:endParaRPr lang="en-US" altLang="zh-CN" dirty="0" smtClean="0"/>
          </a:p>
          <a:p>
            <a:pPr lvl="4"/>
            <a:r>
              <a:rPr lang="zh-CN" altLang="zh-CN" dirty="0"/>
              <a:t>疼痛及压痛</a:t>
            </a:r>
            <a:r>
              <a:rPr lang="zh-CN" altLang="zh-CN" dirty="0" smtClean="0"/>
              <a:t>部位上移</a:t>
            </a:r>
            <a:endParaRPr lang="en-US" altLang="zh-CN" dirty="0" smtClean="0"/>
          </a:p>
          <a:p>
            <a:pPr lvl="4"/>
            <a:r>
              <a:rPr lang="zh-CN" altLang="zh-CN" dirty="0"/>
              <a:t>压痛、反跳痛、肌紧张均不</a:t>
            </a:r>
            <a:r>
              <a:rPr lang="zh-CN" altLang="zh-CN" dirty="0" smtClean="0"/>
              <a:t>明显</a:t>
            </a:r>
            <a:endParaRPr lang="en-US" altLang="zh-CN" dirty="0" smtClean="0"/>
          </a:p>
          <a:p>
            <a:pPr lvl="4"/>
            <a:r>
              <a:rPr lang="zh-CN" altLang="zh-CN" dirty="0"/>
              <a:t>大网膜不易包裹，腹膜炎不易</a:t>
            </a:r>
            <a:r>
              <a:rPr lang="zh-CN" altLang="zh-CN" dirty="0" smtClean="0"/>
              <a:t>局限</a:t>
            </a:r>
            <a:endParaRPr lang="en-US" altLang="zh-CN" dirty="0" smtClean="0"/>
          </a:p>
          <a:p>
            <a:pPr lvl="4"/>
            <a:r>
              <a:rPr lang="zh-CN" altLang="zh-CN" dirty="0"/>
              <a:t>炎症刺激子宫，</a:t>
            </a:r>
            <a:r>
              <a:rPr lang="zh-CN" altLang="zh-CN" dirty="0" smtClean="0"/>
              <a:t>易引起早产或流产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654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临床表现</a:t>
            </a:r>
            <a:endParaRPr lang="en-US" altLang="zh-CN" dirty="0"/>
          </a:p>
          <a:p>
            <a:pPr lvl="2"/>
            <a:r>
              <a:rPr lang="zh-CN" altLang="zh-CN" dirty="0"/>
              <a:t>特殊类型急性阑尾炎</a:t>
            </a:r>
            <a:endParaRPr lang="en-US" altLang="zh-CN" dirty="0"/>
          </a:p>
          <a:p>
            <a:pPr lvl="3"/>
            <a:r>
              <a:rPr lang="zh-CN" altLang="zh-CN" dirty="0" smtClean="0"/>
              <a:t>老年人</a:t>
            </a:r>
            <a:r>
              <a:rPr lang="zh-CN" altLang="zh-CN" dirty="0"/>
              <a:t>急性</a:t>
            </a:r>
            <a:r>
              <a:rPr lang="zh-CN" altLang="zh-CN" dirty="0" smtClean="0"/>
              <a:t>阑尾炎</a:t>
            </a:r>
            <a:endParaRPr lang="en-US" altLang="zh-CN" dirty="0" smtClean="0"/>
          </a:p>
          <a:p>
            <a:pPr lvl="4"/>
            <a:r>
              <a:rPr lang="zh-CN" altLang="zh-CN" dirty="0"/>
              <a:t>主诉不强烈，体征不典型，体温和白细胞升高不</a:t>
            </a:r>
            <a:r>
              <a:rPr lang="zh-CN" altLang="zh-CN" dirty="0" smtClean="0"/>
              <a:t>明显</a:t>
            </a:r>
            <a:endParaRPr lang="en-US" altLang="zh-CN" dirty="0" smtClean="0"/>
          </a:p>
          <a:p>
            <a:pPr lvl="4"/>
            <a:r>
              <a:rPr lang="zh-CN" altLang="zh-CN" dirty="0"/>
              <a:t>临床表现轻而病理改变</a:t>
            </a:r>
            <a:r>
              <a:rPr lang="zh-CN" altLang="zh-CN" dirty="0" smtClean="0"/>
              <a:t>重</a:t>
            </a:r>
            <a:endParaRPr lang="en-US" altLang="zh-CN" dirty="0" smtClean="0"/>
          </a:p>
          <a:p>
            <a:pPr lvl="4"/>
            <a:r>
              <a:rPr lang="zh-CN" altLang="zh-CN" dirty="0"/>
              <a:t>多伴动脉硬化，易导致阑尾缺血坏死或</a:t>
            </a:r>
            <a:r>
              <a:rPr lang="zh-CN" altLang="zh-CN" dirty="0" smtClean="0"/>
              <a:t>穿孔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常</a:t>
            </a:r>
            <a:r>
              <a:rPr lang="zh-CN" altLang="zh-CN" dirty="0"/>
              <a:t>伴心血管病、糖尿病、肾功能不全等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19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zh-CN" dirty="0"/>
              <a:t>实验室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zh-CN" altLang="zh-CN" dirty="0"/>
              <a:t>影像学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zh-CN" dirty="0"/>
              <a:t>腹部</a:t>
            </a:r>
            <a:r>
              <a:rPr lang="en-US" altLang="zh-CN" dirty="0"/>
              <a:t>X</a:t>
            </a:r>
            <a:r>
              <a:rPr lang="zh-CN" altLang="zh-CN" dirty="0"/>
              <a:t>线平片可见盲肠和回肠末端扩张和气液平面，偶见钙化的粪石和</a:t>
            </a:r>
            <a:r>
              <a:rPr lang="zh-CN" altLang="zh-CN" dirty="0" smtClean="0"/>
              <a:t>异物</a:t>
            </a:r>
            <a:endParaRPr lang="en-US" altLang="zh-CN" dirty="0" smtClean="0"/>
          </a:p>
          <a:p>
            <a:pPr lvl="3"/>
            <a:r>
              <a:rPr lang="en-US" altLang="zh-CN" dirty="0"/>
              <a:t>B</a:t>
            </a:r>
            <a:r>
              <a:rPr lang="zh-CN" altLang="zh-CN" dirty="0"/>
              <a:t>超检查可发现肿大的阑尾或脓肿，可靠性低于</a:t>
            </a:r>
            <a:r>
              <a:rPr lang="en-US" altLang="zh-CN" dirty="0" smtClean="0"/>
              <a:t>CT</a:t>
            </a:r>
          </a:p>
          <a:p>
            <a:pPr lvl="3"/>
            <a:r>
              <a:rPr lang="en-US" altLang="zh-CN" dirty="0" smtClean="0"/>
              <a:t>CT</a:t>
            </a:r>
            <a:r>
              <a:rPr lang="zh-CN" altLang="zh-CN" dirty="0"/>
              <a:t>检查对阑尾周围脓肿更有帮助</a:t>
            </a:r>
            <a:endParaRPr lang="en-US" altLang="zh-CN" dirty="0" smtClean="0"/>
          </a:p>
          <a:p>
            <a:pPr lvl="2"/>
            <a:r>
              <a:rPr lang="zh-CN" altLang="zh-CN" dirty="0"/>
              <a:t>腹腔镜检查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258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与疾病相关</a:t>
            </a:r>
            <a:r>
              <a:rPr lang="zh-CN" altLang="zh-CN" dirty="0"/>
              <a:t>的健康史</a:t>
            </a:r>
          </a:p>
          <a:p>
            <a:pPr lvl="2"/>
            <a:r>
              <a:rPr lang="zh-CN" altLang="zh-CN" dirty="0" smtClean="0"/>
              <a:t>年龄</a:t>
            </a:r>
            <a:r>
              <a:rPr lang="en-US" altLang="zh-CN" dirty="0" smtClean="0"/>
              <a:t>  </a:t>
            </a:r>
          </a:p>
          <a:p>
            <a:pPr lvl="3"/>
            <a:r>
              <a:rPr lang="zh-CN" altLang="zh-CN" dirty="0" smtClean="0"/>
              <a:t>本</a:t>
            </a:r>
            <a:r>
              <a:rPr lang="zh-CN" altLang="zh-CN" dirty="0"/>
              <a:t>病青</a:t>
            </a:r>
            <a:r>
              <a:rPr lang="zh-CN" altLang="zh-CN" dirty="0" smtClean="0"/>
              <a:t>壮年多见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饮食习惯</a:t>
            </a:r>
            <a:r>
              <a:rPr lang="en-US" altLang="zh-CN" dirty="0" smtClean="0"/>
              <a:t>  </a:t>
            </a:r>
          </a:p>
          <a:p>
            <a:pPr lvl="3"/>
            <a:r>
              <a:rPr lang="zh-CN" altLang="zh-CN" dirty="0" smtClean="0"/>
              <a:t>暴饮暴食</a:t>
            </a:r>
            <a:r>
              <a:rPr lang="zh-CN" altLang="zh-CN" dirty="0"/>
              <a:t>、不洁饮食等引起胃肠道功能紊乱或急性胃肠炎，容易诱发阑尾炎急性</a:t>
            </a:r>
            <a:r>
              <a:rPr lang="zh-CN" altLang="zh-CN" dirty="0" smtClean="0"/>
              <a:t>发作</a:t>
            </a:r>
            <a:endParaRPr lang="zh-CN" altLang="zh-CN" dirty="0"/>
          </a:p>
          <a:p>
            <a:pPr lvl="2"/>
            <a:r>
              <a:rPr lang="zh-CN" altLang="zh-CN" dirty="0" smtClean="0"/>
              <a:t>其他</a:t>
            </a:r>
            <a:r>
              <a:rPr lang="en-US" altLang="zh-CN" dirty="0" smtClean="0"/>
              <a:t>  </a:t>
            </a:r>
          </a:p>
          <a:p>
            <a:pPr lvl="3"/>
            <a:r>
              <a:rPr lang="zh-CN" altLang="zh-CN" dirty="0" smtClean="0"/>
              <a:t>如</a:t>
            </a:r>
            <a:r>
              <a:rPr lang="zh-CN" altLang="zh-CN" dirty="0"/>
              <a:t>生活不规律，过度疲劳，机体抵抗力下降等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7816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zh-CN" dirty="0" smtClean="0"/>
              <a:t>入院</a:t>
            </a:r>
            <a:r>
              <a:rPr lang="zh-CN" altLang="zh-CN" dirty="0"/>
              <a:t>后应</a:t>
            </a:r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对</a:t>
            </a:r>
            <a:r>
              <a:rPr lang="zh-CN" altLang="zh-CN" dirty="0"/>
              <a:t>患病的反应，采取的态度和接受</a:t>
            </a:r>
            <a:r>
              <a:rPr lang="zh-CN" altLang="zh-CN" dirty="0" smtClean="0"/>
              <a:t>程度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对</a:t>
            </a:r>
            <a:r>
              <a:rPr lang="zh-CN" altLang="zh-CN" dirty="0"/>
              <a:t>疾病、手术及康复等知识的认知</a:t>
            </a:r>
            <a:r>
              <a:rPr lang="zh-CN" altLang="zh-CN" dirty="0" smtClean="0"/>
              <a:t>程度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评估</a:t>
            </a:r>
            <a:r>
              <a:rPr lang="zh-CN" altLang="zh-CN" dirty="0"/>
              <a:t>家庭和社会的支持状况；</a:t>
            </a:r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工作</a:t>
            </a:r>
            <a:r>
              <a:rPr lang="zh-CN" altLang="zh-CN" dirty="0"/>
              <a:t>及社会经济情况等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791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zh-CN" dirty="0"/>
              <a:t>手术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手术方法有传统的经麦氏切口或采用腹腔镜下行阑尾切除术</a:t>
            </a:r>
            <a:endParaRPr lang="en-US" altLang="zh-CN" dirty="0" smtClean="0"/>
          </a:p>
          <a:p>
            <a:pPr lvl="2"/>
            <a:r>
              <a:rPr lang="zh-CN" altLang="zh-CN" dirty="0"/>
              <a:t>非手术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适用于不同意手术的单纯性阑尾炎、急性阑尾炎诊断尚未确定、病程已超过</a:t>
            </a:r>
            <a:r>
              <a:rPr lang="en-US" altLang="zh-CN" dirty="0"/>
              <a:t>72</a:t>
            </a:r>
            <a:r>
              <a:rPr lang="zh-CN" altLang="zh-CN" dirty="0"/>
              <a:t>小时、炎性肿块和（或）阑尾周围脓肿已形成者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4015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659688" cy="4876800"/>
          </a:xfrm>
        </p:spPr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25-1  B</a:t>
            </a:r>
            <a:endParaRPr lang="zh-CN" altLang="zh-CN" dirty="0"/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明确</a:t>
            </a:r>
            <a:r>
              <a:rPr lang="zh-CN" altLang="zh-CN" dirty="0"/>
              <a:t>诊断为急性阑尾炎入院，拟行阑尾切除术。</a:t>
            </a:r>
          </a:p>
          <a:p>
            <a:pPr lvl="1"/>
            <a:r>
              <a:rPr lang="zh-CN" altLang="zh-CN" dirty="0" smtClean="0"/>
              <a:t>问</a:t>
            </a:r>
            <a:r>
              <a:rPr lang="zh-CN" altLang="zh-CN" dirty="0"/>
              <a:t>：①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术</a:t>
            </a:r>
            <a:r>
              <a:rPr lang="zh-CN" altLang="zh-CN" dirty="0"/>
              <a:t>前应做好哪些准备？②术后可能出现哪些并发症？如何观察与护理？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29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第二十五章</a:t>
            </a:r>
            <a:r>
              <a:rPr lang="en-US" altLang="zh-CN" dirty="0"/>
              <a:t>  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24744"/>
            <a:ext cx="9036496" cy="4876800"/>
          </a:xfrm>
        </p:spPr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/>
              <a:t>识记：</a:t>
            </a:r>
          </a:p>
          <a:p>
            <a:pPr lvl="2"/>
            <a:r>
              <a:rPr lang="zh-CN" altLang="zh-CN" dirty="0" smtClean="0"/>
              <a:t>列举</a:t>
            </a:r>
            <a:r>
              <a:rPr lang="zh-CN" altLang="zh-CN" dirty="0"/>
              <a:t>急性阑尾炎发病的相关因素、辅助</a:t>
            </a:r>
            <a:r>
              <a:rPr lang="zh-CN" altLang="zh-CN" dirty="0" smtClean="0"/>
              <a:t>检查</a:t>
            </a:r>
            <a:endParaRPr lang="zh-CN" altLang="zh-CN" dirty="0"/>
          </a:p>
          <a:p>
            <a:pPr lvl="2"/>
            <a:r>
              <a:rPr lang="zh-CN" altLang="zh-CN" dirty="0" smtClean="0"/>
              <a:t>描述</a:t>
            </a:r>
            <a:r>
              <a:rPr lang="zh-CN" altLang="zh-CN" dirty="0"/>
              <a:t>急性阑尾炎的临床表现和治疗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1"/>
            <a:r>
              <a:rPr lang="zh-CN" altLang="zh-CN" dirty="0"/>
              <a:t>理解：</a:t>
            </a:r>
          </a:p>
          <a:p>
            <a:pPr lvl="2"/>
            <a:r>
              <a:rPr lang="zh-CN" altLang="zh-CN" dirty="0" smtClean="0"/>
              <a:t>解释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出现</a:t>
            </a:r>
            <a:r>
              <a:rPr lang="zh-CN" altLang="zh-CN" dirty="0" smtClean="0"/>
              <a:t>转</a:t>
            </a:r>
            <a:r>
              <a:rPr lang="zh-CN" altLang="zh-CN" dirty="0"/>
              <a:t>移性右下腹痛的</a:t>
            </a:r>
            <a:r>
              <a:rPr lang="zh-CN" altLang="zh-CN" dirty="0" smtClean="0"/>
              <a:t>原因</a:t>
            </a:r>
            <a:endParaRPr lang="zh-CN" altLang="zh-CN" dirty="0"/>
          </a:p>
          <a:p>
            <a:pPr lvl="2"/>
            <a:r>
              <a:rPr lang="zh-CN" altLang="zh-CN" dirty="0" smtClean="0"/>
              <a:t>比较</a:t>
            </a:r>
            <a:r>
              <a:rPr lang="zh-CN" altLang="zh-CN" dirty="0"/>
              <a:t>不同类型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临床特点及手术前后的</a:t>
            </a:r>
            <a:r>
              <a:rPr lang="zh-CN" altLang="zh-CN" dirty="0" smtClean="0"/>
              <a:t>并发症</a:t>
            </a:r>
            <a:endParaRPr lang="zh-CN" altLang="zh-CN" dirty="0"/>
          </a:p>
          <a:p>
            <a:pPr lvl="1"/>
            <a:r>
              <a:rPr lang="zh-CN" altLang="zh-CN" dirty="0"/>
              <a:t>运用：</a:t>
            </a:r>
          </a:p>
          <a:p>
            <a:pPr lvl="2"/>
            <a:r>
              <a:rPr lang="zh-CN" altLang="zh-CN" dirty="0" smtClean="0"/>
              <a:t>评估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并</a:t>
            </a:r>
            <a:r>
              <a:rPr lang="zh-CN" altLang="zh-CN" dirty="0" smtClean="0"/>
              <a:t>为其制定护理计划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059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/>
              <a:t>急性疼痛</a:t>
            </a:r>
            <a:r>
              <a:rPr lang="en-US" altLang="zh-CN" dirty="0"/>
              <a:t>  </a:t>
            </a:r>
            <a:r>
              <a:rPr lang="zh-CN" altLang="zh-CN" dirty="0"/>
              <a:t>与阑尾炎症刺激壁腹膜或手术创伤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/>
              <a:t>潜在并发症</a:t>
            </a:r>
            <a:r>
              <a:rPr lang="en-US" altLang="zh-CN" dirty="0"/>
              <a:t>  </a:t>
            </a:r>
            <a:r>
              <a:rPr lang="zh-CN" altLang="zh-CN" dirty="0"/>
              <a:t>腹膜炎、门静脉炎、切口感染及粘连性肠梗阻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88135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措施</a:t>
            </a:r>
            <a:endParaRPr lang="en-US" altLang="zh-CN" dirty="0" smtClean="0"/>
          </a:p>
          <a:p>
            <a:pPr lvl="1"/>
            <a:r>
              <a:rPr lang="zh-CN" altLang="zh-CN" dirty="0"/>
              <a:t>术前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/>
              <a:t>严格执行</a:t>
            </a:r>
            <a:r>
              <a:rPr lang="en-US" altLang="zh-CN" dirty="0"/>
              <a:t>“</a:t>
            </a:r>
            <a:r>
              <a:rPr lang="zh-CN" altLang="zh-CN" dirty="0"/>
              <a:t>四禁</a:t>
            </a:r>
            <a:r>
              <a:rPr lang="en-US" altLang="zh-CN" dirty="0" smtClean="0"/>
              <a:t>”</a:t>
            </a:r>
          </a:p>
          <a:p>
            <a:pPr lvl="3"/>
            <a:r>
              <a:rPr lang="zh-CN" altLang="zh-CN" dirty="0"/>
              <a:t>禁食禁</a:t>
            </a:r>
            <a:r>
              <a:rPr lang="zh-CN" altLang="zh-CN" dirty="0" smtClean="0"/>
              <a:t>水</a:t>
            </a:r>
            <a:r>
              <a:rPr lang="zh-CN" altLang="en-US" dirty="0" smtClean="0"/>
              <a:t>，</a:t>
            </a:r>
            <a:r>
              <a:rPr lang="zh-CN" altLang="zh-CN" dirty="0"/>
              <a:t>禁服泻药及灌肠</a:t>
            </a:r>
            <a:endParaRPr lang="en-US" altLang="zh-CN" dirty="0" smtClean="0"/>
          </a:p>
          <a:p>
            <a:pPr lvl="2"/>
            <a:r>
              <a:rPr lang="zh-CN" altLang="zh-CN" dirty="0"/>
              <a:t>缓解</a:t>
            </a:r>
            <a:r>
              <a:rPr lang="zh-CN" altLang="zh-CN" dirty="0" smtClean="0"/>
              <a:t>疼痛</a:t>
            </a:r>
            <a:endParaRPr lang="en-US" altLang="zh-CN" dirty="0" smtClean="0"/>
          </a:p>
          <a:p>
            <a:pPr lvl="2"/>
            <a:r>
              <a:rPr lang="zh-CN" altLang="zh-CN" dirty="0"/>
              <a:t>控制</a:t>
            </a:r>
            <a:r>
              <a:rPr lang="zh-CN" altLang="zh-CN" dirty="0" smtClean="0"/>
              <a:t>感染</a:t>
            </a:r>
            <a:endParaRPr lang="en-US" altLang="zh-CN" dirty="0" smtClean="0"/>
          </a:p>
          <a:p>
            <a:pPr lvl="2"/>
            <a:r>
              <a:rPr lang="zh-CN" altLang="zh-CN" dirty="0"/>
              <a:t>病情</a:t>
            </a:r>
            <a:r>
              <a:rPr lang="zh-CN" altLang="zh-CN" dirty="0" smtClean="0"/>
              <a:t>观察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监测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生命体征、腹部的症状和体征的</a:t>
            </a:r>
            <a:r>
              <a:rPr lang="zh-CN" altLang="zh-CN" dirty="0" smtClean="0"/>
              <a:t>变化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55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术前护理</a:t>
            </a:r>
            <a:endParaRPr lang="en-US" altLang="zh-CN" dirty="0"/>
          </a:p>
          <a:p>
            <a:pPr lvl="2"/>
            <a:r>
              <a:rPr lang="zh-CN" altLang="zh-CN" dirty="0" smtClean="0"/>
              <a:t>术前准备</a:t>
            </a:r>
            <a:endParaRPr lang="en-US" altLang="zh-CN" dirty="0"/>
          </a:p>
          <a:p>
            <a:pPr lvl="3"/>
            <a:r>
              <a:rPr lang="zh-CN" altLang="zh-CN" dirty="0"/>
              <a:t>常规准备</a:t>
            </a:r>
            <a:endParaRPr lang="en-US" altLang="zh-CN" dirty="0"/>
          </a:p>
          <a:p>
            <a:pPr lvl="3"/>
            <a:r>
              <a:rPr lang="zh-CN" altLang="zh-CN" dirty="0" smtClean="0"/>
              <a:t>特殊准备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6080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术后护理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体位</a:t>
            </a:r>
            <a:endParaRPr lang="en-US" altLang="zh-CN" dirty="0" smtClean="0"/>
          </a:p>
          <a:p>
            <a:pPr lvl="3"/>
            <a:r>
              <a:rPr lang="zh-CN" altLang="zh-CN" dirty="0"/>
              <a:t>待血压、脉搏平稳后改为半卧</a:t>
            </a:r>
            <a:r>
              <a:rPr lang="zh-CN" altLang="zh-CN" dirty="0" smtClean="0"/>
              <a:t>位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早期活动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饮食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一般</a:t>
            </a:r>
            <a:r>
              <a:rPr lang="zh-CN" altLang="zh-CN" dirty="0"/>
              <a:t>予以禁食、静脉补液。</a:t>
            </a:r>
            <a:r>
              <a:rPr lang="zh-CN" altLang="zh-CN" dirty="0" smtClean="0"/>
              <a:t>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麻醉</a:t>
            </a:r>
            <a:r>
              <a:rPr lang="zh-CN" altLang="zh-CN" dirty="0"/>
              <a:t>消失，胃肠功能恢复，可逐步给予流质、半流质和普</a:t>
            </a:r>
            <a:r>
              <a:rPr lang="zh-CN" altLang="zh-CN" dirty="0" smtClean="0"/>
              <a:t>食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0859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抗</a:t>
            </a:r>
            <a:r>
              <a:rPr lang="zh-CN" altLang="zh-CN" dirty="0"/>
              <a:t>感染</a:t>
            </a:r>
            <a:endParaRPr lang="en-US" altLang="zh-CN" dirty="0"/>
          </a:p>
          <a:p>
            <a:pPr lvl="2"/>
            <a:r>
              <a:rPr lang="zh-CN" altLang="zh-CN" dirty="0"/>
              <a:t>切口及引流管的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保持切口敷料的清洁和干燥，及时</a:t>
            </a:r>
            <a:r>
              <a:rPr lang="zh-CN" altLang="zh-CN" dirty="0" smtClean="0"/>
              <a:t>更换</a:t>
            </a:r>
            <a:endParaRPr lang="en-US" altLang="zh-CN" dirty="0" smtClean="0"/>
          </a:p>
          <a:p>
            <a:pPr lvl="3"/>
            <a:r>
              <a:rPr lang="zh-CN" altLang="zh-CN" dirty="0"/>
              <a:t>保持腹腔引流管的通畅，观察与记录引流液的颜色、性状及量</a:t>
            </a:r>
            <a:endParaRPr lang="en-US" altLang="zh-CN" dirty="0"/>
          </a:p>
          <a:p>
            <a:pPr lvl="4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3177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并发</a:t>
            </a:r>
            <a:r>
              <a:rPr lang="zh-CN" altLang="zh-CN" dirty="0"/>
              <a:t>症的观察和护理</a:t>
            </a:r>
            <a:endParaRPr lang="en-US" altLang="zh-CN" dirty="0"/>
          </a:p>
          <a:p>
            <a:pPr lvl="3"/>
            <a:r>
              <a:rPr lang="zh-CN" altLang="zh-CN" dirty="0" smtClean="0"/>
              <a:t>出血</a:t>
            </a:r>
            <a:endParaRPr lang="en-US" altLang="zh-CN" dirty="0" smtClean="0"/>
          </a:p>
          <a:p>
            <a:pPr lvl="4"/>
            <a:r>
              <a:rPr lang="zh-CN" altLang="zh-CN" dirty="0"/>
              <a:t>多发生在术后</a:t>
            </a:r>
            <a:r>
              <a:rPr lang="en-US" altLang="zh-CN" dirty="0"/>
              <a:t>24</a:t>
            </a:r>
            <a:r>
              <a:rPr lang="zh-CN" altLang="zh-CN" dirty="0"/>
              <a:t>小时内</a:t>
            </a:r>
            <a:endParaRPr lang="en-US" altLang="zh-CN" dirty="0" smtClean="0"/>
          </a:p>
          <a:p>
            <a:pPr lvl="4"/>
            <a:r>
              <a:rPr lang="zh-CN" altLang="zh-CN" dirty="0"/>
              <a:t>术后应严密观察生命体征及腹腔引流的情况</a:t>
            </a:r>
            <a:endParaRPr lang="en-US" altLang="zh-CN" dirty="0"/>
          </a:p>
          <a:p>
            <a:pPr lvl="4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3794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术后护理</a:t>
            </a:r>
            <a:endParaRPr lang="en-US" altLang="zh-CN" dirty="0"/>
          </a:p>
          <a:p>
            <a:pPr lvl="2"/>
            <a:r>
              <a:rPr lang="zh-CN" altLang="zh-CN" dirty="0"/>
              <a:t>并发症的观察和护理</a:t>
            </a:r>
            <a:endParaRPr lang="en-US" altLang="zh-CN" dirty="0"/>
          </a:p>
          <a:p>
            <a:pPr lvl="3"/>
            <a:r>
              <a:rPr lang="zh-CN" altLang="zh-CN" dirty="0" smtClean="0"/>
              <a:t>切口感染</a:t>
            </a:r>
            <a:endParaRPr lang="en-US" altLang="zh-CN" dirty="0" smtClean="0"/>
          </a:p>
          <a:p>
            <a:pPr lvl="4"/>
            <a:r>
              <a:rPr lang="zh-CN" altLang="zh-CN" dirty="0"/>
              <a:t>是急性阑尾炎手术后最常见的并发症</a:t>
            </a:r>
            <a:endParaRPr lang="en-US" altLang="zh-CN" dirty="0"/>
          </a:p>
          <a:p>
            <a:pPr lvl="3"/>
            <a:r>
              <a:rPr lang="zh-CN" altLang="zh-CN" dirty="0" smtClean="0"/>
              <a:t>腹腔脓肿</a:t>
            </a:r>
            <a:endParaRPr lang="en-US" altLang="zh-CN" dirty="0" smtClean="0"/>
          </a:p>
          <a:p>
            <a:pPr lvl="4"/>
            <a:r>
              <a:rPr lang="zh-CN" altLang="zh-CN" dirty="0"/>
              <a:t>发生化脓性或穿孔性阑尾炎术后</a:t>
            </a:r>
            <a:r>
              <a:rPr lang="en-US" altLang="zh-CN" dirty="0"/>
              <a:t>5</a:t>
            </a:r>
            <a:r>
              <a:rPr lang="zh-CN" altLang="zh-CN" dirty="0"/>
              <a:t>～</a:t>
            </a:r>
            <a:r>
              <a:rPr lang="en-US" altLang="zh-CN" dirty="0"/>
              <a:t>7</a:t>
            </a:r>
            <a:r>
              <a:rPr lang="zh-CN" altLang="zh-CN" dirty="0"/>
              <a:t>天，体温升高或下降后又上升，并有腹痛、腹胀、腹部包块或直肠膀胱刺激症状等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9608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术后护理</a:t>
            </a:r>
            <a:endParaRPr lang="en-US" altLang="zh-CN" dirty="0"/>
          </a:p>
          <a:p>
            <a:pPr lvl="2"/>
            <a:r>
              <a:rPr lang="zh-CN" altLang="zh-CN" dirty="0"/>
              <a:t>并发症的观察和护理</a:t>
            </a:r>
            <a:endParaRPr lang="en-US" altLang="zh-CN" dirty="0"/>
          </a:p>
          <a:p>
            <a:pPr lvl="3"/>
            <a:r>
              <a:rPr lang="zh-CN" altLang="zh-CN" dirty="0" smtClean="0"/>
              <a:t>粘连</a:t>
            </a:r>
            <a:r>
              <a:rPr lang="zh-CN" altLang="zh-CN" dirty="0"/>
              <a:t>性</a:t>
            </a:r>
            <a:r>
              <a:rPr lang="zh-CN" altLang="zh-CN" dirty="0" smtClean="0"/>
              <a:t>肠梗阻</a:t>
            </a:r>
            <a:endParaRPr lang="en-US" altLang="zh-CN" dirty="0" smtClean="0"/>
          </a:p>
          <a:p>
            <a:pPr lvl="4"/>
            <a:r>
              <a:rPr lang="zh-CN" altLang="zh-CN" dirty="0"/>
              <a:t>常为慢性不全性肠梗阻的表现</a:t>
            </a:r>
            <a:endParaRPr lang="en-US" altLang="zh-CN" dirty="0"/>
          </a:p>
          <a:p>
            <a:pPr lvl="3"/>
            <a:r>
              <a:rPr lang="zh-CN" altLang="zh-CN" dirty="0"/>
              <a:t>阑尾残株炎</a:t>
            </a:r>
            <a:endParaRPr lang="en-US" altLang="zh-CN" dirty="0"/>
          </a:p>
          <a:p>
            <a:pPr lvl="4"/>
            <a:r>
              <a:rPr lang="zh-CN" altLang="zh-CN" dirty="0"/>
              <a:t>阑尾切除时若残端保留过长超过</a:t>
            </a:r>
            <a:r>
              <a:rPr lang="en-US" altLang="zh-CN" dirty="0"/>
              <a:t>1cm</a:t>
            </a:r>
            <a:r>
              <a:rPr lang="zh-CN" altLang="zh-CN" dirty="0"/>
              <a:t>，术后残株易复发炎症，表现为阑尾炎的症状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109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术后护理</a:t>
            </a:r>
            <a:endParaRPr lang="en-US" altLang="zh-CN" dirty="0"/>
          </a:p>
          <a:p>
            <a:pPr lvl="2"/>
            <a:r>
              <a:rPr lang="zh-CN" altLang="zh-CN" dirty="0"/>
              <a:t>并发症的观察和护理</a:t>
            </a:r>
            <a:endParaRPr lang="en-US" altLang="zh-CN" dirty="0"/>
          </a:p>
          <a:p>
            <a:pPr lvl="3"/>
            <a:r>
              <a:rPr lang="zh-CN" altLang="zh-CN" dirty="0" smtClean="0"/>
              <a:t>粪瘘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少见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原因</a:t>
            </a:r>
            <a:r>
              <a:rPr lang="zh-CN" altLang="zh-CN" dirty="0"/>
              <a:t>是阑尾残端结扎线脱落或手术时因盲肠组织水肿脆弱而损伤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表现</a:t>
            </a:r>
            <a:r>
              <a:rPr lang="zh-CN" altLang="zh-CN" dirty="0"/>
              <a:t>为术后数日内见切口处排出粪臭分泌物，其余表现类似</a:t>
            </a:r>
            <a:r>
              <a:rPr lang="zh-CN" altLang="zh-CN" dirty="0" smtClean="0"/>
              <a:t>阑尾周围脓肿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52837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</a:t>
            </a:r>
          </a:p>
          <a:p>
            <a:pPr lvl="2"/>
            <a:r>
              <a:rPr lang="en-US" altLang="zh-CN" dirty="0" smtClean="0"/>
              <a:t> </a:t>
            </a:r>
            <a:r>
              <a:rPr lang="zh-CN" altLang="zh-CN" dirty="0"/>
              <a:t>保持良好的饮食卫生及生活习惯，避免不洁饮食、暴饮暴食，餐后不作剧烈运动，尤其是跳跃、奔跑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pPr lvl="2"/>
            <a:r>
              <a:rPr lang="en-US" altLang="zh-CN" dirty="0" smtClean="0"/>
              <a:t> </a:t>
            </a:r>
            <a:r>
              <a:rPr lang="zh-CN" altLang="zh-CN" dirty="0"/>
              <a:t>劳逸结合，生活有规律，避免过度</a:t>
            </a:r>
            <a:r>
              <a:rPr lang="zh-CN" altLang="zh-CN" dirty="0" smtClean="0"/>
              <a:t>疲劳</a:t>
            </a:r>
            <a:endParaRPr lang="zh-CN" altLang="zh-CN" dirty="0"/>
          </a:p>
          <a:p>
            <a:pPr lvl="2"/>
            <a:r>
              <a:rPr lang="en-US" altLang="zh-CN" dirty="0" smtClean="0"/>
              <a:t> </a:t>
            </a:r>
            <a:r>
              <a:rPr lang="zh-CN" altLang="zh-CN" dirty="0"/>
              <a:t>积极治疗胃肠道疾病如消化性溃疡、慢性结肠炎等，预防慢性阑尾炎急性</a:t>
            </a:r>
            <a:r>
              <a:rPr lang="zh-CN" altLang="zh-CN" dirty="0" smtClean="0"/>
              <a:t>发作</a:t>
            </a:r>
            <a:endParaRPr lang="zh-CN" altLang="zh-CN" dirty="0"/>
          </a:p>
          <a:p>
            <a:pPr lvl="2"/>
            <a:r>
              <a:rPr lang="zh-CN" altLang="zh-CN" dirty="0" smtClean="0"/>
              <a:t>术</a:t>
            </a:r>
            <a:r>
              <a:rPr lang="zh-CN" altLang="zh-CN" dirty="0"/>
              <a:t>后</a:t>
            </a:r>
            <a:r>
              <a:rPr lang="zh-CN" altLang="zh-CN" dirty="0" smtClean="0"/>
              <a:t>鼓励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早期</a:t>
            </a:r>
            <a:r>
              <a:rPr lang="zh-CN" altLang="zh-CN" dirty="0"/>
              <a:t>下床活动，防止发生肠</a:t>
            </a:r>
            <a:r>
              <a:rPr lang="zh-CN" altLang="zh-CN" dirty="0" smtClean="0"/>
              <a:t>粘连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3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5688310" cy="2286000"/>
          </a:xfrm>
        </p:spPr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</a:t>
            </a:r>
            <a:r>
              <a:rPr lang="zh-CN" altLang="zh-CN" dirty="0" smtClean="0"/>
              <a:t>阑尾炎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1462062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健康教育</a:t>
            </a:r>
          </a:p>
          <a:p>
            <a:pPr lvl="2"/>
            <a:r>
              <a:rPr lang="zh-CN" altLang="zh-CN" dirty="0" smtClean="0"/>
              <a:t>阑尾周围脓肿未切除阑</a:t>
            </a:r>
            <a:r>
              <a:rPr lang="zh-CN" altLang="zh-CN" dirty="0"/>
              <a:t>尾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出院时告知</a:t>
            </a:r>
            <a:r>
              <a:rPr lang="en-US" altLang="zh-CN" dirty="0"/>
              <a:t>3</a:t>
            </a:r>
            <a:r>
              <a:rPr lang="zh-CN" altLang="zh-CN" dirty="0"/>
              <a:t>个月后再次住院行阑尾切除术</a:t>
            </a:r>
          </a:p>
          <a:p>
            <a:pPr lvl="2"/>
            <a:r>
              <a:rPr lang="zh-CN" altLang="zh-CN" dirty="0"/>
              <a:t>出院后若有腹痛、腹胀等不适，及时就诊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7399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5760318" cy="2286000"/>
          </a:xfrm>
        </p:spPr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</a:t>
            </a:r>
            <a:r>
              <a:rPr lang="zh-CN" altLang="zh-CN" dirty="0"/>
              <a:t>慢性阑尾炎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172414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</a:t>
            </a:r>
            <a:r>
              <a:rPr lang="zh-CN" altLang="zh-CN" dirty="0"/>
              <a:t>慢性阑尾炎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慢性阑尾炎（</a:t>
            </a:r>
            <a:r>
              <a:rPr lang="en-US" altLang="zh-CN" dirty="0"/>
              <a:t>chronic appendicitis</a:t>
            </a:r>
            <a:r>
              <a:rPr lang="zh-CN" altLang="zh-CN" dirty="0"/>
              <a:t>）多由急性阑尾炎转变而来，少数也可开始即呈慢性过程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88781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</a:t>
            </a:r>
            <a:r>
              <a:rPr lang="zh-CN" altLang="zh-CN" dirty="0"/>
              <a:t>慢性阑尾炎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r>
              <a:rPr lang="en-US" altLang="zh-CN" dirty="0" smtClean="0"/>
              <a:t>	</a:t>
            </a:r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有典型急性阑尾炎病史，曾多次</a:t>
            </a:r>
            <a:r>
              <a:rPr lang="zh-CN" altLang="zh-CN" dirty="0" smtClean="0"/>
              <a:t>发作</a:t>
            </a:r>
            <a:endParaRPr lang="zh-CN" altLang="zh-CN" sz="2000" dirty="0"/>
          </a:p>
          <a:p>
            <a:pPr lvl="2"/>
            <a:r>
              <a:rPr lang="zh-CN" altLang="zh-CN" dirty="0" smtClean="0"/>
              <a:t>症状</a:t>
            </a:r>
            <a:r>
              <a:rPr lang="zh-CN" altLang="zh-CN" dirty="0"/>
              <a:t>不典型，常有右下腹或脐周不适、隐痛等，常因剧烈活动或饮食</a:t>
            </a:r>
            <a:r>
              <a:rPr lang="zh-CN" altLang="zh-CN" dirty="0" smtClean="0"/>
              <a:t>不当</a:t>
            </a:r>
            <a:r>
              <a:rPr lang="zh-CN" altLang="zh-CN" dirty="0"/>
              <a:t>而</a:t>
            </a:r>
            <a:r>
              <a:rPr lang="zh-CN" altLang="zh-CN" dirty="0" smtClean="0"/>
              <a:t>加重</a:t>
            </a:r>
            <a:endParaRPr lang="en-US" altLang="zh-CN" dirty="0" smtClean="0"/>
          </a:p>
          <a:p>
            <a:pPr lvl="2"/>
            <a:r>
              <a:rPr lang="zh-CN" altLang="zh-CN" dirty="0"/>
              <a:t>右下腹常有局限性压痛，位置较固定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09668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</a:t>
            </a:r>
            <a:r>
              <a:rPr lang="zh-CN" altLang="zh-CN" dirty="0"/>
              <a:t>慢性阑尾炎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r>
              <a:rPr lang="en-US" altLang="zh-CN" dirty="0"/>
              <a:t>	</a:t>
            </a:r>
          </a:p>
          <a:p>
            <a:pPr lvl="1"/>
            <a:r>
              <a:rPr lang="zh-CN" altLang="zh-CN" dirty="0" smtClean="0"/>
              <a:t>辅助检查</a:t>
            </a:r>
            <a:endParaRPr lang="zh-CN" altLang="zh-CN" dirty="0"/>
          </a:p>
          <a:p>
            <a:pPr lvl="2"/>
            <a:r>
              <a:rPr lang="en-US" altLang="zh-CN" dirty="0"/>
              <a:t>X</a:t>
            </a:r>
            <a:r>
              <a:rPr lang="zh-CN" altLang="zh-CN" dirty="0"/>
              <a:t>线钡剂灌肠检查：可见阑尾管腔不充盈或充盈不全，管腔不规则；若</a:t>
            </a:r>
            <a:r>
              <a:rPr lang="en-US" altLang="zh-CN" dirty="0"/>
              <a:t>72</a:t>
            </a:r>
            <a:r>
              <a:rPr lang="zh-CN" altLang="zh-CN" dirty="0"/>
              <a:t>小时后仍有钡剂残留，有助明确</a:t>
            </a:r>
            <a:r>
              <a:rPr lang="zh-CN" altLang="zh-CN" dirty="0" smtClean="0"/>
              <a:t>诊断</a:t>
            </a:r>
            <a:endParaRPr lang="en-US" altLang="zh-CN" dirty="0" smtClean="0"/>
          </a:p>
          <a:p>
            <a:pPr lvl="1"/>
            <a:r>
              <a:rPr lang="zh-CN" altLang="zh-CN" dirty="0"/>
              <a:t>治疗原则</a:t>
            </a:r>
          </a:p>
          <a:p>
            <a:pPr lvl="2"/>
            <a:r>
              <a:rPr lang="zh-CN" altLang="zh-CN" dirty="0"/>
              <a:t>诊断明确后手术切除阑尾。</a:t>
            </a:r>
            <a:r>
              <a:rPr lang="zh-CN" altLang="zh-CN" dirty="0" smtClean="0"/>
              <a:t>术后病理检查证实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3167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第二十五章</a:t>
            </a:r>
            <a:r>
              <a:rPr lang="en-US" altLang="zh-CN" dirty="0"/>
              <a:t>  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本</a:t>
            </a:r>
            <a:r>
              <a:rPr lang="zh-CN" altLang="zh-CN" dirty="0" smtClean="0"/>
              <a:t>章</a:t>
            </a:r>
            <a:r>
              <a:rPr lang="zh-CN" altLang="zh-CN" dirty="0"/>
              <a:t>小结</a:t>
            </a:r>
          </a:p>
          <a:p>
            <a:pPr lvl="1"/>
            <a:r>
              <a:rPr lang="en-US" altLang="zh-CN" dirty="0" smtClean="0"/>
              <a:t> </a:t>
            </a:r>
            <a:r>
              <a:rPr lang="zh-CN" altLang="zh-CN" dirty="0"/>
              <a:t>病因</a:t>
            </a:r>
            <a:r>
              <a:rPr lang="en-US" altLang="zh-CN" dirty="0"/>
              <a:t>  </a:t>
            </a:r>
            <a:r>
              <a:rPr lang="zh-CN" altLang="zh-CN" dirty="0" smtClean="0"/>
              <a:t>阑尾管腔阻</a:t>
            </a:r>
            <a:r>
              <a:rPr lang="zh-CN" altLang="zh-CN" dirty="0"/>
              <a:t>塞，细菌</a:t>
            </a:r>
            <a:r>
              <a:rPr lang="zh-CN" altLang="zh-CN" dirty="0" smtClean="0"/>
              <a:t>入侵</a:t>
            </a:r>
            <a:endParaRPr lang="zh-CN" altLang="zh-CN" dirty="0"/>
          </a:p>
          <a:p>
            <a:pPr lvl="1"/>
            <a:r>
              <a:rPr lang="zh-CN" altLang="zh-CN" dirty="0" smtClean="0"/>
              <a:t>临床</a:t>
            </a:r>
            <a:r>
              <a:rPr lang="zh-CN" altLang="zh-CN" dirty="0"/>
              <a:t>表现</a:t>
            </a:r>
            <a:r>
              <a:rPr lang="en-US" altLang="zh-CN" dirty="0"/>
              <a:t> </a:t>
            </a:r>
            <a:r>
              <a:rPr lang="zh-CN" altLang="zh-CN" dirty="0" smtClean="0"/>
              <a:t>转移性</a:t>
            </a:r>
            <a:r>
              <a:rPr lang="zh-CN" altLang="zh-CN" dirty="0"/>
              <a:t>右下腹痛，右下腹有固定压痛</a:t>
            </a:r>
            <a:r>
              <a:rPr lang="zh-CN" altLang="zh-CN" dirty="0" smtClean="0"/>
              <a:t>点</a:t>
            </a:r>
            <a:endParaRPr lang="zh-CN" altLang="zh-CN" dirty="0"/>
          </a:p>
          <a:p>
            <a:pPr lvl="1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r>
              <a:rPr lang="en-US" altLang="zh-CN" dirty="0"/>
              <a:t> </a:t>
            </a:r>
            <a:r>
              <a:rPr lang="en-US" altLang="zh-CN" dirty="0" smtClean="0"/>
              <a:t> </a:t>
            </a:r>
            <a:r>
              <a:rPr lang="zh-CN" altLang="zh-CN" dirty="0"/>
              <a:t>一旦确诊，急诊</a:t>
            </a:r>
            <a:r>
              <a:rPr lang="zh-CN" altLang="zh-CN" dirty="0" smtClean="0"/>
              <a:t>手术</a:t>
            </a:r>
            <a:endParaRPr lang="zh-CN" altLang="zh-CN" dirty="0"/>
          </a:p>
          <a:p>
            <a:pPr lvl="1"/>
            <a:r>
              <a:rPr lang="zh-CN" altLang="zh-CN" dirty="0" smtClean="0"/>
              <a:t>护理</a:t>
            </a:r>
            <a:r>
              <a:rPr lang="en-US" altLang="zh-CN" dirty="0" smtClean="0"/>
              <a:t>   </a:t>
            </a:r>
            <a:r>
              <a:rPr lang="zh-CN" altLang="zh-CN" dirty="0" smtClean="0"/>
              <a:t>术</a:t>
            </a:r>
            <a:r>
              <a:rPr lang="zh-CN" altLang="zh-CN" dirty="0"/>
              <a:t>前</a:t>
            </a:r>
            <a:r>
              <a:rPr lang="en-US" altLang="zh-CN" dirty="0"/>
              <a:t>“</a:t>
            </a:r>
            <a:r>
              <a:rPr lang="zh-CN" altLang="zh-CN" dirty="0"/>
              <a:t>四禁</a:t>
            </a:r>
            <a:r>
              <a:rPr lang="en-US" altLang="zh-CN" dirty="0"/>
              <a:t>”</a:t>
            </a:r>
            <a:r>
              <a:rPr lang="zh-CN" altLang="zh-CN" dirty="0"/>
              <a:t>、抗感染、病情观察，急诊术前准备；术后并发症的观察与</a:t>
            </a:r>
            <a:r>
              <a:rPr lang="zh-CN" altLang="zh-CN" dirty="0" smtClean="0"/>
              <a:t>护理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962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第二十五章</a:t>
            </a:r>
            <a:r>
              <a:rPr lang="en-US" altLang="zh-CN" dirty="0"/>
              <a:t>  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052736"/>
            <a:ext cx="8915400" cy="4876800"/>
          </a:xfrm>
        </p:spPr>
        <p:txBody>
          <a:bodyPr/>
          <a:lstStyle/>
          <a:p>
            <a:r>
              <a:rPr lang="zh-CN" altLang="zh-CN" dirty="0"/>
              <a:t>思考题</a:t>
            </a:r>
          </a:p>
          <a:p>
            <a:pPr lvl="1"/>
            <a:r>
              <a:rPr lang="zh-CN" altLang="zh-CN" sz="2800" dirty="0"/>
              <a:t>男性，</a:t>
            </a:r>
            <a:r>
              <a:rPr lang="en-US" altLang="zh-CN" sz="2800" dirty="0"/>
              <a:t>31</a:t>
            </a:r>
            <a:r>
              <a:rPr lang="zh-CN" altLang="zh-CN" sz="2800" dirty="0"/>
              <a:t>岁，因急性阑尾炎在硬膜外麻醉下行阑尾切除术，术后病理证实为穿孔性阑尾炎。术后第</a:t>
            </a:r>
            <a:r>
              <a:rPr lang="en-US" altLang="zh-CN" sz="2800" dirty="0"/>
              <a:t>3</a:t>
            </a:r>
            <a:r>
              <a:rPr lang="zh-CN" altLang="zh-CN" sz="2800" dirty="0"/>
              <a:t>天，</a:t>
            </a:r>
            <a:r>
              <a:rPr lang="en-US" altLang="zh-CN" sz="2800" dirty="0" smtClean="0"/>
              <a:t>T 38.5</a:t>
            </a:r>
            <a:r>
              <a:rPr lang="en-US" altLang="zh-CN" sz="2800" dirty="0"/>
              <a:t>℃</a:t>
            </a:r>
            <a:r>
              <a:rPr lang="zh-CN" altLang="zh-CN" sz="2800" dirty="0"/>
              <a:t>，</a:t>
            </a:r>
            <a:r>
              <a:rPr lang="en-US" altLang="zh-CN" sz="2800" dirty="0" smtClean="0"/>
              <a:t>P 110</a:t>
            </a:r>
            <a:r>
              <a:rPr lang="zh-CN" altLang="zh-CN" sz="2800" dirty="0"/>
              <a:t>次</a:t>
            </a:r>
            <a:r>
              <a:rPr lang="en-US" altLang="zh-CN" sz="2800" dirty="0"/>
              <a:t>/</a:t>
            </a:r>
            <a:r>
              <a:rPr lang="zh-CN" altLang="zh-CN" sz="2800" dirty="0"/>
              <a:t>分，</a:t>
            </a:r>
            <a:r>
              <a:rPr lang="en-US" altLang="zh-CN" sz="2800" dirty="0" smtClean="0"/>
              <a:t>R 20</a:t>
            </a:r>
            <a:r>
              <a:rPr lang="zh-CN" altLang="zh-CN" sz="2800" dirty="0"/>
              <a:t>次</a:t>
            </a:r>
            <a:r>
              <a:rPr lang="en-US" altLang="zh-CN" sz="2800" dirty="0"/>
              <a:t>/</a:t>
            </a:r>
            <a:r>
              <a:rPr lang="zh-CN" altLang="zh-CN" sz="2800" dirty="0"/>
              <a:t>分，</a:t>
            </a:r>
            <a:r>
              <a:rPr lang="en-US" altLang="zh-CN" sz="2800" dirty="0" smtClean="0"/>
              <a:t>BP 115/70mmHg</a:t>
            </a:r>
            <a:r>
              <a:rPr lang="zh-CN" altLang="zh-CN" sz="2800" dirty="0"/>
              <a:t>；腹部伤口用腹带包扎，表面有少量渗出，腹腔引流管持续引流，复查血常规示：</a:t>
            </a:r>
            <a:r>
              <a:rPr lang="en-US" altLang="zh-CN" sz="2800" dirty="0" smtClean="0"/>
              <a:t>WBC 12×10</a:t>
            </a:r>
            <a:r>
              <a:rPr lang="en-US" altLang="zh-CN" sz="2800" baseline="30000" dirty="0" smtClean="0"/>
              <a:t>9</a:t>
            </a:r>
            <a:r>
              <a:rPr lang="en-US" altLang="zh-CN" sz="2800" dirty="0" smtClean="0"/>
              <a:t>/L</a:t>
            </a:r>
            <a:r>
              <a:rPr lang="zh-CN" altLang="zh-CN" sz="2800" dirty="0"/>
              <a:t>，中性粒细胞比例</a:t>
            </a:r>
            <a:r>
              <a:rPr lang="en-US" altLang="zh-CN" sz="2800" dirty="0"/>
              <a:t>0.80</a:t>
            </a:r>
            <a:r>
              <a:rPr lang="zh-CN" altLang="zh-CN" sz="2800" dirty="0" smtClean="0"/>
              <a:t>；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主诉</a:t>
            </a:r>
            <a:r>
              <a:rPr lang="zh-CN" altLang="zh-CN" sz="2800" dirty="0"/>
              <a:t>术后一直有发热、腹部伤口有疼痛</a:t>
            </a:r>
            <a:r>
              <a:rPr lang="zh-CN" altLang="zh-CN" sz="2800" dirty="0" smtClean="0"/>
              <a:t>不适</a:t>
            </a:r>
            <a:endParaRPr lang="zh-CN" altLang="zh-CN" sz="2800" dirty="0"/>
          </a:p>
          <a:p>
            <a:pPr lvl="1"/>
            <a:r>
              <a:rPr lang="zh-CN" altLang="zh-CN" sz="2800" dirty="0"/>
              <a:t>请问</a:t>
            </a:r>
            <a:r>
              <a:rPr lang="zh-CN" altLang="zh-CN" sz="2800" dirty="0" smtClean="0"/>
              <a:t>：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目前</a:t>
            </a:r>
            <a:r>
              <a:rPr lang="zh-CN" altLang="zh-CN" sz="2800" dirty="0"/>
              <a:t>主要的护理诊断</a:t>
            </a:r>
            <a:r>
              <a:rPr lang="en-US" altLang="zh-CN" sz="2800" dirty="0" smtClean="0"/>
              <a:t>/</a:t>
            </a:r>
            <a:r>
              <a:rPr lang="zh-CN" altLang="zh-CN" sz="2800" dirty="0" smtClean="0"/>
              <a:t>合作性</a:t>
            </a:r>
            <a:r>
              <a:rPr lang="zh-CN" altLang="zh-CN" sz="2800" dirty="0"/>
              <a:t>问题是什么？应采取哪些护理措施？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02170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第二十五章</a:t>
            </a:r>
            <a:r>
              <a:rPr lang="en-US" altLang="zh-CN" dirty="0"/>
              <a:t>  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为</a:t>
            </a:r>
            <a:r>
              <a:rPr lang="zh-CN" altLang="zh-CN" dirty="0"/>
              <a:t>术后第</a:t>
            </a:r>
            <a:r>
              <a:rPr lang="en-US" altLang="zh-CN" dirty="0"/>
              <a:t>3</a:t>
            </a:r>
            <a:r>
              <a:rPr lang="zh-CN" altLang="zh-CN" dirty="0"/>
              <a:t>天，体温</a:t>
            </a:r>
            <a:r>
              <a:rPr lang="en-US" altLang="zh-CN" dirty="0"/>
              <a:t>38.5℃</a:t>
            </a:r>
            <a:r>
              <a:rPr lang="zh-CN" altLang="zh-CN" dirty="0"/>
              <a:t>，存在</a:t>
            </a:r>
            <a:r>
              <a:rPr lang="en-US" altLang="zh-CN" dirty="0"/>
              <a:t>“</a:t>
            </a:r>
            <a:r>
              <a:rPr lang="zh-CN" altLang="zh-CN" dirty="0"/>
              <a:t>体温过高：与手术、感染有关</a:t>
            </a:r>
            <a:r>
              <a:rPr lang="en-US" altLang="zh-CN" dirty="0"/>
              <a:t>”</a:t>
            </a:r>
            <a:r>
              <a:rPr lang="zh-CN" altLang="zh-CN" dirty="0" smtClean="0"/>
              <a:t>；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术</a:t>
            </a:r>
            <a:r>
              <a:rPr lang="zh-CN" altLang="zh-CN" dirty="0"/>
              <a:t>后证实为穿孔性阑尾炎，伤口有少量渗出，腹腔持续引流，主诉伤口有疼痛不适，存在</a:t>
            </a:r>
            <a:r>
              <a:rPr lang="en-US" altLang="zh-CN" dirty="0"/>
              <a:t>“</a:t>
            </a:r>
            <a:r>
              <a:rPr lang="zh-CN" altLang="zh-CN" dirty="0"/>
              <a:t>术后并发症：切口感染、腹腔脓肿</a:t>
            </a:r>
            <a:r>
              <a:rPr lang="en-US" altLang="zh-CN" dirty="0"/>
              <a:t>”</a:t>
            </a:r>
            <a:r>
              <a:rPr lang="zh-CN" altLang="zh-CN" dirty="0"/>
              <a:t>。主要护理措施：半卧位、严密监测、降温、止痛、抗感染、保持引流通畅、及时更换敷料或引流袋、无菌操作等。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01246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第二十五章</a:t>
            </a:r>
            <a:r>
              <a:rPr lang="en-US" altLang="zh-CN" dirty="0"/>
              <a:t>  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1.  </a:t>
            </a:r>
            <a:r>
              <a:rPr lang="zh-CN" altLang="zh-CN" dirty="0"/>
              <a:t>关于急性阑尾炎的概念正确的是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．常有膈下游离气体</a:t>
            </a:r>
            <a:r>
              <a:rPr lang="en-US" altLang="zh-CN" dirty="0"/>
              <a:t>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．必定有转移性右下腹痛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．固定压痛一定在麦氏点</a:t>
            </a:r>
            <a:r>
              <a:rPr lang="en-US" altLang="zh-CN" dirty="0"/>
              <a:t>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．多数患者早期有腹泻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．腹痛突然减轻不一定说明病情好转</a:t>
            </a:r>
          </a:p>
          <a:p>
            <a:pPr marL="914400" lvl="2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036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第二十五章</a:t>
            </a:r>
            <a:r>
              <a:rPr lang="en-US" altLang="zh-CN" dirty="0"/>
              <a:t>  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2.  </a:t>
            </a:r>
            <a:r>
              <a:rPr lang="zh-CN" altLang="zh-CN" dirty="0"/>
              <a:t>急性阑尾炎需积极手术治疗的情况是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．右下腹有固定而明显压痛区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．右下腹痛伴发热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．右下腹痛伴恶心呕吐</a:t>
            </a:r>
            <a:r>
              <a:rPr lang="en-US" altLang="zh-CN" dirty="0"/>
              <a:t>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．右下腹有压痛、反跳痛、肌紧张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．右下腹痛伴阵发性加重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47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急性阑尾炎（</a:t>
            </a:r>
            <a:r>
              <a:rPr lang="en-US" altLang="zh-CN" dirty="0"/>
              <a:t>acute appendicitis</a:t>
            </a:r>
            <a:r>
              <a:rPr lang="zh-CN" altLang="zh-CN" dirty="0"/>
              <a:t>）是外科最常见的</a:t>
            </a:r>
            <a:r>
              <a:rPr lang="zh-CN" altLang="zh-CN" dirty="0" smtClean="0"/>
              <a:t>急腹症</a:t>
            </a:r>
            <a:endParaRPr lang="en-US" altLang="zh-CN" dirty="0" smtClean="0"/>
          </a:p>
          <a:p>
            <a:pPr lvl="1"/>
            <a:r>
              <a:rPr lang="zh-CN" altLang="zh-CN" dirty="0"/>
              <a:t>由阑尾管腔阻塞，同时细菌入侵</a:t>
            </a:r>
            <a:r>
              <a:rPr lang="zh-CN" altLang="zh-CN" dirty="0" smtClean="0"/>
              <a:t>导致</a:t>
            </a:r>
            <a:endParaRPr lang="en-US" altLang="zh-CN" dirty="0" smtClean="0"/>
          </a:p>
          <a:p>
            <a:pPr lvl="1"/>
            <a:r>
              <a:rPr lang="zh-CN" altLang="zh-CN" dirty="0"/>
              <a:t>根据其临床经过和病理变化，可分为单纯性、化脓性、坏疽性及穿孔性和阑尾周围脓肿</a:t>
            </a:r>
            <a:r>
              <a:rPr lang="en-US" altLang="zh-CN" dirty="0"/>
              <a:t>4</a:t>
            </a:r>
            <a:r>
              <a:rPr lang="zh-CN" altLang="zh-CN" dirty="0"/>
              <a:t>种类型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558099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第二十五章</a:t>
            </a:r>
            <a:r>
              <a:rPr lang="en-US" altLang="zh-CN" dirty="0"/>
              <a:t>  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．急性阑尾炎腹痛起始于脐周或上腹的机制是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．胃肠功能紊乱</a:t>
            </a:r>
            <a:r>
              <a:rPr lang="en-US" altLang="zh-CN" dirty="0"/>
              <a:t>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．内脏神经反射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．躯体神经反射</a:t>
            </a:r>
            <a:r>
              <a:rPr lang="en-US" altLang="zh-CN" dirty="0"/>
              <a:t>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．壁层腹膜受刺激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．阑尾管壁痉挛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99001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第二十五章</a:t>
            </a:r>
            <a:r>
              <a:rPr lang="en-US" altLang="zh-CN" dirty="0"/>
              <a:t>  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．小儿急性阑尾炎的特点是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．病程进展缓慢</a:t>
            </a:r>
            <a:r>
              <a:rPr lang="en-US" altLang="zh-CN" dirty="0"/>
              <a:t>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．不易发生穿孔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．并发症发生率低</a:t>
            </a:r>
            <a:r>
              <a:rPr lang="en-US" altLang="zh-CN" dirty="0"/>
              <a:t>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．不会出现高热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．右下腹体征不明显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第二十五章</a:t>
            </a:r>
            <a:r>
              <a:rPr lang="en-US" altLang="zh-CN" dirty="0"/>
              <a:t>  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5</a:t>
            </a:r>
            <a:r>
              <a:rPr lang="zh-CN" altLang="zh-CN" dirty="0"/>
              <a:t>．男性，</a:t>
            </a:r>
            <a:r>
              <a:rPr lang="en-US" altLang="zh-CN" dirty="0"/>
              <a:t>38</a:t>
            </a:r>
            <a:r>
              <a:rPr lang="zh-CN" altLang="zh-CN" dirty="0"/>
              <a:t>岁，阑尾炎穿孔术后</a:t>
            </a:r>
            <a:r>
              <a:rPr lang="en-US" altLang="zh-CN" dirty="0"/>
              <a:t>1</a:t>
            </a:r>
            <a:r>
              <a:rPr lang="zh-CN" altLang="zh-CN" dirty="0"/>
              <a:t>周，出现发热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排便</a:t>
            </a:r>
            <a:r>
              <a:rPr lang="zh-CN" altLang="zh-CN" dirty="0" smtClean="0"/>
              <a:t>次数</a:t>
            </a:r>
            <a:r>
              <a:rPr lang="zh-CN" altLang="zh-CN" dirty="0"/>
              <a:t>增多</a:t>
            </a:r>
            <a:r>
              <a:rPr lang="zh-CN" altLang="zh-CN" dirty="0" smtClean="0"/>
              <a:t>，</a:t>
            </a:r>
            <a:r>
              <a:rPr lang="zh-CN" altLang="en-US" dirty="0" smtClean="0"/>
              <a:t>黏液</a:t>
            </a:r>
            <a:r>
              <a:rPr lang="zh-CN" altLang="zh-CN" dirty="0" smtClean="0"/>
              <a:t>便</a:t>
            </a:r>
            <a:r>
              <a:rPr lang="zh-CN" altLang="zh-CN" dirty="0"/>
              <a:t>，肛门指检直肠前壁饱满，且有触痛，白细胞计数增高。应考虑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．切口感染</a:t>
            </a:r>
            <a:r>
              <a:rPr lang="en-US" altLang="zh-CN" dirty="0"/>
              <a:t>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．化脓性门静脉炎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．盆腔脓肿</a:t>
            </a:r>
            <a:r>
              <a:rPr lang="en-US" altLang="zh-CN" dirty="0"/>
              <a:t>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．膈下脓肿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．粘连性肠梗阻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04624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第二十五章</a:t>
            </a:r>
            <a:r>
              <a:rPr lang="en-US" altLang="zh-CN" dirty="0"/>
              <a:t>  </a:t>
            </a:r>
            <a:r>
              <a:rPr lang="zh-CN" altLang="zh-CN" dirty="0" smtClean="0"/>
              <a:t>阑尾炎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E    2</a:t>
            </a:r>
            <a:r>
              <a:rPr lang="zh-CN" altLang="zh-CN" dirty="0"/>
              <a:t>．</a:t>
            </a:r>
            <a:r>
              <a:rPr lang="en-US" altLang="zh-CN" dirty="0"/>
              <a:t>D    3</a:t>
            </a:r>
            <a:r>
              <a:rPr lang="zh-CN" altLang="zh-CN" dirty="0"/>
              <a:t>．</a:t>
            </a:r>
            <a:r>
              <a:rPr lang="en-US" altLang="zh-CN" dirty="0"/>
              <a:t>B   4</a:t>
            </a:r>
            <a:r>
              <a:rPr lang="zh-CN" altLang="zh-CN" dirty="0"/>
              <a:t>．</a:t>
            </a:r>
            <a:r>
              <a:rPr lang="en-US" altLang="zh-CN" dirty="0"/>
              <a:t>E   5</a:t>
            </a:r>
            <a:r>
              <a:rPr lang="zh-CN" altLang="zh-CN" dirty="0"/>
              <a:t>．</a:t>
            </a:r>
            <a:r>
              <a:rPr lang="en-US" altLang="zh-CN" dirty="0"/>
              <a:t>C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113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052736"/>
            <a:ext cx="8610600" cy="4876800"/>
          </a:xfrm>
        </p:spPr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 25-1  A</a:t>
            </a:r>
            <a:endParaRPr lang="zh-CN" altLang="zh-CN" dirty="0"/>
          </a:p>
          <a:p>
            <a:pPr lvl="1"/>
            <a:r>
              <a:rPr lang="zh-CN" altLang="zh-CN" sz="2800" dirty="0"/>
              <a:t>男性，</a:t>
            </a:r>
            <a:r>
              <a:rPr lang="en-US" altLang="zh-CN" sz="2800" dirty="0"/>
              <a:t>26</a:t>
            </a:r>
            <a:r>
              <a:rPr lang="zh-CN" altLang="zh-CN" sz="2800" dirty="0"/>
              <a:t>岁，转移性右下腹痛</a:t>
            </a:r>
            <a:r>
              <a:rPr lang="en-US" altLang="zh-CN" sz="2800" dirty="0"/>
              <a:t>10</a:t>
            </a:r>
            <a:r>
              <a:rPr lang="zh-CN" altLang="zh-CN" sz="2800" dirty="0"/>
              <a:t>小时伴恶心</a:t>
            </a:r>
            <a:r>
              <a:rPr lang="zh-CN" altLang="zh-CN" sz="2800" dirty="0" smtClean="0"/>
              <a:t>呕吐</a:t>
            </a:r>
            <a:endParaRPr lang="zh-CN" altLang="zh-CN" sz="2800" dirty="0"/>
          </a:p>
          <a:p>
            <a:pPr lvl="1"/>
            <a:r>
              <a:rPr lang="zh-CN" altLang="zh-CN" sz="2800" dirty="0"/>
              <a:t>体检：体温</a:t>
            </a:r>
            <a:r>
              <a:rPr lang="en-US" altLang="zh-CN" sz="2800" dirty="0"/>
              <a:t>39.2</a:t>
            </a:r>
            <a:r>
              <a:rPr lang="zh-CN" altLang="zh-CN" sz="2800" dirty="0"/>
              <a:t>℃，脉搏</a:t>
            </a:r>
            <a:r>
              <a:rPr lang="en-US" altLang="zh-CN" sz="2800" dirty="0"/>
              <a:t>124</a:t>
            </a:r>
            <a:r>
              <a:rPr lang="zh-CN" altLang="zh-CN" sz="2800" dirty="0"/>
              <a:t>次</a:t>
            </a:r>
            <a:r>
              <a:rPr lang="en-US" altLang="zh-CN" sz="2800" dirty="0"/>
              <a:t>/</a:t>
            </a:r>
            <a:r>
              <a:rPr lang="zh-CN" altLang="zh-CN" sz="2800" dirty="0"/>
              <a:t>分，血压</a:t>
            </a:r>
            <a:r>
              <a:rPr lang="en-US" altLang="zh-CN" sz="2800" dirty="0"/>
              <a:t>105/65mmHg</a:t>
            </a:r>
            <a:r>
              <a:rPr lang="zh-CN" altLang="zh-CN" sz="2800" dirty="0"/>
              <a:t>；右下腹压痛、反跳痛、肌紧张、肠鸣音消失，闭孔内肌试验</a:t>
            </a:r>
            <a:r>
              <a:rPr lang="zh-CN" altLang="zh-CN" sz="2800" dirty="0" smtClean="0"/>
              <a:t>阳性</a:t>
            </a:r>
            <a:endParaRPr lang="zh-CN" altLang="zh-CN" sz="2800" dirty="0"/>
          </a:p>
          <a:p>
            <a:pPr lvl="1"/>
            <a:r>
              <a:rPr lang="zh-CN" altLang="zh-CN" sz="2800" dirty="0" smtClean="0"/>
              <a:t>血常规</a:t>
            </a:r>
            <a:r>
              <a:rPr lang="zh-CN" altLang="zh-CN" sz="2800" dirty="0"/>
              <a:t>：</a:t>
            </a:r>
            <a:r>
              <a:rPr lang="en-US" altLang="zh-CN" sz="2800" dirty="0" smtClean="0"/>
              <a:t>WBC 12.5</a:t>
            </a:r>
            <a:r>
              <a:rPr lang="zh-CN" altLang="zh-CN" sz="2800" dirty="0"/>
              <a:t>×</a:t>
            </a:r>
            <a:r>
              <a:rPr lang="en-US" altLang="zh-CN" sz="2800" dirty="0"/>
              <a:t>10</a:t>
            </a:r>
            <a:r>
              <a:rPr lang="en-US" altLang="zh-CN" sz="2800" baseline="30000" dirty="0"/>
              <a:t>9</a:t>
            </a:r>
            <a:r>
              <a:rPr lang="en-US" altLang="zh-CN" sz="2800" dirty="0"/>
              <a:t>/L</a:t>
            </a:r>
            <a:r>
              <a:rPr lang="zh-CN" altLang="zh-CN" sz="2800" dirty="0"/>
              <a:t>，中性粒细胞比例</a:t>
            </a:r>
            <a:r>
              <a:rPr lang="en-US" altLang="zh-CN" sz="2800" dirty="0" smtClean="0"/>
              <a:t>0.82</a:t>
            </a:r>
            <a:endParaRPr lang="zh-CN" altLang="zh-CN" sz="2800" dirty="0"/>
          </a:p>
          <a:p>
            <a:pPr lvl="1"/>
            <a:r>
              <a:rPr lang="zh-CN" altLang="zh-CN" sz="2800" dirty="0"/>
              <a:t>腹部</a:t>
            </a:r>
            <a:r>
              <a:rPr lang="en-US" altLang="zh-CN" sz="2800" dirty="0"/>
              <a:t>X</a:t>
            </a:r>
            <a:r>
              <a:rPr lang="zh-CN" altLang="zh-CN" sz="2800" dirty="0"/>
              <a:t>线平片：盲肠扩张和气液</a:t>
            </a:r>
            <a:r>
              <a:rPr lang="zh-CN" altLang="zh-CN" sz="2800" dirty="0" smtClean="0"/>
              <a:t>平面</a:t>
            </a:r>
            <a:endParaRPr lang="zh-CN" altLang="zh-CN" sz="2800" dirty="0"/>
          </a:p>
          <a:p>
            <a:pPr lvl="1"/>
            <a:r>
              <a:rPr lang="zh-CN" altLang="zh-CN" sz="2800" dirty="0"/>
              <a:t>问题：</a:t>
            </a:r>
            <a:r>
              <a:rPr lang="zh-CN" altLang="zh-CN" sz="2800" dirty="0" smtClean="0"/>
              <a:t>该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护理</a:t>
            </a:r>
            <a:r>
              <a:rPr lang="zh-CN" altLang="zh-CN" sz="2800" dirty="0"/>
              <a:t>评估内容有哪些</a:t>
            </a:r>
            <a:r>
              <a:rPr lang="zh-CN" altLang="zh-CN" sz="2800" dirty="0" smtClean="0"/>
              <a:t>？</a:t>
            </a:r>
            <a:endParaRPr lang="zh-CN" altLang="zh-CN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339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1"/>
            <a:r>
              <a:rPr lang="zh-CN" altLang="zh-CN" dirty="0"/>
              <a:t>临床</a:t>
            </a:r>
            <a:r>
              <a:rPr lang="zh-CN" altLang="zh-CN" dirty="0" smtClean="0"/>
              <a:t>表现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腹痛</a:t>
            </a:r>
            <a:endParaRPr lang="en-US" altLang="zh-CN" dirty="0" smtClean="0"/>
          </a:p>
          <a:p>
            <a:pPr lvl="3"/>
            <a:r>
              <a:rPr lang="zh-CN" altLang="zh-CN" dirty="0"/>
              <a:t>典型的表现是转移性右下腹痛，腹痛发作始于中上腹或脐周，呈阵发性，位置不固定；数小时（</a:t>
            </a:r>
            <a:r>
              <a:rPr lang="en-US" altLang="zh-CN" dirty="0"/>
              <a:t>6</a:t>
            </a:r>
            <a:r>
              <a:rPr lang="zh-CN" altLang="zh-CN" dirty="0"/>
              <a:t>～</a:t>
            </a:r>
            <a:r>
              <a:rPr lang="en-US" altLang="zh-CN" dirty="0"/>
              <a:t>8h</a:t>
            </a:r>
            <a:r>
              <a:rPr lang="zh-CN" altLang="zh-CN" dirty="0"/>
              <a:t>）后腹痛转移并固定在右下腹。呈持续性阵发性</a:t>
            </a:r>
            <a:r>
              <a:rPr lang="zh-CN" altLang="zh-CN" dirty="0" smtClean="0"/>
              <a:t>加重</a:t>
            </a:r>
            <a:endParaRPr lang="en-US" altLang="zh-CN" dirty="0" smtClean="0"/>
          </a:p>
          <a:p>
            <a:pPr lvl="3"/>
            <a:r>
              <a:rPr lang="zh-CN" altLang="zh-CN" dirty="0"/>
              <a:t>不同类型的阑尾炎腹痛性质有所</a:t>
            </a:r>
            <a:r>
              <a:rPr lang="zh-CN" altLang="zh-CN" dirty="0" smtClean="0"/>
              <a:t>差异</a:t>
            </a:r>
            <a:endParaRPr lang="en-US" altLang="zh-CN" dirty="0" smtClean="0"/>
          </a:p>
          <a:p>
            <a:pPr lvl="3"/>
            <a:r>
              <a:rPr lang="zh-CN" altLang="zh-CN" dirty="0"/>
              <a:t>不同位置的阑尾炎，其腹痛部位也有</a:t>
            </a:r>
            <a:r>
              <a:rPr lang="zh-CN" altLang="zh-CN" dirty="0" smtClean="0"/>
              <a:t>区别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9513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临床表现</a:t>
            </a:r>
            <a:endParaRPr lang="en-US" altLang="zh-CN" dirty="0"/>
          </a:p>
          <a:p>
            <a:pPr lvl="2"/>
            <a:r>
              <a:rPr lang="zh-CN" altLang="zh-CN" dirty="0" smtClean="0"/>
              <a:t>胃肠</a:t>
            </a:r>
            <a:r>
              <a:rPr lang="zh-CN" altLang="zh-CN" dirty="0"/>
              <a:t>道</a:t>
            </a:r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3"/>
            <a:r>
              <a:rPr lang="zh-CN" altLang="zh-CN" dirty="0"/>
              <a:t>早期可能有厌食，恶心、呕吐</a:t>
            </a:r>
            <a:endParaRPr lang="en-US" altLang="zh-CN" dirty="0"/>
          </a:p>
          <a:p>
            <a:pPr lvl="2"/>
            <a:r>
              <a:rPr lang="zh-CN" altLang="zh-CN" dirty="0" smtClean="0"/>
              <a:t>发热</a:t>
            </a:r>
            <a:endParaRPr lang="en-US" altLang="zh-CN" dirty="0" smtClean="0"/>
          </a:p>
          <a:p>
            <a:pPr lvl="3"/>
            <a:r>
              <a:rPr lang="zh-CN" altLang="zh-CN" dirty="0"/>
              <a:t>一般只有低热，无寒战，化脓性阑尾炎一般亦不超过</a:t>
            </a:r>
            <a:r>
              <a:rPr lang="en-US" altLang="zh-CN" dirty="0"/>
              <a:t>38</a:t>
            </a:r>
            <a:r>
              <a:rPr lang="en-US" altLang="zh-CN" dirty="0" smtClean="0"/>
              <a:t>℃</a:t>
            </a:r>
          </a:p>
          <a:p>
            <a:pPr lvl="3"/>
            <a:r>
              <a:rPr lang="zh-CN" altLang="zh-CN" dirty="0" smtClean="0"/>
              <a:t>阑尾</a:t>
            </a:r>
            <a:r>
              <a:rPr lang="zh-CN" altLang="zh-CN" dirty="0"/>
              <a:t>坏疽、穿孔或已</a:t>
            </a:r>
            <a:r>
              <a:rPr lang="zh-CN" altLang="zh-CN" dirty="0" smtClean="0"/>
              <a:t>并发</a:t>
            </a:r>
            <a:r>
              <a:rPr lang="zh-CN" altLang="en-US" dirty="0" smtClean="0"/>
              <a:t>腹膜炎</a:t>
            </a:r>
            <a:r>
              <a:rPr lang="zh-CN" altLang="zh-CN" dirty="0" smtClean="0"/>
              <a:t>体温</a:t>
            </a:r>
            <a:r>
              <a:rPr lang="zh-CN" altLang="zh-CN" dirty="0"/>
              <a:t>可达</a:t>
            </a:r>
            <a:r>
              <a:rPr lang="en-US" altLang="zh-CN" dirty="0"/>
              <a:t>39℃</a:t>
            </a:r>
            <a:r>
              <a:rPr lang="zh-CN" altLang="zh-CN" dirty="0"/>
              <a:t>或</a:t>
            </a:r>
            <a:r>
              <a:rPr lang="en-US" altLang="zh-CN" dirty="0"/>
              <a:t>40</a:t>
            </a:r>
            <a:r>
              <a:rPr lang="en-US" altLang="zh-CN" dirty="0" smtClean="0"/>
              <a:t>℃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7020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临床表现</a:t>
            </a:r>
            <a:endParaRPr lang="en-US" altLang="zh-CN" dirty="0"/>
          </a:p>
          <a:p>
            <a:pPr lvl="2"/>
            <a:r>
              <a:rPr lang="zh-CN" altLang="zh-CN" dirty="0" smtClean="0"/>
              <a:t>右下腹压痛</a:t>
            </a:r>
            <a:endParaRPr lang="en-US" altLang="zh-CN" dirty="0" smtClean="0"/>
          </a:p>
          <a:p>
            <a:pPr lvl="3"/>
            <a:r>
              <a:rPr lang="zh-CN" altLang="zh-CN" dirty="0"/>
              <a:t>压痛点通常位于麦氏</a:t>
            </a:r>
            <a:r>
              <a:rPr lang="zh-CN" altLang="zh-CN" dirty="0" smtClean="0"/>
              <a:t>点，</a:t>
            </a:r>
            <a:r>
              <a:rPr lang="zh-CN" altLang="zh-CN" dirty="0"/>
              <a:t>即右髂前上棘与脐连线的中、外</a:t>
            </a:r>
            <a:r>
              <a:rPr lang="en-US" altLang="zh-CN" dirty="0"/>
              <a:t>1/3</a:t>
            </a:r>
            <a:r>
              <a:rPr lang="zh-CN" altLang="zh-CN" dirty="0"/>
              <a:t>交界处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568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急性阑尾炎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24744"/>
            <a:ext cx="4046193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2843808" y="5373216"/>
            <a:ext cx="27045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000" dirty="0"/>
              <a:t>图</a:t>
            </a:r>
            <a:r>
              <a:rPr lang="en-US" altLang="zh-CN" sz="2000" dirty="0"/>
              <a:t>25-1 </a:t>
            </a:r>
            <a:r>
              <a:rPr lang="en-US" altLang="zh-CN" sz="2000" dirty="0" smtClean="0"/>
              <a:t>  </a:t>
            </a:r>
            <a:r>
              <a:rPr lang="zh-CN" altLang="zh-CN" sz="2000" dirty="0" smtClean="0"/>
              <a:t>阑尾炎</a:t>
            </a:r>
            <a:r>
              <a:rPr lang="zh-CN" altLang="zh-CN" sz="2000" dirty="0"/>
              <a:t>压痛点</a:t>
            </a:r>
          </a:p>
        </p:txBody>
      </p:sp>
    </p:spTree>
    <p:extLst>
      <p:ext uri="{BB962C8B-B14F-4D97-AF65-F5344CB8AC3E}">
        <p14:creationId xmlns:p14="http://schemas.microsoft.com/office/powerpoint/2010/main" val="4018614489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</TotalTime>
  <Pages>0</Pages>
  <Words>2006</Words>
  <Characters>0</Characters>
  <Application>Microsoft Office PowerPoint</Application>
  <DocSecurity>0</DocSecurity>
  <PresentationFormat>全屏显示(4:3)</PresentationFormat>
  <Lines>0</Lines>
  <Paragraphs>306</Paragraphs>
  <Slides>43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44" baseType="lpstr">
      <vt:lpstr>课件模板</vt:lpstr>
      <vt:lpstr>第二十五章  阑尾炎患者的护理</vt:lpstr>
      <vt:lpstr>第二十五章  阑尾炎患者的护理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第一节  急性阑尾炎</vt:lpstr>
      <vt:lpstr>第二节   慢性阑尾炎</vt:lpstr>
      <vt:lpstr>第二节   慢性阑尾炎</vt:lpstr>
      <vt:lpstr>第二节   慢性阑尾炎</vt:lpstr>
      <vt:lpstr>第二节   慢性阑尾炎</vt:lpstr>
      <vt:lpstr>第二十五章  阑尾炎患者的护理</vt:lpstr>
      <vt:lpstr>第二十五章  阑尾炎患者的护理</vt:lpstr>
      <vt:lpstr>第二十五章  阑尾炎患者的护理</vt:lpstr>
      <vt:lpstr>第二十五章  阑尾炎患者的护理</vt:lpstr>
      <vt:lpstr>第二十五章  阑尾炎患者的护理</vt:lpstr>
      <vt:lpstr>第二十五章  阑尾炎患者的护理</vt:lpstr>
      <vt:lpstr>第二十五章  阑尾炎患者的护理</vt:lpstr>
      <vt:lpstr>第二十五章  阑尾炎患者的护理</vt:lpstr>
      <vt:lpstr>第二十五章  阑尾炎患者的护理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48</cp:revision>
  <cp:lastPrinted>1899-12-30T00:00:00Z</cp:lastPrinted>
  <dcterms:created xsi:type="dcterms:W3CDTF">2008-12-16T07:41:38Z</dcterms:created>
  <dcterms:modified xsi:type="dcterms:W3CDTF">2015-06-17T10:25:33Z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