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8" r:id="rId2"/>
    <p:sldId id="260" r:id="rId3"/>
    <p:sldId id="261" r:id="rId4"/>
    <p:sldId id="29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31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91" r:id="rId29"/>
    <p:sldId id="284" r:id="rId30"/>
    <p:sldId id="320" r:id="rId31"/>
    <p:sldId id="285" r:id="rId32"/>
    <p:sldId id="286" r:id="rId33"/>
    <p:sldId id="287" r:id="rId34"/>
    <p:sldId id="288" r:id="rId35"/>
    <p:sldId id="289" r:id="rId36"/>
    <p:sldId id="259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21" r:id="rId49"/>
    <p:sldId id="303" r:id="rId50"/>
    <p:sldId id="304" r:id="rId51"/>
    <p:sldId id="306" r:id="rId52"/>
    <p:sldId id="307" r:id="rId53"/>
    <p:sldId id="308" r:id="rId54"/>
    <p:sldId id="309" r:id="rId55"/>
    <p:sldId id="310" r:id="rId56"/>
    <p:sldId id="311" r:id="rId57"/>
    <p:sldId id="312" r:id="rId58"/>
    <p:sldId id="313" r:id="rId59"/>
    <p:sldId id="314" r:id="rId60"/>
    <p:sldId id="315" r:id="rId61"/>
    <p:sldId id="316" r:id="rId62"/>
    <p:sldId id="317" r:id="rId63"/>
    <p:sldId id="318" r:id="rId6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5" autoAdjust="0"/>
  </p:normalViewPr>
  <p:slideViewPr>
    <p:cSldViewPr>
      <p:cViewPr varScale="1">
        <p:scale>
          <a:sx n="67" d="100"/>
          <a:sy n="67" d="100"/>
        </p:scale>
        <p:origin x="-1250" y="-38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AA82BD-B3CF-4392-B9F9-6CF153DD4002}" type="datetimeFigureOut">
              <a:rPr lang="zh-CN" altLang="en-US" smtClean="0"/>
              <a:t>2015/6/20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7B913-E16C-480D-A5FE-AF226C5602E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270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7B913-E16C-480D-A5FE-AF226C5602E8}" type="slidenum">
              <a:rPr lang="zh-CN" altLang="en-US" smtClean="0"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51356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 smtClean="0"/>
              <a:t>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实验室检查</a:t>
            </a:r>
            <a:endParaRPr lang="en-US" altLang="zh-CN" dirty="0" smtClean="0"/>
          </a:p>
          <a:p>
            <a:pPr lvl="2"/>
            <a:r>
              <a:rPr lang="zh-CN" altLang="zh-CN" dirty="0"/>
              <a:t>影像学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en-US" altLang="zh-CN" dirty="0"/>
              <a:t>X</a:t>
            </a:r>
            <a:r>
              <a:rPr lang="zh-CN" altLang="zh-CN" dirty="0"/>
              <a:t>线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en-US" altLang="zh-CN" dirty="0"/>
              <a:t>B</a:t>
            </a:r>
            <a:r>
              <a:rPr lang="zh-CN" altLang="zh-CN" dirty="0" smtClean="0"/>
              <a:t>超</a:t>
            </a:r>
            <a:endParaRPr lang="en-US" altLang="zh-CN" dirty="0" smtClean="0"/>
          </a:p>
          <a:p>
            <a:pPr lvl="3"/>
            <a:r>
              <a:rPr lang="en-US" altLang="zh-CN" dirty="0"/>
              <a:t>CT</a:t>
            </a:r>
            <a:r>
              <a:rPr lang="zh-CN" altLang="zh-CN" dirty="0"/>
              <a:t>和</a:t>
            </a:r>
            <a:r>
              <a:rPr lang="en-US" altLang="zh-CN" dirty="0" smtClean="0"/>
              <a:t>MRI</a:t>
            </a:r>
          </a:p>
          <a:p>
            <a:pPr lvl="3"/>
            <a:r>
              <a:rPr lang="zh-CN" altLang="en-US" dirty="0"/>
              <a:t>肝穿刺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054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的健康史</a:t>
            </a:r>
          </a:p>
          <a:p>
            <a:pPr lvl="2"/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是否</a:t>
            </a:r>
            <a:r>
              <a:rPr lang="zh-CN" altLang="zh-CN" dirty="0"/>
              <a:t>有胆道疾病、腹腔感染、肠道感染、痔核感染、</a:t>
            </a:r>
            <a:r>
              <a:rPr lang="zh-CN" altLang="zh-CN" dirty="0" smtClean="0"/>
              <a:t>肝毗邻</a:t>
            </a:r>
            <a:r>
              <a:rPr lang="zh-CN" altLang="zh-CN" dirty="0"/>
              <a:t>部位感染、</a:t>
            </a:r>
            <a:r>
              <a:rPr lang="zh-CN" altLang="zh-CN" dirty="0" smtClean="0"/>
              <a:t>肝开放性</a:t>
            </a:r>
            <a:r>
              <a:rPr lang="zh-CN" altLang="zh-CN" dirty="0"/>
              <a:t>损伤、菌血症等情况，以明确肝脓肿发生</a:t>
            </a:r>
            <a:r>
              <a:rPr lang="zh-CN" altLang="zh-CN" dirty="0" smtClean="0"/>
              <a:t>原因</a:t>
            </a:r>
            <a:r>
              <a:rPr lang="en-US" altLang="zh-CN" dirty="0" smtClean="0"/>
              <a:t>	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816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zh-CN" dirty="0"/>
              <a:t>肝脓肿起病突然，全身及局部症状重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家属常出现紧张、焦虑心理，担心疾病预后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4446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治疗原则</a:t>
            </a:r>
            <a:r>
              <a:rPr lang="en-US" altLang="zh-CN" dirty="0" smtClean="0"/>
              <a:t>	</a:t>
            </a:r>
          </a:p>
          <a:p>
            <a:pPr lvl="2"/>
            <a:r>
              <a:rPr lang="zh-CN" altLang="zh-CN" dirty="0"/>
              <a:t>药物治疗</a:t>
            </a:r>
            <a:r>
              <a:rPr lang="en-US" altLang="zh-CN" dirty="0"/>
              <a:t>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抗生素</a:t>
            </a:r>
            <a:endParaRPr lang="en-US" altLang="zh-CN" dirty="0" smtClean="0"/>
          </a:p>
          <a:p>
            <a:pPr lvl="3"/>
            <a:r>
              <a:rPr lang="zh-CN" altLang="zh-CN" dirty="0"/>
              <a:t>全身支持</a:t>
            </a:r>
            <a:r>
              <a:rPr lang="zh-CN" altLang="zh-CN" dirty="0" smtClean="0"/>
              <a:t>疗法</a:t>
            </a:r>
            <a:endParaRPr lang="en-US" altLang="zh-CN" dirty="0" smtClean="0"/>
          </a:p>
          <a:p>
            <a:pPr lvl="3"/>
            <a:r>
              <a:rPr lang="zh-CN" altLang="en-US" dirty="0"/>
              <a:t>护</a:t>
            </a:r>
            <a:r>
              <a:rPr lang="zh-CN" altLang="en-US" dirty="0" smtClean="0"/>
              <a:t>肝治疗</a:t>
            </a:r>
            <a:endParaRPr lang="en-US" altLang="zh-CN" dirty="0" smtClean="0"/>
          </a:p>
          <a:p>
            <a:pPr lvl="2"/>
            <a:r>
              <a:rPr lang="zh-CN" altLang="zh-CN" dirty="0"/>
              <a:t>积极处理</a:t>
            </a:r>
            <a:r>
              <a:rPr lang="zh-CN" altLang="zh-CN" dirty="0" smtClean="0"/>
              <a:t>原发病灶</a:t>
            </a:r>
            <a:endParaRPr lang="en-US" altLang="zh-CN" dirty="0" smtClean="0"/>
          </a:p>
          <a:p>
            <a:pPr lvl="2"/>
            <a:r>
              <a:rPr lang="en-US" altLang="zh-CN" dirty="0"/>
              <a:t>B</a:t>
            </a:r>
            <a:r>
              <a:rPr lang="zh-CN" altLang="zh-CN" dirty="0"/>
              <a:t>超或</a:t>
            </a:r>
            <a:r>
              <a:rPr lang="en-US" altLang="zh-CN" dirty="0"/>
              <a:t>CT</a:t>
            </a:r>
            <a:r>
              <a:rPr lang="zh-CN" altLang="zh-CN" dirty="0"/>
              <a:t>引导下</a:t>
            </a:r>
            <a:r>
              <a:rPr lang="zh-CN" altLang="zh-CN" dirty="0" smtClean="0"/>
              <a:t>穿刺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8755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治疗原则</a:t>
            </a:r>
            <a:r>
              <a:rPr lang="en-US" altLang="zh-CN" dirty="0" smtClean="0"/>
              <a:t>	</a:t>
            </a:r>
          </a:p>
          <a:p>
            <a:pPr lvl="2"/>
            <a:r>
              <a:rPr lang="zh-CN" altLang="zh-CN" dirty="0" smtClean="0"/>
              <a:t>手术治疗</a:t>
            </a:r>
            <a:endParaRPr lang="en-US" altLang="zh-CN" dirty="0" smtClean="0"/>
          </a:p>
          <a:p>
            <a:pPr lvl="3"/>
            <a:r>
              <a:rPr lang="zh-CN" altLang="zh-CN" dirty="0"/>
              <a:t>脓肿切开</a:t>
            </a:r>
            <a:r>
              <a:rPr lang="zh-CN" altLang="zh-CN" dirty="0" smtClean="0"/>
              <a:t>引流术</a:t>
            </a:r>
            <a:endParaRPr lang="en-US" altLang="zh-CN" dirty="0" smtClean="0"/>
          </a:p>
          <a:p>
            <a:pPr lvl="3"/>
            <a:r>
              <a:rPr lang="zh-CN" altLang="zh-CN" dirty="0"/>
              <a:t>肝叶切除术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5587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28-1B</a:t>
            </a:r>
            <a:endParaRPr lang="zh-CN" altLang="zh-CN" dirty="0"/>
          </a:p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明确</a:t>
            </a:r>
            <a:r>
              <a:rPr lang="zh-CN" altLang="zh-CN" dirty="0"/>
              <a:t>诊断为细菌性肝脓肿，给予抗感染及营养支持等联合治疗，同时拟行肝脓肿穿刺置管引流术。</a:t>
            </a:r>
          </a:p>
          <a:p>
            <a:pPr lvl="1"/>
            <a:r>
              <a:rPr lang="zh-CN" altLang="zh-CN" dirty="0" smtClean="0"/>
              <a:t>问题</a:t>
            </a:r>
            <a:r>
              <a:rPr lang="zh-CN" altLang="zh-CN" dirty="0"/>
              <a:t>：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穿刺</a:t>
            </a:r>
            <a:r>
              <a:rPr lang="zh-CN" altLang="zh-CN" dirty="0"/>
              <a:t>前护士进行健康宣教的内容有哪些？穿刺后可能</a:t>
            </a:r>
            <a:r>
              <a:rPr lang="zh-CN" altLang="zh-CN" dirty="0" smtClean="0"/>
              <a:t>出现</a:t>
            </a:r>
            <a:r>
              <a:rPr lang="zh-CN" altLang="zh-CN" dirty="0"/>
              <a:t>哪些并发症？如何观察及护理？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3053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en-US" altLang="zh-CN" dirty="0"/>
              <a:t>1</a:t>
            </a:r>
            <a:r>
              <a:rPr lang="zh-CN" altLang="zh-CN" dirty="0"/>
              <a:t>．体温过高</a:t>
            </a:r>
            <a:r>
              <a:rPr lang="en-US" altLang="zh-CN" dirty="0"/>
              <a:t>  </a:t>
            </a:r>
            <a:r>
              <a:rPr lang="zh-CN" altLang="zh-CN" dirty="0"/>
              <a:t>与肝脓肿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en-US" altLang="zh-CN" dirty="0"/>
              <a:t>2</a:t>
            </a:r>
            <a:r>
              <a:rPr lang="zh-CN" altLang="zh-CN" dirty="0"/>
              <a:t>．营养失调（低于机体需要量）</a:t>
            </a:r>
            <a:r>
              <a:rPr lang="en-US" altLang="zh-CN" dirty="0"/>
              <a:t>  </a:t>
            </a:r>
            <a:r>
              <a:rPr lang="zh-CN" altLang="zh-CN" dirty="0"/>
              <a:t>与进食减少和分解代谢增加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en-US" altLang="zh-CN" dirty="0"/>
              <a:t>3</a:t>
            </a:r>
            <a:r>
              <a:rPr lang="zh-CN" altLang="zh-CN" dirty="0"/>
              <a:t>．疼痛</a:t>
            </a:r>
            <a:r>
              <a:rPr lang="en-US" altLang="zh-CN" dirty="0"/>
              <a:t>  </a:t>
            </a:r>
            <a:r>
              <a:rPr lang="zh-CN" altLang="zh-CN" dirty="0"/>
              <a:t>与</a:t>
            </a:r>
            <a:r>
              <a:rPr lang="zh-CN" altLang="zh-CN" dirty="0" smtClean="0"/>
              <a:t>肝大</a:t>
            </a:r>
            <a:r>
              <a:rPr lang="zh-CN" altLang="zh-CN" dirty="0"/>
              <a:t>及包膜刺激神经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en-US" altLang="zh-CN" dirty="0"/>
              <a:t>4</a:t>
            </a:r>
            <a:r>
              <a:rPr lang="zh-CN" altLang="zh-CN" dirty="0"/>
              <a:t>．潜在并发症 胸腔或腹膜内感染、膈下脓肿、休克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64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措施</a:t>
            </a:r>
            <a:endParaRPr lang="en-US" altLang="zh-CN" dirty="0" smtClean="0"/>
          </a:p>
          <a:p>
            <a:pPr lvl="1"/>
            <a:r>
              <a:rPr lang="zh-CN" altLang="en-US" dirty="0"/>
              <a:t>术</a:t>
            </a:r>
            <a:r>
              <a:rPr lang="zh-CN" altLang="en-US" dirty="0" smtClean="0"/>
              <a:t>前护理</a:t>
            </a:r>
            <a:endParaRPr lang="en-US" altLang="zh-CN" dirty="0" smtClean="0"/>
          </a:p>
          <a:p>
            <a:pPr lvl="2"/>
            <a:r>
              <a:rPr lang="zh-CN" altLang="zh-CN" dirty="0"/>
              <a:t>病情</a:t>
            </a:r>
            <a:r>
              <a:rPr lang="zh-CN" altLang="zh-CN" dirty="0" smtClean="0"/>
              <a:t>观察</a:t>
            </a:r>
            <a:endParaRPr lang="en-US" altLang="zh-CN" dirty="0" smtClean="0"/>
          </a:p>
          <a:p>
            <a:pPr lvl="2"/>
            <a:r>
              <a:rPr lang="zh-CN" altLang="zh-CN" dirty="0"/>
              <a:t>高热的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营养支持</a:t>
            </a:r>
            <a:endParaRPr lang="en-US" altLang="zh-CN" dirty="0" smtClean="0"/>
          </a:p>
          <a:p>
            <a:pPr lvl="2"/>
            <a:r>
              <a:rPr lang="zh-CN" altLang="zh-CN" dirty="0"/>
              <a:t>药物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2"/>
            <a:r>
              <a:rPr lang="zh-CN" altLang="zh-CN" dirty="0"/>
              <a:t>积极完善术前辅助检查及实验室检查，做好手术</a:t>
            </a:r>
            <a:r>
              <a:rPr lang="zh-CN" altLang="zh-CN" dirty="0" smtClean="0"/>
              <a:t>准备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0604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2"/>
            <a:r>
              <a:rPr lang="zh-CN" altLang="zh-CN" dirty="0"/>
              <a:t>病情</a:t>
            </a:r>
            <a:r>
              <a:rPr lang="zh-CN" altLang="zh-CN" dirty="0" smtClean="0"/>
              <a:t>观察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观察</a:t>
            </a:r>
            <a:r>
              <a:rPr lang="zh-CN" altLang="zh-CN" dirty="0"/>
              <a:t>生命体征及腹部体征，警惕穿刺部位发生</a:t>
            </a:r>
            <a:r>
              <a:rPr lang="zh-CN" altLang="zh-CN" dirty="0" smtClean="0"/>
              <a:t>出血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位置</a:t>
            </a:r>
            <a:r>
              <a:rPr lang="zh-CN" altLang="zh-CN" dirty="0"/>
              <a:t>较高的肝脓肿穿刺后观察呼吸、胸痛和胸部体征，以防发生气胸、脓胸等</a:t>
            </a:r>
            <a:r>
              <a:rPr lang="zh-CN" altLang="zh-CN" dirty="0" smtClean="0"/>
              <a:t>并发症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观察</a:t>
            </a:r>
            <a:r>
              <a:rPr lang="zh-CN" altLang="zh-CN" dirty="0"/>
              <a:t>穿刺点敷料有无渗血渗液，必要时通知医生及时更换敷料，预防</a:t>
            </a:r>
            <a:r>
              <a:rPr lang="zh-CN" altLang="zh-CN" dirty="0" smtClean="0"/>
              <a:t>感染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3026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268760"/>
            <a:ext cx="8610600" cy="4876800"/>
          </a:xfrm>
        </p:spPr>
        <p:txBody>
          <a:bodyPr/>
          <a:lstStyle/>
          <a:p>
            <a:r>
              <a:rPr lang="zh-CN" altLang="zh-CN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经肝穿刺抽脓或脓肿置管引</a:t>
            </a:r>
            <a:r>
              <a:rPr lang="zh-CN" altLang="zh-CN" dirty="0"/>
              <a:t>流的护理</a:t>
            </a:r>
            <a:endParaRPr lang="en-US" altLang="zh-CN" dirty="0"/>
          </a:p>
          <a:p>
            <a:pPr lvl="3"/>
            <a:r>
              <a:rPr lang="zh-CN" altLang="zh-CN" sz="2400" dirty="0" smtClean="0"/>
              <a:t>穿刺</a:t>
            </a:r>
            <a:r>
              <a:rPr lang="zh-CN" altLang="zh-CN" sz="2400" dirty="0"/>
              <a:t>后送脓液</a:t>
            </a:r>
            <a:r>
              <a:rPr lang="zh-CN" altLang="zh-CN" sz="2400" dirty="0" smtClean="0"/>
              <a:t>培养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妥善固定</a:t>
            </a:r>
            <a:r>
              <a:rPr lang="zh-CN" altLang="en-US" sz="2400" dirty="0" smtClean="0"/>
              <a:t>，</a:t>
            </a:r>
            <a:r>
              <a:rPr lang="zh-CN" altLang="zh-CN" sz="2400" dirty="0" smtClean="0"/>
              <a:t>保持引流管通畅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严格无菌原则</a:t>
            </a:r>
            <a:r>
              <a:rPr lang="zh-CN" altLang="zh-CN" sz="2400" dirty="0"/>
              <a:t>，按时更换引流袋，</a:t>
            </a:r>
            <a:r>
              <a:rPr lang="zh-CN" altLang="zh-CN" sz="2400" dirty="0" smtClean="0"/>
              <a:t>遵医嘱予脓腔冲洗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体位</a:t>
            </a:r>
            <a:r>
              <a:rPr lang="zh-CN" altLang="zh-CN" sz="2400" dirty="0"/>
              <a:t>：取半卧位，以利引流和</a:t>
            </a:r>
            <a:r>
              <a:rPr lang="zh-CN" altLang="zh-CN" sz="2400" dirty="0" smtClean="0"/>
              <a:t>呼吸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拔管</a:t>
            </a:r>
            <a:r>
              <a:rPr lang="zh-CN" altLang="zh-CN" sz="2400" dirty="0"/>
              <a:t>：</a:t>
            </a:r>
            <a:r>
              <a:rPr lang="zh-CN" altLang="zh-CN" sz="2400" dirty="0" smtClean="0"/>
              <a:t>当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腹部</a:t>
            </a:r>
            <a:r>
              <a:rPr lang="zh-CN" altLang="zh-CN" sz="2400" dirty="0"/>
              <a:t>体征消失，每天脓腔引流量少于</a:t>
            </a:r>
            <a:r>
              <a:rPr lang="en-US" altLang="zh-CN" sz="2400" dirty="0"/>
              <a:t>10ml</a:t>
            </a:r>
            <a:r>
              <a:rPr lang="zh-CN" altLang="zh-CN" sz="2400" dirty="0"/>
              <a:t>时，可考虑</a:t>
            </a:r>
            <a:r>
              <a:rPr lang="zh-CN" altLang="zh-CN" sz="2400" dirty="0" smtClean="0"/>
              <a:t>拔管</a:t>
            </a:r>
            <a:endParaRPr lang="en-US" altLang="zh-CN" sz="2400" dirty="0" smtClean="0"/>
          </a:p>
          <a:p>
            <a:pPr lvl="2"/>
            <a:r>
              <a:rPr lang="zh-CN" altLang="zh-CN" dirty="0"/>
              <a:t>行肝叶切除术者，见肝癌肝切除的护理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889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/>
              <a:t>识记：</a:t>
            </a:r>
          </a:p>
          <a:p>
            <a:pPr lvl="2"/>
            <a:r>
              <a:rPr lang="zh-CN" altLang="zh-CN" dirty="0" smtClean="0"/>
              <a:t>复述原发</a:t>
            </a:r>
            <a:r>
              <a:rPr lang="zh-CN" altLang="zh-CN" dirty="0"/>
              <a:t>性肝癌、继发性肝癌、细菌性肝脓肿的</a:t>
            </a:r>
            <a:r>
              <a:rPr lang="zh-CN" altLang="zh-CN" dirty="0" smtClean="0"/>
              <a:t>概念</a:t>
            </a:r>
            <a:endParaRPr lang="zh-CN" altLang="zh-CN" dirty="0"/>
          </a:p>
          <a:p>
            <a:pPr lvl="2"/>
            <a:r>
              <a:rPr lang="zh-CN" altLang="zh-CN" dirty="0" smtClean="0"/>
              <a:t>列举细</a:t>
            </a:r>
            <a:r>
              <a:rPr lang="zh-CN" altLang="zh-CN" dirty="0"/>
              <a:t>菌性肝脓肿、阿米巴性肝脓肿、原发性肝癌的病因或相关</a:t>
            </a:r>
            <a:r>
              <a:rPr lang="zh-CN" altLang="zh-CN" dirty="0" smtClean="0"/>
              <a:t>因素</a:t>
            </a:r>
            <a:endParaRPr lang="zh-CN" altLang="zh-CN" dirty="0"/>
          </a:p>
          <a:p>
            <a:pPr lvl="2"/>
            <a:r>
              <a:rPr lang="zh-CN" altLang="zh-CN" dirty="0" smtClean="0"/>
              <a:t>描述细</a:t>
            </a:r>
            <a:r>
              <a:rPr lang="zh-CN" altLang="zh-CN" dirty="0"/>
              <a:t>菌性肝脓肿、阿米巴性肝脓肿、原发性肝癌的临床表现、辅助</a:t>
            </a:r>
            <a:r>
              <a:rPr lang="zh-CN" altLang="zh-CN" dirty="0" smtClean="0"/>
              <a:t>检查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072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健康指导</a:t>
            </a:r>
            <a:endParaRPr lang="zh-CN" altLang="zh-CN" dirty="0"/>
          </a:p>
          <a:p>
            <a:pPr lvl="2"/>
            <a:r>
              <a:rPr lang="zh-CN" altLang="zh-CN" dirty="0" smtClean="0"/>
              <a:t>加强营养</a:t>
            </a:r>
            <a:r>
              <a:rPr lang="zh-CN" altLang="zh-CN" dirty="0"/>
              <a:t>，增加机体抵抗力，多进食高热量、高蛋白、富含维生素和纤维素等</a:t>
            </a:r>
            <a:r>
              <a:rPr lang="zh-CN" altLang="zh-CN" dirty="0" smtClean="0"/>
              <a:t>食物</a:t>
            </a:r>
            <a:endParaRPr lang="zh-CN" altLang="zh-CN" dirty="0"/>
          </a:p>
          <a:p>
            <a:pPr lvl="2"/>
            <a:r>
              <a:rPr lang="zh-CN" altLang="zh-CN" dirty="0" smtClean="0"/>
              <a:t>劳逸结合</a:t>
            </a:r>
            <a:r>
              <a:rPr lang="zh-CN" altLang="zh-CN" dirty="0"/>
              <a:t>，适当</a:t>
            </a:r>
            <a:r>
              <a:rPr lang="zh-CN" altLang="zh-CN" dirty="0" smtClean="0"/>
              <a:t>锻炼</a:t>
            </a:r>
            <a:endParaRPr lang="zh-CN" altLang="zh-CN" dirty="0"/>
          </a:p>
          <a:p>
            <a:pPr lvl="2"/>
            <a:r>
              <a:rPr lang="zh-CN" altLang="zh-CN" dirty="0" smtClean="0"/>
              <a:t>积极治疗原发病</a:t>
            </a:r>
            <a:r>
              <a:rPr lang="zh-CN" altLang="zh-CN" dirty="0"/>
              <a:t>，控制</a:t>
            </a:r>
            <a:r>
              <a:rPr lang="zh-CN" altLang="zh-CN" dirty="0" smtClean="0"/>
              <a:t>感染</a:t>
            </a:r>
            <a:endParaRPr lang="zh-CN" altLang="zh-CN" dirty="0"/>
          </a:p>
          <a:p>
            <a:pPr lvl="2"/>
            <a:r>
              <a:rPr lang="zh-CN" altLang="zh-CN" dirty="0" smtClean="0"/>
              <a:t>门诊随访</a:t>
            </a:r>
            <a:r>
              <a:rPr lang="zh-CN" altLang="zh-CN" dirty="0"/>
              <a:t>，若出现发热、肝区疼痛等症状，及时就诊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7929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二、阿米巴性肝脓肿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阿</a:t>
            </a:r>
            <a:r>
              <a:rPr lang="zh-CN" altLang="zh-CN" dirty="0"/>
              <a:t>米巴性肝脓肿（</a:t>
            </a:r>
            <a:r>
              <a:rPr lang="en-US" altLang="zh-CN" dirty="0"/>
              <a:t>amebic liver abscess</a:t>
            </a:r>
            <a:r>
              <a:rPr lang="zh-CN" altLang="zh-CN" dirty="0"/>
              <a:t>）是肠道阿米巴感染最常见的并发症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0765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二、阿米巴性肝脓肿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371600"/>
            <a:ext cx="8807896" cy="4876800"/>
          </a:xfrm>
        </p:spPr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/>
              <a:t>通常病程较长，症状较细菌性肝脓肿轻。可有高热、食欲不佳、体质虚弱、肝大伴触痛等</a:t>
            </a:r>
            <a:r>
              <a:rPr lang="zh-CN" altLang="zh-CN" dirty="0" smtClean="0"/>
              <a:t>症状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如</a:t>
            </a:r>
            <a:r>
              <a:rPr lang="zh-CN" altLang="zh-CN" dirty="0"/>
              <a:t>上诉症状发生在阿米巴痢疾急性期或既往有阿米巴痢疾史者，应高度怀疑为阿米巴性肝脓肿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618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二、阿米巴性肝脓肿</a:t>
            </a:r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7955893"/>
              </p:ext>
            </p:extLst>
          </p:nvPr>
        </p:nvGraphicFramePr>
        <p:xfrm>
          <a:off x="539552" y="1409465"/>
          <a:ext cx="8280920" cy="525989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152128"/>
                <a:gridCol w="3138894"/>
                <a:gridCol w="3989898"/>
              </a:tblGrid>
              <a:tr h="3244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</a:rPr>
                        <a:t> 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细菌性肝脓肿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阿米巴肝脓肿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244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病史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继发于胆道感染或其他化脓性疾病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继发于阿米巴感染之后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100453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症状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病情急骤严重，全身脓毒症状明显，有寒战、</a:t>
                      </a:r>
                      <a:endParaRPr lang="zh-CN" sz="1600" kern="100" dirty="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高热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起病较缓慢，病程较长，可有高热或不规则发热、、盗汗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1004537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血液化验</a:t>
                      </a:r>
                      <a:endParaRPr lang="zh-CN" sz="1600" kern="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白细胞计数及中性粒细胞可明显增加。血</a:t>
                      </a:r>
                      <a:endParaRPr lang="zh-CN" sz="1600" kern="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液细菌培养可呈阳性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白细胞计数可增加，若未继发细菌感染，血液</a:t>
                      </a:r>
                      <a:endParaRPr lang="zh-CN" sz="1600" kern="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细菌培养阴性。血清阿米巴抗体检测阳性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244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粪便检查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无特殊表现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 smtClean="0">
                          <a:effectLst/>
                        </a:rPr>
                        <a:t>部分</a:t>
                      </a:r>
                      <a:r>
                        <a:rPr lang="zh-CN" altLang="en-US" sz="1400" kern="100" dirty="0" smtClean="0">
                          <a:effectLst/>
                        </a:rPr>
                        <a:t>患者</a:t>
                      </a:r>
                      <a:r>
                        <a:rPr lang="zh-CN" sz="1400" kern="100" dirty="0" smtClean="0">
                          <a:effectLst/>
                        </a:rPr>
                        <a:t>可</a:t>
                      </a:r>
                      <a:r>
                        <a:rPr lang="zh-CN" sz="1400" kern="100" dirty="0">
                          <a:effectLst/>
                        </a:rPr>
                        <a:t>找到阿米巴滋养体或包囊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129792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脓液</a:t>
                      </a:r>
                      <a:endParaRPr lang="zh-CN" sz="1600" kern="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</a:rPr>
                        <a:t> 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多为黄白色脓液，脓液和培养可发现细菌，</a:t>
                      </a:r>
                      <a:endParaRPr lang="zh-CN" sz="1600" kern="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有臭味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大多为棕褐色脓液，无臭味，镜检有时可找到阿</a:t>
                      </a:r>
                      <a:endParaRPr lang="zh-CN" sz="1600" kern="100">
                        <a:effectLst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米巴滋养体。若无混合感染，涂片和培养无细菌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324482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脓肿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较小，常为多发性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较大，多为单发，多见于肝右叶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  <a:tr h="654964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诊断性治疗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>
                          <a:effectLst/>
                        </a:rPr>
                        <a:t>抗阿米巴药物治疗无效</a:t>
                      </a:r>
                      <a:endParaRPr lang="zh-CN" sz="1600" kern="10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400" kern="100" dirty="0">
                          <a:effectLst/>
                        </a:rPr>
                        <a:t>抗阿米巴治疗好转</a:t>
                      </a:r>
                      <a:endParaRPr lang="zh-CN" sz="1600" kern="100" dirty="0">
                        <a:effectLst/>
                        <a:latin typeface="Times New Roman"/>
                        <a:ea typeface="宋体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sp>
        <p:nvSpPr>
          <p:cNvPr id="6" name="矩形 5"/>
          <p:cNvSpPr/>
          <p:nvPr/>
        </p:nvSpPr>
        <p:spPr>
          <a:xfrm>
            <a:off x="1763688" y="1043444"/>
            <a:ext cx="48965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/>
              <a:t>表</a:t>
            </a:r>
            <a:r>
              <a:rPr lang="en-US" altLang="zh-CN" dirty="0"/>
              <a:t> 28-1 </a:t>
            </a:r>
            <a:r>
              <a:rPr lang="zh-CN" altLang="zh-CN" dirty="0"/>
              <a:t>细菌性肝脓肿与阿米巴性肝脓肿的鉴别</a:t>
            </a:r>
          </a:p>
        </p:txBody>
      </p:sp>
    </p:spTree>
    <p:extLst>
      <p:ext uri="{BB962C8B-B14F-4D97-AF65-F5344CB8AC3E}">
        <p14:creationId xmlns:p14="http://schemas.microsoft.com/office/powerpoint/2010/main" val="104804847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二、阿米巴性肝脓肿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4876800"/>
          </a:xfrm>
        </p:spPr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zh-CN" dirty="0"/>
              <a:t>白细胞计数增加，血清阿米巴抗体检测</a:t>
            </a:r>
            <a:r>
              <a:rPr lang="zh-CN" altLang="zh-CN" dirty="0" smtClean="0"/>
              <a:t>阳性</a:t>
            </a:r>
            <a:endParaRPr lang="en-US" altLang="zh-CN" dirty="0" smtClean="0"/>
          </a:p>
          <a:p>
            <a:pPr lvl="1"/>
            <a:r>
              <a:rPr lang="zh-CN" altLang="zh-CN" dirty="0"/>
              <a:t>与疾病相关的健康史</a:t>
            </a:r>
            <a:endParaRPr lang="zh-CN" altLang="zh-CN" sz="2400" dirty="0"/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工作和生活环境，有无肠道阿米巴感染的</a:t>
            </a:r>
            <a:r>
              <a:rPr lang="zh-CN" altLang="zh-CN" dirty="0" smtClean="0"/>
              <a:t>病史</a:t>
            </a:r>
            <a:endParaRPr lang="en-US" altLang="zh-CN" dirty="0" smtClean="0"/>
          </a:p>
          <a:p>
            <a:pPr lvl="1"/>
            <a:r>
              <a:rPr lang="zh-CN" altLang="zh-CN" dirty="0"/>
              <a:t>心理社会状况</a:t>
            </a:r>
            <a:endParaRPr lang="zh-CN" altLang="zh-CN" sz="2400" dirty="0"/>
          </a:p>
          <a:p>
            <a:pPr lvl="2"/>
            <a:r>
              <a:rPr lang="zh-CN" altLang="zh-CN" dirty="0"/>
              <a:t>起病较缓，且病程较长，容易误诊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和</a:t>
            </a:r>
            <a:r>
              <a:rPr lang="zh-CN" altLang="zh-CN" dirty="0"/>
              <a:t>家属常因疾病原因不明而产生焦虑心理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96327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二、阿米巴性肝脓肿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治疗原则</a:t>
            </a:r>
            <a:endParaRPr lang="zh-CN" altLang="zh-CN" dirty="0"/>
          </a:p>
          <a:p>
            <a:pPr lvl="2"/>
            <a:r>
              <a:rPr lang="zh-CN" altLang="zh-CN" dirty="0" smtClean="0"/>
              <a:t>非</a:t>
            </a:r>
            <a:r>
              <a:rPr lang="zh-CN" altLang="zh-CN" dirty="0"/>
              <a:t>手术治疗</a:t>
            </a:r>
            <a:r>
              <a:rPr lang="en-US" altLang="zh-CN" dirty="0"/>
              <a:t>  </a:t>
            </a:r>
            <a:endParaRPr lang="zh-CN" altLang="zh-CN" dirty="0"/>
          </a:p>
          <a:p>
            <a:pPr lvl="3"/>
            <a:r>
              <a:rPr lang="zh-CN" altLang="zh-CN" dirty="0" smtClean="0"/>
              <a:t>采用抗阿米巴药物治疗</a:t>
            </a:r>
            <a:endParaRPr lang="en-US" altLang="zh-CN" dirty="0"/>
          </a:p>
          <a:p>
            <a:pPr lvl="3"/>
            <a:r>
              <a:rPr lang="zh-CN" altLang="zh-CN" dirty="0" smtClean="0"/>
              <a:t>全身支持疗法</a:t>
            </a:r>
            <a:endParaRPr lang="zh-CN" altLang="zh-CN" dirty="0"/>
          </a:p>
          <a:p>
            <a:pPr lvl="3"/>
            <a:r>
              <a:rPr lang="zh-CN" altLang="zh-CN" dirty="0" smtClean="0"/>
              <a:t>合并</a:t>
            </a:r>
            <a:r>
              <a:rPr lang="zh-CN" altLang="zh-CN" dirty="0"/>
              <a:t>细菌感染者尽早应用抗生素。较小的脓肿一般可经非手术治疗</a:t>
            </a:r>
            <a:r>
              <a:rPr lang="zh-CN" altLang="zh-CN" dirty="0" smtClean="0"/>
              <a:t>治愈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手术治疗</a:t>
            </a:r>
            <a:endParaRPr lang="en-US" altLang="zh-CN" dirty="0" smtClean="0"/>
          </a:p>
          <a:p>
            <a:pPr lvl="3"/>
            <a:r>
              <a:rPr lang="zh-CN" altLang="zh-CN" dirty="0"/>
              <a:t>经皮肝穿刺置管闭式</a:t>
            </a:r>
            <a:r>
              <a:rPr lang="zh-CN" altLang="zh-CN" dirty="0" smtClean="0"/>
              <a:t>引流</a:t>
            </a:r>
            <a:endParaRPr lang="en-US" altLang="zh-CN" dirty="0" smtClean="0"/>
          </a:p>
          <a:p>
            <a:pPr lvl="3"/>
            <a:r>
              <a:rPr lang="zh-CN" altLang="zh-CN" dirty="0"/>
              <a:t>切开引流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9244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二、阿米巴性肝脓肿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体温过高</a:t>
            </a:r>
            <a:r>
              <a:rPr lang="en-US" altLang="zh-CN" dirty="0" smtClean="0"/>
              <a:t>  </a:t>
            </a:r>
            <a:r>
              <a:rPr lang="zh-CN" altLang="zh-CN" dirty="0"/>
              <a:t>与阿米巴性感染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营养失调</a:t>
            </a:r>
            <a:r>
              <a:rPr lang="zh-CN" altLang="zh-CN" dirty="0"/>
              <a:t>（低于机体需要量）</a:t>
            </a:r>
            <a:r>
              <a:rPr lang="en-US" altLang="zh-CN" dirty="0"/>
              <a:t>  </a:t>
            </a:r>
            <a:r>
              <a:rPr lang="zh-CN" altLang="zh-CN" dirty="0"/>
              <a:t>与分解代谢增加、厌食、恶心、呕吐等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潜在</a:t>
            </a:r>
            <a:r>
              <a:rPr lang="zh-CN" altLang="zh-CN" dirty="0"/>
              <a:t>并发症 继发细菌感染、膈下脓肿、腹膜炎、胸腔内感染、出血等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9688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二、阿米巴性肝脓肿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8659688" cy="4876800"/>
          </a:xfrm>
        </p:spPr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措施</a:t>
            </a:r>
            <a:endParaRPr lang="zh-CN" altLang="zh-CN" dirty="0"/>
          </a:p>
          <a:p>
            <a:pPr lvl="1"/>
            <a:r>
              <a:rPr lang="zh-CN" altLang="zh-CN" dirty="0" smtClean="0"/>
              <a:t>密切</a:t>
            </a:r>
            <a:r>
              <a:rPr lang="zh-CN" altLang="zh-CN" dirty="0"/>
              <a:t>观察病情变化，注意脓液性质，及时发现继发细菌感染的</a:t>
            </a:r>
            <a:r>
              <a:rPr lang="zh-CN" altLang="zh-CN" dirty="0" smtClean="0"/>
              <a:t>征象</a:t>
            </a:r>
            <a:endParaRPr lang="zh-CN" altLang="zh-CN" dirty="0"/>
          </a:p>
          <a:p>
            <a:pPr lvl="1"/>
            <a:r>
              <a:rPr lang="en-US" altLang="zh-CN" dirty="0" smtClean="0"/>
              <a:t> </a:t>
            </a:r>
            <a:r>
              <a:rPr lang="zh-CN" altLang="zh-CN" dirty="0"/>
              <a:t>遵医嘱使用抗阿米巴药物（甲硝唑、氯喹、依米丁等），注意观察药物</a:t>
            </a:r>
            <a:r>
              <a:rPr lang="zh-CN" altLang="zh-CN" dirty="0" smtClean="0"/>
              <a:t>不良反应</a:t>
            </a:r>
            <a:endParaRPr lang="zh-CN" altLang="zh-CN" dirty="0"/>
          </a:p>
          <a:p>
            <a:pPr lvl="1"/>
            <a:r>
              <a:rPr lang="zh-CN" altLang="en-US" dirty="0" smtClean="0"/>
              <a:t>其他</a:t>
            </a:r>
            <a:r>
              <a:rPr lang="zh-CN" altLang="zh-CN" dirty="0" smtClean="0"/>
              <a:t>护理</a:t>
            </a:r>
            <a:r>
              <a:rPr lang="zh-CN" altLang="zh-CN" dirty="0"/>
              <a:t>措施和健康教育参见细菌性肝脓肿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9149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第二节 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zh-CN" dirty="0" smtClean="0"/>
              <a:t>原发性</a:t>
            </a:r>
            <a:r>
              <a:rPr lang="zh-CN" altLang="zh-CN" dirty="0" smtClean="0"/>
              <a:t>肝癌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047532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原发性肝癌（</a:t>
            </a:r>
            <a:r>
              <a:rPr lang="en-US" altLang="zh-CN" dirty="0"/>
              <a:t>primary carcinoma of the liver</a:t>
            </a:r>
            <a:r>
              <a:rPr lang="zh-CN" altLang="zh-CN" dirty="0"/>
              <a:t>） 简称肝癌，指原发于肝细胞和胆管细胞的</a:t>
            </a:r>
            <a:r>
              <a:rPr lang="zh-CN" altLang="zh-CN" dirty="0" smtClean="0"/>
              <a:t>癌肿</a:t>
            </a:r>
            <a:endParaRPr lang="en-US" altLang="zh-CN" dirty="0" smtClean="0"/>
          </a:p>
          <a:p>
            <a:pPr lvl="1"/>
            <a:r>
              <a:rPr lang="zh-CN" altLang="zh-CN" dirty="0"/>
              <a:t>原发</a:t>
            </a:r>
            <a:r>
              <a:rPr lang="zh-CN" altLang="zh-CN" dirty="0" smtClean="0"/>
              <a:t>性肝癌病因和发病机制尚未明确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3856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 smtClean="0"/>
              <a:t>理解</a:t>
            </a:r>
            <a:r>
              <a:rPr lang="zh-CN" altLang="zh-CN" dirty="0"/>
              <a:t>：</a:t>
            </a:r>
          </a:p>
          <a:p>
            <a:pPr lvl="2"/>
            <a:r>
              <a:rPr lang="zh-CN" altLang="zh-CN" dirty="0" smtClean="0"/>
              <a:t>比较细</a:t>
            </a:r>
            <a:r>
              <a:rPr lang="zh-CN" altLang="zh-CN" dirty="0"/>
              <a:t>菌性肝脓肿与阿米巴性肝脓肿的临床</a:t>
            </a:r>
            <a:r>
              <a:rPr lang="zh-CN" altLang="zh-CN" dirty="0" smtClean="0"/>
              <a:t>特点</a:t>
            </a:r>
            <a:endParaRPr lang="zh-CN" altLang="zh-CN" dirty="0"/>
          </a:p>
          <a:p>
            <a:pPr lvl="2"/>
            <a:r>
              <a:rPr lang="zh-CN" altLang="zh-CN" dirty="0" smtClean="0"/>
              <a:t>解释细</a:t>
            </a:r>
            <a:r>
              <a:rPr lang="zh-CN" altLang="zh-CN" dirty="0"/>
              <a:t>菌性肝脓肿、阿米巴性肝脓肿、原发性肝癌的治疗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pPr lvl="1"/>
            <a:r>
              <a:rPr lang="zh-CN" altLang="zh-CN" dirty="0"/>
              <a:t>运用：</a:t>
            </a:r>
          </a:p>
          <a:p>
            <a:pPr lvl="2"/>
            <a:r>
              <a:rPr lang="zh-CN" altLang="zh-CN" dirty="0" smtClean="0"/>
              <a:t>评估细</a:t>
            </a:r>
            <a:r>
              <a:rPr lang="zh-CN" altLang="zh-CN" dirty="0"/>
              <a:t>菌性肝脓肿、阿米巴性肝脓肿、原发性肝癌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并为其提供整体</a:t>
            </a:r>
            <a:r>
              <a:rPr lang="zh-CN" altLang="zh-CN" dirty="0" smtClean="0"/>
              <a:t>护理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0632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原发</a:t>
            </a:r>
            <a:r>
              <a:rPr lang="zh-CN" altLang="zh-CN" dirty="0"/>
              <a:t>性肝癌按病理形态可分巨块型、结节型和弥漫型。肝癌按组织学形态可分为肝细胞癌（</a:t>
            </a:r>
            <a:r>
              <a:rPr lang="en-US" altLang="zh-CN" dirty="0"/>
              <a:t>hepatocellular carcinoma</a:t>
            </a:r>
            <a:r>
              <a:rPr lang="zh-CN" altLang="zh-CN" dirty="0"/>
              <a:t>，</a:t>
            </a:r>
            <a:r>
              <a:rPr lang="en-US" altLang="zh-CN" dirty="0"/>
              <a:t>HCC</a:t>
            </a:r>
            <a:r>
              <a:rPr lang="zh-CN" altLang="zh-CN" dirty="0"/>
              <a:t>），肝内胆管细胞癌（</a:t>
            </a:r>
            <a:r>
              <a:rPr lang="en-US" altLang="zh-CN" dirty="0"/>
              <a:t>intrahepatic </a:t>
            </a:r>
            <a:r>
              <a:rPr lang="en-US" altLang="zh-CN" dirty="0" err="1"/>
              <a:t>choiangiocarcinoma</a:t>
            </a:r>
            <a:r>
              <a:rPr lang="zh-CN" altLang="zh-CN" dirty="0"/>
              <a:t>，</a:t>
            </a:r>
            <a:r>
              <a:rPr lang="en-US" altLang="zh-CN" dirty="0"/>
              <a:t>ICC</a:t>
            </a:r>
            <a:r>
              <a:rPr lang="zh-CN" altLang="zh-CN" dirty="0"/>
              <a:t>）和二者同时出现的混合型肝癌</a:t>
            </a:r>
            <a:r>
              <a:rPr lang="en-US" altLang="zh-CN" dirty="0"/>
              <a:t>3</a:t>
            </a:r>
            <a:r>
              <a:rPr lang="zh-CN" altLang="zh-CN" dirty="0"/>
              <a:t>类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4364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原发</a:t>
            </a:r>
            <a:r>
              <a:rPr lang="zh-CN" altLang="zh-CN" dirty="0"/>
              <a:t>性肝癌可通过血行转移、淋巴转移、种植转移、直接浸润等方式造成癌细胞扩散。其中肝内血行转移是发生最早、最常见的转移途径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636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876800"/>
          </a:xfrm>
        </p:spPr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28-2 A</a:t>
            </a:r>
            <a:endParaRPr lang="zh-CN" altLang="zh-CN" dirty="0"/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38</a:t>
            </a:r>
            <a:r>
              <a:rPr lang="zh-CN" altLang="zh-CN" dirty="0"/>
              <a:t>岁，乙肝病史</a:t>
            </a:r>
            <a:r>
              <a:rPr lang="en-US" altLang="zh-CN" dirty="0"/>
              <a:t>10</a:t>
            </a:r>
            <a:r>
              <a:rPr lang="zh-CN" altLang="zh-CN" dirty="0"/>
              <a:t>年，肝区隐痛</a:t>
            </a:r>
            <a:r>
              <a:rPr lang="en-US" altLang="zh-CN" dirty="0"/>
              <a:t>3</a:t>
            </a:r>
            <a:r>
              <a:rPr lang="zh-CN" altLang="zh-CN" dirty="0"/>
              <a:t>周伴消瘦、乏力、纳差</a:t>
            </a:r>
            <a:r>
              <a:rPr lang="zh-CN" altLang="zh-CN" dirty="0" smtClean="0"/>
              <a:t>入院</a:t>
            </a:r>
            <a:endParaRPr lang="zh-CN" altLang="zh-CN" dirty="0"/>
          </a:p>
          <a:p>
            <a:pPr lvl="1"/>
            <a:r>
              <a:rPr lang="zh-CN" altLang="zh-CN" dirty="0"/>
              <a:t>体检：皮肤、巩膜未见黄染，腹软，</a:t>
            </a:r>
            <a:r>
              <a:rPr lang="zh-CN" altLang="zh-CN" dirty="0" smtClean="0"/>
              <a:t>肝未</a:t>
            </a:r>
            <a:r>
              <a:rPr lang="zh-CN" altLang="zh-CN" dirty="0"/>
              <a:t>触及，</a:t>
            </a:r>
            <a:r>
              <a:rPr lang="zh-CN" altLang="zh-CN" dirty="0" smtClean="0"/>
              <a:t>脾肋</a:t>
            </a:r>
            <a:r>
              <a:rPr lang="zh-CN" altLang="zh-CN" dirty="0"/>
              <a:t>缘下</a:t>
            </a:r>
            <a:r>
              <a:rPr lang="en-US" altLang="zh-CN" dirty="0"/>
              <a:t>2cm</a:t>
            </a:r>
            <a:r>
              <a:rPr lang="zh-CN" altLang="zh-CN" dirty="0"/>
              <a:t>，腹部叩诊呈鼓音，移动性浊音（﹣</a:t>
            </a:r>
            <a:r>
              <a:rPr lang="zh-CN" altLang="zh-CN" dirty="0" smtClean="0"/>
              <a:t>）</a:t>
            </a:r>
            <a:endParaRPr lang="zh-CN" altLang="zh-CN" dirty="0"/>
          </a:p>
          <a:p>
            <a:pPr lvl="1"/>
            <a:r>
              <a:rPr lang="zh-CN" altLang="zh-CN" dirty="0"/>
              <a:t>实验室检查：</a:t>
            </a:r>
            <a:r>
              <a:rPr lang="en-US" altLang="zh-CN" dirty="0"/>
              <a:t>AFP 560ug/L</a:t>
            </a:r>
            <a:r>
              <a:rPr lang="zh-CN" altLang="zh-CN" dirty="0"/>
              <a:t>，</a:t>
            </a:r>
            <a:r>
              <a:rPr lang="en-US" altLang="zh-CN" dirty="0"/>
              <a:t>ALT 106.3u/L</a:t>
            </a:r>
            <a:r>
              <a:rPr lang="zh-CN" altLang="zh-CN" dirty="0"/>
              <a:t>，</a:t>
            </a:r>
            <a:r>
              <a:rPr lang="en-US" altLang="zh-CN" dirty="0"/>
              <a:t>AST 91.8 </a:t>
            </a:r>
            <a:r>
              <a:rPr lang="en-US" altLang="zh-CN" dirty="0" smtClean="0"/>
              <a:t>u/L</a:t>
            </a:r>
            <a:endParaRPr lang="zh-CN" altLang="zh-CN" dirty="0"/>
          </a:p>
          <a:p>
            <a:pPr lvl="1"/>
            <a:r>
              <a:rPr lang="en-US" altLang="zh-CN" dirty="0"/>
              <a:t>B</a:t>
            </a:r>
            <a:r>
              <a:rPr lang="zh-CN" altLang="zh-CN" dirty="0"/>
              <a:t>超：左肝占位病变，约</a:t>
            </a:r>
            <a:r>
              <a:rPr lang="en-US" altLang="zh-CN" dirty="0"/>
              <a:t>5cm</a:t>
            </a:r>
            <a:r>
              <a:rPr lang="zh-CN" altLang="zh-CN" dirty="0"/>
              <a:t>×</a:t>
            </a:r>
            <a:r>
              <a:rPr lang="en-US" altLang="zh-CN" dirty="0"/>
              <a:t>6cm</a:t>
            </a:r>
            <a:r>
              <a:rPr lang="zh-CN" altLang="zh-CN" dirty="0"/>
              <a:t>，</a:t>
            </a:r>
            <a:r>
              <a:rPr lang="zh-CN" altLang="zh-CN" dirty="0" smtClean="0"/>
              <a:t>肝硬化</a:t>
            </a:r>
            <a:endParaRPr lang="zh-CN" altLang="zh-CN" dirty="0"/>
          </a:p>
          <a:p>
            <a:pPr lvl="1"/>
            <a:r>
              <a:rPr lang="zh-CN" altLang="zh-CN" dirty="0"/>
              <a:t>问题：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护理评估内容有哪些？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8410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症状</a:t>
            </a:r>
            <a:endParaRPr lang="en-US" altLang="zh-CN" dirty="0" smtClean="0"/>
          </a:p>
          <a:p>
            <a:pPr lvl="3"/>
            <a:r>
              <a:rPr lang="zh-CN" altLang="zh-CN" dirty="0"/>
              <a:t>肝区疼痛：最常见和最主要的</a:t>
            </a:r>
            <a:r>
              <a:rPr lang="zh-CN" altLang="zh-CN" dirty="0" smtClean="0"/>
              <a:t>症状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消化道症状</a:t>
            </a:r>
            <a:endParaRPr lang="en-US" altLang="zh-CN" dirty="0" smtClean="0"/>
          </a:p>
          <a:p>
            <a:pPr lvl="3"/>
            <a:r>
              <a:rPr lang="zh-CN" altLang="zh-CN" dirty="0"/>
              <a:t>全身</a:t>
            </a:r>
            <a:r>
              <a:rPr lang="zh-CN" altLang="zh-CN" dirty="0" smtClean="0"/>
              <a:t>症状</a:t>
            </a:r>
            <a:endParaRPr lang="en-US" altLang="zh-CN" dirty="0" smtClean="0"/>
          </a:p>
          <a:p>
            <a:pPr lvl="3"/>
            <a:r>
              <a:rPr lang="zh-CN" altLang="zh-CN" dirty="0"/>
              <a:t>伴癌综合征（</a:t>
            </a:r>
            <a:r>
              <a:rPr lang="en-US" altLang="zh-CN" dirty="0"/>
              <a:t>paraneoplastic syndrome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体征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肝肿大</a:t>
            </a:r>
            <a:r>
              <a:rPr lang="zh-CN" altLang="zh-CN" dirty="0"/>
              <a:t>和</a:t>
            </a:r>
            <a:r>
              <a:rPr lang="zh-CN" altLang="zh-CN" dirty="0" smtClean="0"/>
              <a:t>肿块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黄疸和腹水</a:t>
            </a:r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3"/>
            <a:endParaRPr lang="en-US" altLang="zh-CN" dirty="0" smtClean="0"/>
          </a:p>
          <a:p>
            <a:pPr lvl="3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1260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en-US" dirty="0" smtClean="0"/>
              <a:t>其</a:t>
            </a:r>
            <a:r>
              <a:rPr lang="zh-CN" altLang="en-US" dirty="0"/>
              <a:t>他</a:t>
            </a:r>
            <a:endParaRPr lang="en-US" altLang="zh-CN" dirty="0"/>
          </a:p>
          <a:p>
            <a:pPr lvl="3"/>
            <a:r>
              <a:rPr lang="zh-CN" altLang="zh-CN" dirty="0"/>
              <a:t>并发症：肝性脑病，上消化道出血，癌结节破裂出血，肝肾综合征及继发性感染（肺炎，败血症，真菌感染）等</a:t>
            </a:r>
            <a:endParaRPr lang="zh-CN" altLang="zh-CN" sz="2000" dirty="0"/>
          </a:p>
          <a:p>
            <a:pPr lvl="3"/>
            <a:r>
              <a:rPr lang="zh-CN" altLang="zh-CN" dirty="0"/>
              <a:t>肝癌发生肝外转移可呈现相应部位（肺、骨及脑等）临床症状</a:t>
            </a:r>
            <a:endParaRPr lang="zh-CN" altLang="zh-CN" sz="2000" dirty="0"/>
          </a:p>
          <a:p>
            <a:pPr lvl="3"/>
            <a:r>
              <a:rPr lang="zh-CN" altLang="zh-CN" dirty="0"/>
              <a:t>合并肝硬化者可有肝掌、蜘蛛痣、脾大、腹水和门静脉高压等临床表现</a:t>
            </a:r>
            <a:endParaRPr lang="zh-CN" altLang="zh-CN" sz="2000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5768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实验室检查</a:t>
            </a:r>
            <a:endParaRPr lang="en-US" altLang="zh-CN" dirty="0" smtClean="0"/>
          </a:p>
          <a:p>
            <a:pPr lvl="3"/>
            <a:r>
              <a:rPr lang="zh-CN" altLang="zh-CN" dirty="0"/>
              <a:t>血清甲胎蛋白（</a:t>
            </a:r>
            <a:r>
              <a:rPr lang="en-US" altLang="zh-CN" dirty="0"/>
              <a:t>alpha-fetoprotein</a:t>
            </a:r>
            <a:r>
              <a:rPr lang="zh-CN" altLang="zh-CN" dirty="0"/>
              <a:t>，</a:t>
            </a:r>
            <a:r>
              <a:rPr lang="en-US" altLang="zh-CN" dirty="0"/>
              <a:t>AFP</a:t>
            </a:r>
            <a:r>
              <a:rPr lang="zh-CN" altLang="zh-CN" dirty="0"/>
              <a:t>）测定：是诊断原发性肝细胞癌最常用的方法，同时它也是最特异性的肿瘤标志</a:t>
            </a:r>
            <a:r>
              <a:rPr lang="zh-CN" altLang="zh-CN" dirty="0" smtClean="0"/>
              <a:t>物</a:t>
            </a:r>
            <a:endParaRPr lang="en-US" altLang="zh-CN" dirty="0" smtClean="0"/>
          </a:p>
          <a:p>
            <a:pPr lvl="3"/>
            <a:r>
              <a:rPr lang="zh-CN" altLang="zh-CN" dirty="0"/>
              <a:t>血清</a:t>
            </a:r>
            <a:r>
              <a:rPr lang="zh-CN" altLang="zh-CN" dirty="0" smtClean="0"/>
              <a:t>酶学</a:t>
            </a:r>
            <a:endParaRPr lang="en-US" altLang="zh-CN" dirty="0" smtClean="0"/>
          </a:p>
          <a:p>
            <a:pPr lvl="3"/>
            <a:r>
              <a:rPr lang="zh-CN" altLang="zh-CN" dirty="0"/>
              <a:t>肝功能及病毒性肝炎</a:t>
            </a:r>
            <a:r>
              <a:rPr lang="zh-CN" altLang="zh-CN" dirty="0" smtClean="0"/>
              <a:t>检查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71334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/>
          </a:p>
          <a:p>
            <a:pPr lvl="2"/>
            <a:r>
              <a:rPr lang="zh-CN" altLang="en-US" dirty="0" smtClean="0"/>
              <a:t>影像学检查</a:t>
            </a:r>
            <a:endParaRPr lang="en-US" altLang="zh-CN" dirty="0"/>
          </a:p>
          <a:p>
            <a:pPr lvl="3"/>
            <a:r>
              <a:rPr lang="en-US" altLang="zh-CN" dirty="0"/>
              <a:t>B</a:t>
            </a:r>
            <a:r>
              <a:rPr lang="zh-CN" altLang="zh-CN" dirty="0"/>
              <a:t>超</a:t>
            </a:r>
            <a:endParaRPr lang="en-US" altLang="zh-CN" dirty="0"/>
          </a:p>
          <a:p>
            <a:pPr lvl="3"/>
            <a:r>
              <a:rPr lang="en-US" altLang="zh-CN" dirty="0" smtClean="0"/>
              <a:t>CT</a:t>
            </a:r>
            <a:r>
              <a:rPr lang="zh-CN" altLang="zh-CN" dirty="0"/>
              <a:t>和</a:t>
            </a:r>
            <a:r>
              <a:rPr lang="en-US" altLang="zh-CN" dirty="0"/>
              <a:t>MRI</a:t>
            </a:r>
          </a:p>
          <a:p>
            <a:pPr lvl="3"/>
            <a:r>
              <a:rPr lang="zh-CN" altLang="zh-CN" dirty="0"/>
              <a:t>选择性肝动脉造影</a:t>
            </a:r>
            <a:endParaRPr lang="en-US" altLang="zh-CN" dirty="0"/>
          </a:p>
          <a:p>
            <a:pPr lvl="3"/>
            <a:r>
              <a:rPr lang="zh-CN" altLang="zh-CN" dirty="0"/>
              <a:t>正电子发射计算机断层扫描（</a:t>
            </a:r>
            <a:r>
              <a:rPr lang="en-US" altLang="zh-CN" dirty="0"/>
              <a:t>PCT-CT</a:t>
            </a:r>
            <a:r>
              <a:rPr lang="zh-CN" altLang="zh-CN" dirty="0"/>
              <a:t>）</a:t>
            </a:r>
            <a:endParaRPr lang="en-US" altLang="zh-CN" dirty="0"/>
          </a:p>
          <a:p>
            <a:pPr lvl="2"/>
            <a:r>
              <a:rPr lang="zh-CN" altLang="zh-CN" dirty="0"/>
              <a:t>肝穿刺活体组织检查</a:t>
            </a:r>
            <a:endParaRPr lang="en-US" altLang="zh-CN" dirty="0"/>
          </a:p>
          <a:p>
            <a:pPr lvl="3"/>
            <a:r>
              <a:rPr lang="en-US" altLang="zh-CN" dirty="0"/>
              <a:t>B</a:t>
            </a:r>
            <a:r>
              <a:rPr lang="zh-CN" altLang="zh-CN" dirty="0"/>
              <a:t>超或</a:t>
            </a:r>
            <a:r>
              <a:rPr lang="en-US" altLang="zh-CN" dirty="0"/>
              <a:t>CT</a:t>
            </a:r>
            <a:r>
              <a:rPr lang="zh-CN" altLang="zh-CN" dirty="0"/>
              <a:t>引导下细针穿刺行组织学检查是最可靠的</a:t>
            </a:r>
            <a:r>
              <a:rPr lang="zh-CN" altLang="zh-CN" dirty="0" smtClean="0"/>
              <a:t>方法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的健康史</a:t>
            </a:r>
          </a:p>
          <a:p>
            <a:pPr lvl="2"/>
            <a:r>
              <a:rPr lang="zh-CN" altLang="zh-CN" dirty="0" smtClean="0"/>
              <a:t>年龄</a:t>
            </a:r>
            <a:r>
              <a:rPr lang="zh-CN" altLang="zh-CN" dirty="0"/>
              <a:t>、性别、居住地 本病多见于中年男性，</a:t>
            </a:r>
            <a:r>
              <a:rPr lang="zh-CN" altLang="zh-CN" dirty="0" smtClean="0"/>
              <a:t>发病与地域相关</a:t>
            </a:r>
            <a:endParaRPr lang="en-US" altLang="zh-CN" dirty="0"/>
          </a:p>
          <a:p>
            <a:pPr lvl="2"/>
            <a:r>
              <a:rPr lang="zh-CN" altLang="zh-CN" dirty="0" smtClean="0"/>
              <a:t>疾病史 </a:t>
            </a:r>
            <a:r>
              <a:rPr lang="zh-CN" altLang="zh-CN" dirty="0"/>
              <a:t>有无病毒性肝炎、肝硬化等病史；</a:t>
            </a:r>
            <a:r>
              <a:rPr lang="zh-CN" altLang="zh-CN" dirty="0" smtClean="0"/>
              <a:t>有无其它疾病和过敏史等</a:t>
            </a:r>
            <a:endParaRPr lang="en-US" altLang="zh-CN" dirty="0"/>
          </a:p>
          <a:p>
            <a:pPr lvl="2"/>
            <a:r>
              <a:rPr lang="zh-CN" altLang="zh-CN" dirty="0" smtClean="0"/>
              <a:t>生活习惯 </a:t>
            </a:r>
            <a:r>
              <a:rPr lang="zh-CN" altLang="zh-CN" dirty="0"/>
              <a:t>有无长期进食霉变食品和亚硝胺类致癌物</a:t>
            </a:r>
            <a:r>
              <a:rPr lang="zh-CN" altLang="zh-CN" dirty="0" smtClean="0"/>
              <a:t>等</a:t>
            </a:r>
            <a:endParaRPr lang="en-US" altLang="zh-CN" dirty="0"/>
          </a:p>
          <a:p>
            <a:pPr lvl="2"/>
            <a:r>
              <a:rPr lang="zh-CN" altLang="zh-CN" dirty="0" smtClean="0"/>
              <a:t>家族史 </a:t>
            </a:r>
            <a:r>
              <a:rPr lang="zh-CN" altLang="zh-CN" dirty="0"/>
              <a:t>家族中有无肝癌或其他</a:t>
            </a:r>
            <a:r>
              <a:rPr lang="zh-CN" altLang="zh-CN" dirty="0" smtClean="0"/>
              <a:t>癌症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不同种族人群肝癌的发病率</a:t>
            </a:r>
            <a:r>
              <a:rPr lang="zh-CN" altLang="zh-CN" dirty="0" smtClean="0"/>
              <a:t>不同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328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zh-CN" dirty="0" smtClean="0"/>
              <a:t>认知程度</a:t>
            </a:r>
            <a:endParaRPr lang="en-US" altLang="zh-CN" dirty="0" smtClean="0"/>
          </a:p>
          <a:p>
            <a:pPr lvl="2"/>
            <a:r>
              <a:rPr lang="zh-CN" altLang="zh-CN" dirty="0"/>
              <a:t>心理承受</a:t>
            </a:r>
            <a:r>
              <a:rPr lang="zh-CN" altLang="zh-CN" dirty="0" smtClean="0"/>
              <a:t>能力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社会支持状况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2256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肝部</a:t>
            </a:r>
            <a:r>
              <a:rPr lang="zh-CN" altLang="zh-CN" dirty="0"/>
              <a:t>分切除术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是</a:t>
            </a:r>
            <a:r>
              <a:rPr lang="zh-CN" altLang="zh-CN" dirty="0"/>
              <a:t>治疗肝癌首选和最有效的</a:t>
            </a:r>
            <a:r>
              <a:rPr lang="zh-CN" altLang="zh-CN" dirty="0" smtClean="0"/>
              <a:t>方法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肝移植</a:t>
            </a:r>
            <a:endParaRPr lang="en-US" altLang="zh-CN" dirty="0" smtClean="0"/>
          </a:p>
          <a:p>
            <a:pPr lvl="2"/>
            <a:r>
              <a:rPr lang="zh-CN" altLang="zh-CN" dirty="0"/>
              <a:t>肿瘤消融（</a:t>
            </a:r>
            <a:r>
              <a:rPr lang="en-US" altLang="zh-CN" dirty="0"/>
              <a:t>tumor ablation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2"/>
            <a:r>
              <a:rPr lang="zh-CN" altLang="zh-CN" dirty="0"/>
              <a:t>肝动脉栓塞化疗（</a:t>
            </a:r>
            <a:r>
              <a:rPr lang="en-US" altLang="zh-CN" dirty="0" err="1"/>
              <a:t>transcatheter</a:t>
            </a:r>
            <a:r>
              <a:rPr lang="en-US" altLang="zh-CN" dirty="0"/>
              <a:t> arterial chemoembolization</a:t>
            </a:r>
            <a:r>
              <a:rPr lang="zh-CN" altLang="zh-CN" dirty="0"/>
              <a:t>，</a:t>
            </a:r>
            <a:r>
              <a:rPr lang="en-US" altLang="zh-CN" dirty="0"/>
              <a:t>TACE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放射治疗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其</a:t>
            </a:r>
            <a:r>
              <a:rPr lang="zh-CN" altLang="en-US" dirty="0" smtClean="0"/>
              <a:t>他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892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第一节 </a:t>
            </a:r>
            <a:r>
              <a:rPr lang="zh-CN" altLang="zh-CN" dirty="0" smtClean="0"/>
              <a:t>肝脓肿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4295695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28-2B</a:t>
            </a:r>
            <a:endParaRPr lang="zh-CN" altLang="zh-CN" dirty="0"/>
          </a:p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明确</a:t>
            </a:r>
            <a:r>
              <a:rPr lang="zh-CN" altLang="zh-CN" dirty="0"/>
              <a:t>诊断为原发性肝癌，拟行肝部分切除术。</a:t>
            </a:r>
          </a:p>
          <a:p>
            <a:pPr lvl="1"/>
            <a:r>
              <a:rPr lang="zh-CN" altLang="zh-CN" dirty="0" smtClean="0"/>
              <a:t>问题</a:t>
            </a:r>
            <a:r>
              <a:rPr lang="zh-CN" altLang="zh-CN" dirty="0"/>
              <a:t>：术后可能出现哪些并发症？如何观察及护理？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2415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焦虑</a:t>
            </a:r>
            <a:r>
              <a:rPr lang="en-US" altLang="zh-CN" dirty="0" smtClean="0"/>
              <a:t>  </a:t>
            </a:r>
            <a:r>
              <a:rPr lang="zh-CN" altLang="zh-CN" dirty="0"/>
              <a:t>与担忧疾病发展、手术效果、预后等有关。</a:t>
            </a:r>
          </a:p>
          <a:p>
            <a:pPr lvl="1"/>
            <a:r>
              <a:rPr lang="zh-CN" altLang="zh-CN" dirty="0" smtClean="0"/>
              <a:t>疼痛</a:t>
            </a:r>
            <a:r>
              <a:rPr lang="en-US" altLang="zh-CN" dirty="0" smtClean="0"/>
              <a:t>  </a:t>
            </a:r>
            <a:r>
              <a:rPr lang="zh-CN" altLang="zh-CN" dirty="0"/>
              <a:t>与肿瘤致肝包膜张力增加有关；与手术或介入创伤等有关；与全身广泛转移、侵犯后腹膜或癌结节破裂出血有关。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9542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合作性问题</a:t>
            </a:r>
          </a:p>
          <a:p>
            <a:pPr lvl="1"/>
            <a:r>
              <a:rPr lang="zh-CN" altLang="zh-CN" dirty="0" smtClean="0"/>
              <a:t>营养失调</a:t>
            </a:r>
            <a:r>
              <a:rPr lang="zh-CN" altLang="zh-CN" dirty="0"/>
              <a:t>（低于机体需要量）</a:t>
            </a:r>
            <a:r>
              <a:rPr lang="en-US" altLang="zh-CN" dirty="0"/>
              <a:t>  </a:t>
            </a:r>
            <a:r>
              <a:rPr lang="zh-CN" altLang="zh-CN" dirty="0"/>
              <a:t>与肿瘤消耗、厌食、放疗或化疗引起的胃肠道反应及蛋白质、葡萄糖、脂肪代谢障碍等有关。</a:t>
            </a:r>
          </a:p>
          <a:p>
            <a:pPr lvl="1"/>
            <a:r>
              <a:rPr lang="zh-CN" altLang="zh-CN" dirty="0"/>
              <a:t>潜在并发症</a:t>
            </a:r>
            <a:r>
              <a:rPr lang="en-US" altLang="zh-CN" dirty="0"/>
              <a:t>  </a:t>
            </a:r>
            <a:r>
              <a:rPr lang="zh-CN" altLang="zh-CN" dirty="0"/>
              <a:t>消化道或腹腔内出血、肝性脑病、肺部感染</a:t>
            </a:r>
            <a:r>
              <a:rPr lang="zh-CN" altLang="zh-CN" dirty="0" smtClean="0"/>
              <a:t>、</a:t>
            </a:r>
            <a:r>
              <a:rPr lang="zh-CN" altLang="en-US" dirty="0" smtClean="0"/>
              <a:t>膈</a:t>
            </a:r>
            <a:r>
              <a:rPr lang="zh-CN" altLang="zh-CN" dirty="0" smtClean="0"/>
              <a:t>下</a:t>
            </a:r>
            <a:r>
              <a:rPr lang="zh-CN" altLang="zh-CN" dirty="0"/>
              <a:t>积液或脓肿等。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73605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/>
              <a:t>术</a:t>
            </a:r>
            <a:r>
              <a:rPr lang="zh-CN" altLang="en-US" dirty="0" smtClean="0"/>
              <a:t>前护理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2"/>
            <a:r>
              <a:rPr lang="zh-CN" altLang="zh-CN" dirty="0"/>
              <a:t>疼痛护理</a:t>
            </a:r>
            <a:r>
              <a:rPr lang="en-US" altLang="zh-CN" dirty="0"/>
              <a:t>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评估</a:t>
            </a:r>
            <a:r>
              <a:rPr lang="zh-CN" altLang="zh-CN" dirty="0"/>
              <a:t>疼痛发生的时间、部位、性质、诱因和</a:t>
            </a:r>
            <a:r>
              <a:rPr lang="zh-CN" altLang="zh-CN" dirty="0" smtClean="0"/>
              <a:t>程度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控制</a:t>
            </a:r>
            <a:r>
              <a:rPr lang="zh-CN" altLang="zh-CN" dirty="0"/>
              <a:t>疼痛和分散注意力的</a:t>
            </a:r>
            <a:r>
              <a:rPr lang="zh-CN" altLang="zh-CN" dirty="0" smtClean="0"/>
              <a:t>方法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遵</a:t>
            </a:r>
            <a:r>
              <a:rPr lang="zh-CN" altLang="zh-CN" dirty="0"/>
              <a:t>医嘱按照三级止痛原则给予镇痛药物，并观察药物效果及</a:t>
            </a:r>
            <a:r>
              <a:rPr lang="zh-CN" altLang="zh-CN" dirty="0" smtClean="0"/>
              <a:t>不良反应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63186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196752"/>
            <a:ext cx="8610600" cy="4876800"/>
          </a:xfrm>
        </p:spPr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术前护理</a:t>
            </a:r>
            <a:endParaRPr lang="en-US" altLang="zh-CN" dirty="0"/>
          </a:p>
          <a:p>
            <a:pPr lvl="2"/>
            <a:r>
              <a:rPr lang="zh-CN" altLang="zh-CN" dirty="0" smtClean="0"/>
              <a:t>改善营养状况</a:t>
            </a:r>
            <a:endParaRPr lang="en-US" altLang="zh-CN" dirty="0"/>
          </a:p>
          <a:p>
            <a:pPr lvl="2"/>
            <a:r>
              <a:rPr lang="zh-CN" altLang="zh-CN" dirty="0"/>
              <a:t>护肝治疗</a:t>
            </a:r>
            <a:endParaRPr lang="en-US" altLang="zh-CN" dirty="0"/>
          </a:p>
          <a:p>
            <a:pPr lvl="2"/>
            <a:r>
              <a:rPr lang="zh-CN" altLang="zh-CN" dirty="0"/>
              <a:t>维持体液平衡</a:t>
            </a:r>
            <a:endParaRPr lang="en-US" altLang="zh-CN" dirty="0"/>
          </a:p>
          <a:p>
            <a:pPr lvl="2"/>
            <a:r>
              <a:rPr lang="zh-CN" altLang="zh-CN" dirty="0"/>
              <a:t>预防</a:t>
            </a:r>
            <a:r>
              <a:rPr lang="zh-CN" altLang="zh-CN" dirty="0" smtClean="0"/>
              <a:t>出血</a:t>
            </a:r>
            <a:endParaRPr lang="en-US" altLang="zh-CN" dirty="0" smtClean="0"/>
          </a:p>
          <a:p>
            <a:pPr lvl="3"/>
            <a:r>
              <a:rPr lang="zh-CN" altLang="zh-CN" sz="2400" dirty="0"/>
              <a:t>改善凝血</a:t>
            </a:r>
            <a:r>
              <a:rPr lang="zh-CN" altLang="zh-CN" sz="2400" dirty="0" smtClean="0"/>
              <a:t>功能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告诫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尽量</a:t>
            </a:r>
            <a:r>
              <a:rPr lang="zh-CN" altLang="zh-CN" sz="2400" dirty="0"/>
              <a:t>避免剧烈咳嗽、用力排便等致腹</a:t>
            </a:r>
            <a:r>
              <a:rPr lang="zh-CN" altLang="zh-CN" sz="2400" dirty="0" smtClean="0"/>
              <a:t>内</a:t>
            </a:r>
            <a:r>
              <a:rPr lang="zh-CN" altLang="en-US" sz="2400" dirty="0" smtClean="0"/>
              <a:t>压</a:t>
            </a:r>
            <a:r>
              <a:rPr lang="zh-CN" altLang="zh-CN" sz="2400" dirty="0" smtClean="0"/>
              <a:t>骤</a:t>
            </a:r>
            <a:r>
              <a:rPr lang="zh-CN" altLang="zh-CN" sz="2400" dirty="0"/>
              <a:t>升的</a:t>
            </a:r>
            <a:r>
              <a:rPr lang="zh-CN" altLang="zh-CN" sz="2400" dirty="0" smtClean="0"/>
              <a:t>动作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应用</a:t>
            </a:r>
            <a:r>
              <a:rPr lang="en-US" altLang="zh-CN" sz="2400" dirty="0"/>
              <a:t>H</a:t>
            </a:r>
            <a:r>
              <a:rPr lang="en-US" altLang="zh-CN" sz="2400" baseline="-25000" dirty="0"/>
              <a:t>2</a:t>
            </a:r>
            <a:r>
              <a:rPr lang="zh-CN" altLang="zh-CN" sz="2400" dirty="0"/>
              <a:t>受体阻断剂，预防应激性溃疡</a:t>
            </a:r>
            <a:r>
              <a:rPr lang="zh-CN" altLang="zh-CN" sz="2400" dirty="0" smtClean="0"/>
              <a:t>出血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观察腹部</a:t>
            </a:r>
            <a:endParaRPr lang="en-US" altLang="zh-CN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7428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2"/>
            <a:r>
              <a:rPr lang="zh-CN" altLang="en-US" dirty="0"/>
              <a:t>出血</a:t>
            </a:r>
            <a:endParaRPr lang="en-US" altLang="zh-CN" dirty="0"/>
          </a:p>
          <a:p>
            <a:pPr lvl="3"/>
            <a:r>
              <a:rPr lang="zh-CN" altLang="zh-CN" dirty="0"/>
              <a:t>严密观察病情变化</a:t>
            </a:r>
            <a:endParaRPr lang="en-US" altLang="zh-CN" dirty="0"/>
          </a:p>
          <a:p>
            <a:pPr lvl="3"/>
            <a:r>
              <a:rPr lang="zh-CN" altLang="en-US" dirty="0"/>
              <a:t>体位与</a:t>
            </a:r>
            <a:r>
              <a:rPr lang="zh-CN" altLang="en-US" dirty="0" smtClean="0"/>
              <a:t>活动</a:t>
            </a:r>
            <a:endParaRPr lang="en-US" altLang="zh-CN" dirty="0" smtClean="0"/>
          </a:p>
          <a:p>
            <a:pPr lvl="3"/>
            <a:r>
              <a:rPr lang="zh-CN" altLang="zh-CN" dirty="0"/>
              <a:t>引流液的</a:t>
            </a:r>
            <a:r>
              <a:rPr lang="zh-CN" altLang="zh-CN" dirty="0" smtClean="0"/>
              <a:t>观察</a:t>
            </a:r>
            <a:endParaRPr lang="en-US" altLang="zh-CN" dirty="0" smtClean="0"/>
          </a:p>
          <a:p>
            <a:pPr lvl="3"/>
            <a:r>
              <a:rPr lang="zh-CN" altLang="zh-CN" dirty="0"/>
              <a:t>输血、输液后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血压</a:t>
            </a:r>
            <a:r>
              <a:rPr lang="zh-CN" altLang="zh-CN" dirty="0"/>
              <a:t>、脉搏仍不稳定时，应做好再次手术</a:t>
            </a:r>
            <a:r>
              <a:rPr lang="zh-CN" altLang="zh-CN" dirty="0" smtClean="0"/>
              <a:t>准备</a:t>
            </a:r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3"/>
            <a:endParaRPr lang="en-US" altLang="zh-CN" dirty="0"/>
          </a:p>
          <a:p>
            <a:pPr lvl="3"/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79168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膈下积液及脓肿</a:t>
            </a:r>
            <a:endParaRPr lang="en-US" altLang="zh-CN" dirty="0" smtClean="0"/>
          </a:p>
          <a:p>
            <a:pPr lvl="3"/>
            <a:r>
              <a:rPr lang="zh-CN" altLang="zh-CN" sz="2400" dirty="0" smtClean="0"/>
              <a:t>保持</a:t>
            </a:r>
            <a:r>
              <a:rPr lang="zh-CN" altLang="zh-CN" sz="2400" dirty="0"/>
              <a:t>引流通畅，妥善固定引流管</a:t>
            </a:r>
            <a:r>
              <a:rPr lang="zh-CN" altLang="zh-CN" sz="2400" dirty="0" smtClean="0"/>
              <a:t>，每</a:t>
            </a:r>
            <a:r>
              <a:rPr lang="zh-CN" altLang="zh-CN" sz="2400" dirty="0"/>
              <a:t>日更换引流袋，观察引流液颜色、性状及</a:t>
            </a:r>
            <a:r>
              <a:rPr lang="zh-CN" altLang="zh-CN" sz="2400" dirty="0" smtClean="0"/>
              <a:t>量</a:t>
            </a:r>
            <a:endParaRPr lang="en-US" altLang="zh-CN" sz="2400" dirty="0"/>
          </a:p>
          <a:p>
            <a:pPr lvl="3"/>
            <a:r>
              <a:rPr lang="zh-CN" altLang="zh-CN" sz="2400" dirty="0" smtClean="0"/>
              <a:t>若</a:t>
            </a:r>
            <a:r>
              <a:rPr lang="zh-CN" altLang="zh-CN" sz="2400" dirty="0"/>
              <a:t>已形成膈下脓肿，必要时协助医师行穿刺抽脓或置管引流，</a:t>
            </a:r>
            <a:r>
              <a:rPr lang="zh-CN" altLang="zh-CN" sz="2400" dirty="0" smtClean="0"/>
              <a:t>鼓励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取</a:t>
            </a:r>
            <a:r>
              <a:rPr lang="zh-CN" altLang="zh-CN" sz="2400" dirty="0"/>
              <a:t>半坐位，以利于呼吸和</a:t>
            </a:r>
            <a:r>
              <a:rPr lang="zh-CN" altLang="zh-CN" sz="2400" dirty="0" smtClean="0"/>
              <a:t>引流</a:t>
            </a:r>
            <a:endParaRPr lang="en-US" altLang="zh-CN" sz="2400" dirty="0"/>
          </a:p>
          <a:p>
            <a:pPr lvl="3"/>
            <a:r>
              <a:rPr lang="zh-CN" altLang="zh-CN" sz="2400" dirty="0" smtClean="0"/>
              <a:t>严密</a:t>
            </a:r>
            <a:r>
              <a:rPr lang="zh-CN" altLang="zh-CN" sz="2400" dirty="0"/>
              <a:t>观察体温变化，高热者给予物理降温，必要时药物降温，</a:t>
            </a:r>
            <a:r>
              <a:rPr lang="zh-CN" altLang="zh-CN" sz="2400" dirty="0" smtClean="0"/>
              <a:t>鼓励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多</a:t>
            </a:r>
            <a:r>
              <a:rPr lang="zh-CN" altLang="zh-CN" sz="2400" dirty="0" smtClean="0"/>
              <a:t>饮水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加强营养</a:t>
            </a:r>
            <a:r>
              <a:rPr lang="zh-CN" altLang="zh-CN" sz="2400" dirty="0"/>
              <a:t>支持和抗菌药物治疗的护理</a:t>
            </a:r>
            <a:endParaRPr lang="en-US" altLang="zh-CN" sz="2400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06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胆汁漏</a:t>
            </a:r>
            <a:endParaRPr lang="en-US" altLang="zh-CN" dirty="0" smtClean="0"/>
          </a:p>
          <a:p>
            <a:pPr lvl="3"/>
            <a:r>
              <a:rPr lang="zh-CN" altLang="zh-CN" dirty="0"/>
              <a:t>注意观察术后有无腹痛、发热和腹膜刺激症状，切口有无胆汁渗出或（和）腹腔引流液有无</a:t>
            </a:r>
            <a:r>
              <a:rPr lang="zh-CN" altLang="zh-CN" dirty="0" smtClean="0"/>
              <a:t>胆汁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18203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介入治疗的护理</a:t>
            </a:r>
            <a:endParaRPr lang="en-US" altLang="zh-CN" dirty="0"/>
          </a:p>
          <a:p>
            <a:pPr lvl="2"/>
            <a:r>
              <a:rPr lang="zh-CN" altLang="zh-CN" dirty="0"/>
              <a:t>介入治疗前</a:t>
            </a:r>
            <a:r>
              <a:rPr lang="zh-CN" altLang="zh-CN" dirty="0" smtClean="0"/>
              <a:t>准备</a:t>
            </a:r>
            <a:endParaRPr lang="en-US" altLang="zh-CN" dirty="0" smtClean="0"/>
          </a:p>
          <a:p>
            <a:pPr lvl="3"/>
            <a:r>
              <a:rPr lang="zh-CN" altLang="zh-CN" dirty="0"/>
              <a:t>注意各种检查结果，判断有无禁忌证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83122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介入治疗的护理</a:t>
            </a:r>
            <a:endParaRPr lang="en-US" altLang="zh-CN" dirty="0"/>
          </a:p>
          <a:p>
            <a:pPr lvl="2"/>
            <a:r>
              <a:rPr lang="zh-CN" altLang="zh-CN" dirty="0" smtClean="0"/>
              <a:t>介入治疗</a:t>
            </a:r>
            <a:r>
              <a:rPr lang="zh-CN" altLang="zh-CN" dirty="0"/>
              <a:t>后的护理</a:t>
            </a:r>
            <a:endParaRPr lang="en-US" altLang="zh-CN" dirty="0"/>
          </a:p>
          <a:p>
            <a:pPr lvl="3"/>
            <a:r>
              <a:rPr lang="zh-CN" altLang="zh-CN" dirty="0"/>
              <a:t>预防出血</a:t>
            </a:r>
            <a:endParaRPr lang="en-US" altLang="zh-CN" dirty="0"/>
          </a:p>
          <a:p>
            <a:pPr lvl="3"/>
            <a:r>
              <a:rPr lang="zh-CN" altLang="zh-CN" dirty="0"/>
              <a:t>导管护理</a:t>
            </a:r>
            <a:endParaRPr lang="en-US" altLang="zh-CN" dirty="0"/>
          </a:p>
          <a:p>
            <a:pPr lvl="3"/>
            <a:r>
              <a:rPr lang="zh-CN" altLang="zh-CN" dirty="0"/>
              <a:t>栓塞后综合征的护理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218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肝脓肿（</a:t>
            </a:r>
            <a:r>
              <a:rPr lang="en-US" altLang="zh-CN" dirty="0"/>
              <a:t>liver abscess</a:t>
            </a:r>
            <a:r>
              <a:rPr lang="zh-CN" altLang="zh-CN" dirty="0"/>
              <a:t>）属于继发性感染疾病，是肝受感染后而形成的</a:t>
            </a:r>
            <a:r>
              <a:rPr lang="zh-CN" altLang="zh-CN" dirty="0" smtClean="0"/>
              <a:t>脓肿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常见</a:t>
            </a:r>
            <a:r>
              <a:rPr lang="zh-CN" altLang="zh-CN" dirty="0"/>
              <a:t>的肝脓肿分为细菌性和阿米巴性肝脓肿，临床上前者多见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063458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原发性肝癌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健康教育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疾病指导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饮食指导</a:t>
            </a:r>
            <a:endParaRPr lang="en-US" altLang="zh-CN" dirty="0" smtClean="0"/>
          </a:p>
          <a:p>
            <a:pPr lvl="2"/>
            <a:r>
              <a:rPr lang="zh-CN" altLang="zh-CN" dirty="0"/>
              <a:t>自我观察和定期复查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1951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肝脓肿</a:t>
            </a:r>
            <a:endParaRPr lang="zh-CN" altLang="zh-CN" dirty="0"/>
          </a:p>
          <a:p>
            <a:pPr lvl="2"/>
            <a:r>
              <a:rPr lang="zh-CN" altLang="zh-CN" dirty="0" smtClean="0"/>
              <a:t>病因</a:t>
            </a:r>
            <a:r>
              <a:rPr lang="en-US" altLang="zh-CN" dirty="0" smtClean="0"/>
              <a:t>  </a:t>
            </a:r>
          </a:p>
          <a:p>
            <a:pPr lvl="3"/>
            <a:r>
              <a:rPr lang="zh-CN" altLang="zh-CN" dirty="0" smtClean="0"/>
              <a:t>细菌性肝脓肿</a:t>
            </a:r>
            <a:r>
              <a:rPr lang="zh-CN" altLang="zh-CN" dirty="0"/>
              <a:t>多见于抵抗力降低，全身感染时，尤其腹腔感染时并发。阿米巴性肝脓肿多是阿米巴感染的</a:t>
            </a:r>
            <a:r>
              <a:rPr lang="zh-CN" altLang="zh-CN" dirty="0" smtClean="0"/>
              <a:t>并发症</a:t>
            </a:r>
            <a:endParaRPr lang="zh-CN" altLang="zh-CN" dirty="0"/>
          </a:p>
          <a:p>
            <a:pPr lvl="2"/>
            <a:r>
              <a:rPr lang="zh-CN" altLang="zh-CN" dirty="0" smtClean="0"/>
              <a:t>临床</a:t>
            </a:r>
            <a:r>
              <a:rPr lang="zh-CN" altLang="zh-CN" dirty="0"/>
              <a:t>表现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细菌性肝脓肿</a:t>
            </a:r>
            <a:r>
              <a:rPr lang="zh-CN" altLang="zh-CN" dirty="0"/>
              <a:t>可出现全身中毒症状。阿米巴性肝脓肿的脓</a:t>
            </a:r>
            <a:r>
              <a:rPr lang="zh-CN" altLang="zh-CN" dirty="0" smtClean="0"/>
              <a:t>液</a:t>
            </a:r>
            <a:r>
              <a:rPr lang="zh-CN" altLang="en-US" dirty="0" smtClean="0"/>
              <a:t>呈</a:t>
            </a:r>
            <a:r>
              <a:rPr lang="zh-CN" altLang="zh-CN" dirty="0" smtClean="0"/>
              <a:t>棕</a:t>
            </a:r>
            <a:r>
              <a:rPr lang="zh-CN" altLang="zh-CN" dirty="0" smtClean="0"/>
              <a:t>褐色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4885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/>
              <a:t>肝脓肿</a:t>
            </a:r>
          </a:p>
          <a:p>
            <a:pPr lvl="2"/>
            <a:r>
              <a:rPr lang="zh-CN" altLang="zh-CN" dirty="0" smtClean="0"/>
              <a:t>治疗原则</a:t>
            </a:r>
            <a:r>
              <a:rPr lang="en-US" altLang="zh-CN" dirty="0" smtClean="0"/>
              <a:t>  </a:t>
            </a:r>
            <a:endParaRPr lang="en-US" altLang="zh-CN" dirty="0"/>
          </a:p>
          <a:p>
            <a:pPr lvl="3"/>
            <a:r>
              <a:rPr lang="zh-CN" altLang="zh-CN" dirty="0"/>
              <a:t>肝脓肿主要以肝穿刺手术为主的综合治疗方案</a:t>
            </a:r>
          </a:p>
          <a:p>
            <a:pPr lvl="2"/>
            <a:r>
              <a:rPr lang="zh-CN" altLang="zh-CN" dirty="0"/>
              <a:t>护理</a:t>
            </a:r>
            <a:r>
              <a:rPr lang="en-US" altLang="zh-CN" dirty="0"/>
              <a:t> </a:t>
            </a:r>
          </a:p>
          <a:p>
            <a:pPr lvl="3"/>
            <a:r>
              <a:rPr lang="en-US" altLang="zh-CN" dirty="0"/>
              <a:t> </a:t>
            </a:r>
            <a:r>
              <a:rPr lang="zh-CN" altLang="zh-CN" dirty="0"/>
              <a:t>术前做好抗感染及支持治疗的护理，术后做好病情观察及引流管的</a:t>
            </a:r>
            <a:r>
              <a:rPr lang="zh-CN" altLang="zh-CN" dirty="0" smtClean="0"/>
              <a:t>护理</a:t>
            </a:r>
            <a:endParaRPr lang="zh-CN" altLang="zh-CN" dirty="0"/>
          </a:p>
          <a:p>
            <a:pPr lvl="1"/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14418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371600"/>
            <a:ext cx="8915400" cy="4876800"/>
          </a:xfrm>
        </p:spPr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原发性</a:t>
            </a:r>
            <a:r>
              <a:rPr lang="zh-CN" altLang="zh-CN" dirty="0"/>
              <a:t>肝癌</a:t>
            </a:r>
          </a:p>
          <a:p>
            <a:pPr lvl="2"/>
            <a:r>
              <a:rPr lang="zh-CN" altLang="zh-CN" dirty="0" smtClean="0"/>
              <a:t>病因</a:t>
            </a:r>
            <a:r>
              <a:rPr lang="en-US" altLang="zh-CN" dirty="0" smtClean="0"/>
              <a:t> </a:t>
            </a:r>
          </a:p>
          <a:p>
            <a:pPr lvl="3"/>
            <a:r>
              <a:rPr lang="en-US" altLang="zh-CN" dirty="0" smtClean="0"/>
              <a:t> </a:t>
            </a:r>
            <a:r>
              <a:rPr lang="zh-CN" altLang="zh-CN" dirty="0"/>
              <a:t>肝癌发病原因不明确，常见的有慢性肝炎、肝硬化、饮酒、黄曲霉素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2"/>
            <a:r>
              <a:rPr lang="zh-CN" altLang="zh-CN" dirty="0" smtClean="0"/>
              <a:t>临床表现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肝癌</a:t>
            </a:r>
            <a:r>
              <a:rPr lang="zh-CN" altLang="zh-CN" dirty="0"/>
              <a:t>早期可无症状，晚期可出现恶病质和消化系统的症状</a:t>
            </a:r>
            <a:r>
              <a:rPr lang="zh-CN" altLang="zh-CN" dirty="0" smtClean="0"/>
              <a:t>体征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34550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en-US" dirty="0" smtClean="0"/>
              <a:t>原发性肝癌</a:t>
            </a:r>
            <a:endParaRPr lang="zh-CN" altLang="zh-CN" dirty="0"/>
          </a:p>
          <a:p>
            <a:pPr lvl="2"/>
            <a:r>
              <a:rPr lang="zh-CN" altLang="zh-CN" dirty="0"/>
              <a:t>治疗原则 </a:t>
            </a:r>
            <a:endParaRPr lang="en-US" altLang="zh-CN" dirty="0"/>
          </a:p>
          <a:p>
            <a:pPr lvl="3"/>
            <a:r>
              <a:rPr lang="zh-CN" altLang="zh-CN" dirty="0" smtClean="0"/>
              <a:t>以手术切除为</a:t>
            </a:r>
            <a:r>
              <a:rPr lang="zh-CN" altLang="zh-CN" dirty="0"/>
              <a:t>主的综合治疗方案。肝动脉栓塞化疗是肝癌非手术治疗的首选方法</a:t>
            </a:r>
          </a:p>
          <a:p>
            <a:pPr lvl="2"/>
            <a:r>
              <a:rPr lang="zh-CN" altLang="zh-CN" dirty="0" smtClean="0"/>
              <a:t>护</a:t>
            </a:r>
            <a:r>
              <a:rPr lang="zh-CN" altLang="zh-CN" dirty="0"/>
              <a:t>理 </a:t>
            </a:r>
            <a:endParaRPr lang="en-US" altLang="zh-CN" dirty="0"/>
          </a:p>
          <a:p>
            <a:pPr lvl="3"/>
            <a:r>
              <a:rPr lang="zh-CN" altLang="zh-CN" dirty="0"/>
              <a:t>术前应</a:t>
            </a:r>
            <a:r>
              <a:rPr lang="zh-CN" altLang="zh-CN" dirty="0" smtClean="0"/>
              <a:t>关注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心理反应，积极做好术前准备，做好术前健康</a:t>
            </a:r>
            <a:r>
              <a:rPr lang="zh-CN" altLang="zh-CN" dirty="0" smtClean="0"/>
              <a:t>教育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术</a:t>
            </a:r>
            <a:r>
              <a:rPr lang="zh-CN" altLang="zh-CN" dirty="0"/>
              <a:t>后注意观察生命体征及引流管情况，及时发现出血、</a:t>
            </a:r>
            <a:r>
              <a:rPr lang="zh-CN" altLang="zh-CN" dirty="0" smtClean="0"/>
              <a:t>胆</a:t>
            </a:r>
            <a:r>
              <a:rPr lang="zh-CN" altLang="en-US" dirty="0" smtClean="0"/>
              <a:t>瘘</a:t>
            </a:r>
            <a:r>
              <a:rPr lang="zh-CN" altLang="zh-CN" dirty="0" smtClean="0"/>
              <a:t>、</a:t>
            </a:r>
            <a:r>
              <a:rPr lang="zh-CN" altLang="zh-CN" dirty="0"/>
              <a:t>肝功能障碍等</a:t>
            </a:r>
            <a:r>
              <a:rPr lang="zh-CN" altLang="zh-CN" dirty="0" smtClean="0"/>
              <a:t>并发症</a:t>
            </a:r>
            <a:endParaRPr lang="zh-CN" altLang="zh-CN" dirty="0"/>
          </a:p>
          <a:p>
            <a:pPr lvl="2"/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07386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思考题</a:t>
            </a:r>
          </a:p>
          <a:p>
            <a:pPr lvl="1"/>
            <a:r>
              <a:rPr lang="zh-CN" altLang="zh-CN" sz="2800" dirty="0"/>
              <a:t>男性，</a:t>
            </a:r>
            <a:r>
              <a:rPr lang="en-US" altLang="zh-CN" sz="2800" dirty="0"/>
              <a:t>45</a:t>
            </a:r>
            <a:r>
              <a:rPr lang="zh-CN" altLang="zh-CN" sz="2800" dirty="0"/>
              <a:t>岁，因肝炎后肝硬化，原发性肝癌入手术室在全麻下行右半肝切除术，术中置入腹腔引流管</a:t>
            </a:r>
            <a:r>
              <a:rPr lang="en-US" altLang="zh-CN" sz="2800" dirty="0"/>
              <a:t>2</a:t>
            </a:r>
            <a:r>
              <a:rPr lang="zh-CN" altLang="zh-CN" sz="2800" dirty="0"/>
              <a:t>根。手术后第</a:t>
            </a:r>
            <a:r>
              <a:rPr lang="en-US" altLang="zh-CN" sz="2800" dirty="0"/>
              <a:t>1</a:t>
            </a:r>
            <a:r>
              <a:rPr lang="zh-CN" altLang="zh-CN" sz="2800" dirty="0"/>
              <a:t>天</a:t>
            </a:r>
            <a:r>
              <a:rPr lang="zh-CN" altLang="zh-CN" sz="2800" dirty="0" smtClean="0"/>
              <a:t>，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诉</a:t>
            </a:r>
            <a:r>
              <a:rPr lang="zh-CN" altLang="zh-CN" sz="2800" dirty="0"/>
              <a:t>腹部疼痛，测</a:t>
            </a:r>
            <a:r>
              <a:rPr lang="en-US" altLang="zh-CN" sz="2800" dirty="0" smtClean="0"/>
              <a:t>T 36.8</a:t>
            </a:r>
            <a:r>
              <a:rPr lang="zh-CN" altLang="zh-CN" sz="2800" dirty="0"/>
              <a:t>℃，</a:t>
            </a:r>
            <a:r>
              <a:rPr lang="en-US" altLang="zh-CN" sz="2800" dirty="0" smtClean="0"/>
              <a:t>P 112</a:t>
            </a:r>
            <a:r>
              <a:rPr lang="zh-CN" altLang="zh-CN" sz="2800" dirty="0"/>
              <a:t>次</a:t>
            </a:r>
            <a:r>
              <a:rPr lang="en-US" altLang="zh-CN" sz="2800" dirty="0"/>
              <a:t>/</a:t>
            </a:r>
            <a:r>
              <a:rPr lang="zh-CN" altLang="zh-CN" sz="2800" dirty="0"/>
              <a:t>分</a:t>
            </a:r>
            <a:r>
              <a:rPr lang="zh-CN" altLang="zh-CN" sz="2800" dirty="0" smtClean="0"/>
              <a:t>，</a:t>
            </a:r>
            <a:r>
              <a:rPr lang="en-US" altLang="zh-CN" sz="2800" dirty="0" smtClean="0"/>
              <a:t>R 20</a:t>
            </a:r>
            <a:r>
              <a:rPr lang="zh-CN" altLang="zh-CN" sz="2800" dirty="0"/>
              <a:t>次</a:t>
            </a:r>
            <a:r>
              <a:rPr lang="en-US" altLang="zh-CN" sz="2800" dirty="0"/>
              <a:t>/</a:t>
            </a:r>
            <a:r>
              <a:rPr lang="zh-CN" altLang="zh-CN" sz="2800" dirty="0"/>
              <a:t>分，</a:t>
            </a:r>
            <a:r>
              <a:rPr lang="en-US" altLang="zh-CN" sz="2800" dirty="0" smtClean="0"/>
              <a:t>BP 100/73mmHg</a:t>
            </a:r>
            <a:r>
              <a:rPr lang="zh-CN" altLang="zh-CN" sz="2800" dirty="0"/>
              <a:t>，观察切口敷料干燥，挤捏引流管通畅，</a:t>
            </a:r>
            <a:r>
              <a:rPr lang="en-US" altLang="zh-CN" sz="2800" dirty="0"/>
              <a:t>2</a:t>
            </a:r>
            <a:r>
              <a:rPr lang="zh-CN" altLang="zh-CN" sz="2800" dirty="0"/>
              <a:t>小时内共引流出血性液体</a:t>
            </a:r>
            <a:r>
              <a:rPr lang="en-US" altLang="zh-CN" sz="2800" dirty="0"/>
              <a:t>530ml</a:t>
            </a:r>
            <a:r>
              <a:rPr lang="zh-CN" altLang="zh-CN" sz="2800" dirty="0" smtClean="0"/>
              <a:t>，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及</a:t>
            </a:r>
            <a:r>
              <a:rPr lang="zh-CN" altLang="zh-CN" sz="2800" dirty="0"/>
              <a:t>家属见引流管这么多血性液体感觉害怕，并不断的询问医务</a:t>
            </a:r>
            <a:r>
              <a:rPr lang="zh-CN" altLang="zh-CN" sz="2800" dirty="0" smtClean="0"/>
              <a:t>人员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是否</a:t>
            </a:r>
            <a:r>
              <a:rPr lang="zh-CN" altLang="zh-CN" sz="2800" dirty="0"/>
              <a:t>有生命危险，怀疑手术不</a:t>
            </a:r>
            <a:r>
              <a:rPr lang="zh-CN" altLang="zh-CN" sz="2800" dirty="0" smtClean="0"/>
              <a:t>成功</a:t>
            </a:r>
            <a:r>
              <a:rPr lang="zh-CN" altLang="en-US" sz="2800" dirty="0" smtClean="0"/>
              <a:t>。</a:t>
            </a:r>
            <a:endParaRPr lang="zh-CN" altLang="zh-CN" sz="2800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5184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sz="2800" dirty="0"/>
              <a:t>请问：（</a:t>
            </a:r>
            <a:r>
              <a:rPr lang="en-US" altLang="zh-CN" sz="2800" dirty="0"/>
              <a:t>1</a:t>
            </a:r>
            <a:r>
              <a:rPr lang="zh-CN" altLang="zh-CN" sz="2800" dirty="0"/>
              <a:t>）</a:t>
            </a:r>
            <a:r>
              <a:rPr lang="zh-CN" altLang="zh-CN" sz="2800" dirty="0" smtClean="0"/>
              <a:t>该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目前</a:t>
            </a:r>
            <a:r>
              <a:rPr lang="zh-CN" altLang="zh-CN" sz="2800" dirty="0"/>
              <a:t>的主要护理诊断</a:t>
            </a:r>
            <a:r>
              <a:rPr lang="en-US" altLang="zh-CN" sz="2800" dirty="0"/>
              <a:t>/</a:t>
            </a:r>
            <a:r>
              <a:rPr lang="zh-CN" altLang="zh-CN" sz="2800" dirty="0"/>
              <a:t>合作性问题是什么？</a:t>
            </a:r>
          </a:p>
          <a:p>
            <a:pPr lvl="1"/>
            <a:r>
              <a:rPr lang="zh-CN" altLang="zh-CN" sz="2800" dirty="0" smtClean="0"/>
              <a:t>（</a:t>
            </a:r>
            <a:r>
              <a:rPr lang="en-US" altLang="zh-CN" sz="2800" dirty="0" smtClean="0"/>
              <a:t>2</a:t>
            </a:r>
            <a:r>
              <a:rPr lang="zh-CN" altLang="zh-CN" sz="2800" dirty="0"/>
              <a:t>）作为当班（责任）护士你认为</a:t>
            </a:r>
            <a:r>
              <a:rPr lang="zh-CN" altLang="zh-CN" sz="2800" dirty="0" smtClean="0"/>
              <a:t>该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当前</a:t>
            </a:r>
            <a:r>
              <a:rPr lang="zh-CN" altLang="zh-CN" sz="2800" dirty="0"/>
              <a:t>的护理重点是什么？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5711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zh-CN" sz="2800" dirty="0"/>
              <a:t>（</a:t>
            </a:r>
            <a:r>
              <a:rPr lang="en-US" altLang="zh-CN" sz="2800" dirty="0"/>
              <a:t>1</a:t>
            </a:r>
            <a:r>
              <a:rPr lang="zh-CN" altLang="zh-CN" sz="2800" dirty="0"/>
              <a:t>）</a:t>
            </a:r>
            <a:r>
              <a:rPr lang="zh-CN" altLang="zh-CN" sz="2800" dirty="0" smtClean="0"/>
              <a:t>该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术</a:t>
            </a:r>
            <a:r>
              <a:rPr lang="zh-CN" altLang="zh-CN" sz="2800" dirty="0"/>
              <a:t>后第</a:t>
            </a:r>
            <a:r>
              <a:rPr lang="en-US" altLang="zh-CN" sz="2800" dirty="0"/>
              <a:t>2</a:t>
            </a:r>
            <a:r>
              <a:rPr lang="zh-CN" altLang="zh-CN" sz="2800" dirty="0"/>
              <a:t>天，短时间引流出血性液体</a:t>
            </a:r>
            <a:r>
              <a:rPr lang="en-US" altLang="zh-CN" sz="2800" dirty="0"/>
              <a:t>530ml</a:t>
            </a:r>
            <a:r>
              <a:rPr lang="zh-CN" altLang="zh-CN" sz="2800" dirty="0"/>
              <a:t>，应首先考虑护理合作性问题：</a:t>
            </a:r>
            <a:r>
              <a:rPr lang="en-US" altLang="zh-CN" sz="2800" dirty="0"/>
              <a:t>“PC</a:t>
            </a:r>
            <a:r>
              <a:rPr lang="zh-CN" altLang="zh-CN" sz="2800" dirty="0"/>
              <a:t>：出血</a:t>
            </a:r>
            <a:r>
              <a:rPr lang="en-US" altLang="zh-CN" sz="2800" dirty="0"/>
              <a:t>”</a:t>
            </a:r>
            <a:r>
              <a:rPr lang="zh-CN" altLang="zh-CN" sz="2800" dirty="0" smtClean="0"/>
              <a:t>；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及</a:t>
            </a:r>
            <a:r>
              <a:rPr lang="zh-CN" altLang="zh-CN" sz="2800" dirty="0"/>
              <a:t>家属见引流管这么多血性液体感觉害怕，不断的询问医务</a:t>
            </a:r>
            <a:r>
              <a:rPr lang="zh-CN" altLang="zh-CN" sz="2800" dirty="0" smtClean="0"/>
              <a:t>人员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是否</a:t>
            </a:r>
            <a:r>
              <a:rPr lang="zh-CN" altLang="zh-CN" sz="2800" dirty="0"/>
              <a:t>有生命危险</a:t>
            </a:r>
            <a:r>
              <a:rPr lang="zh-CN" altLang="zh-CN" sz="2800" dirty="0" smtClean="0"/>
              <a:t>，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存在</a:t>
            </a:r>
            <a:r>
              <a:rPr lang="en-US" altLang="zh-CN" sz="2800" dirty="0"/>
              <a:t>“</a:t>
            </a:r>
            <a:r>
              <a:rPr lang="zh-CN" altLang="zh-CN" sz="2800" dirty="0"/>
              <a:t>恐惧：与担心手术预后有关</a:t>
            </a:r>
            <a:r>
              <a:rPr lang="en-US" altLang="zh-CN" sz="2800" dirty="0"/>
              <a:t>”</a:t>
            </a:r>
            <a:r>
              <a:rPr lang="zh-CN" altLang="zh-CN" sz="2800" dirty="0"/>
              <a:t>；怀疑医生手术未做成功，存在</a:t>
            </a:r>
            <a:r>
              <a:rPr lang="en-US" altLang="zh-CN" sz="2800" dirty="0"/>
              <a:t>“</a:t>
            </a:r>
            <a:r>
              <a:rPr lang="zh-CN" altLang="zh-CN" sz="2800" dirty="0"/>
              <a:t>①知识缺乏：缺乏手术后相关并发症的知识；②有发生医疗纠纷的危险：与医患沟通缺陷等有关。</a:t>
            </a:r>
            <a:r>
              <a:rPr lang="en-US" altLang="zh-CN" sz="2800" dirty="0"/>
              <a:t>”</a:t>
            </a:r>
            <a:endParaRPr lang="zh-CN" altLang="zh-CN" sz="2800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89736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sz="2800" dirty="0"/>
              <a:t>（</a:t>
            </a:r>
            <a:r>
              <a:rPr lang="en-US" altLang="zh-CN" sz="2800" dirty="0"/>
              <a:t>2</a:t>
            </a:r>
            <a:r>
              <a:rPr lang="zh-CN" altLang="zh-CN" sz="2800" dirty="0"/>
              <a:t>）密切观察生命体征，注意出血量；定时挤捏引流管，保持引流通畅；积极做好术前准备，以备急诊手术；加强医患沟通，做好病患的解释，上报科室的相关领导，防范医疗纠纷的发生。</a:t>
            </a:r>
          </a:p>
          <a:p>
            <a:endParaRPr lang="zh-CN" altLang="en-US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96234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自测练习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．细菌性肝脓肿的主要临床表现为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．恶心，呕吐</a:t>
            </a:r>
            <a:r>
              <a:rPr lang="en-US" altLang="zh-CN" dirty="0"/>
              <a:t>  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．寒战，高热，</a:t>
            </a:r>
            <a:r>
              <a:rPr lang="zh-CN" altLang="zh-CN" dirty="0" smtClean="0"/>
              <a:t>肝大</a:t>
            </a:r>
            <a:r>
              <a:rPr lang="zh-CN" altLang="zh-CN" dirty="0"/>
              <a:t>伴疼痛 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．局部皮肤凹陷性水肿</a:t>
            </a:r>
            <a:r>
              <a:rPr lang="en-US" altLang="zh-CN" dirty="0"/>
              <a:t>  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．黄疸 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．可见膈肌升高、运动受限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224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一</a:t>
            </a:r>
            <a:r>
              <a:rPr lang="zh-CN" altLang="en-US" dirty="0" smtClean="0"/>
              <a:t>、细菌性</a:t>
            </a:r>
            <a:r>
              <a:rPr lang="zh-CN" altLang="zh-CN" dirty="0" smtClean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细</a:t>
            </a:r>
            <a:r>
              <a:rPr lang="zh-CN" altLang="zh-CN" dirty="0"/>
              <a:t>菌性肝脓肿（</a:t>
            </a:r>
            <a:r>
              <a:rPr lang="en-US" altLang="zh-CN" dirty="0"/>
              <a:t>bacterial liver abscess</a:t>
            </a:r>
            <a:r>
              <a:rPr lang="zh-CN" altLang="zh-CN" dirty="0"/>
              <a:t>）指化脓性细菌引起的肝内感染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9800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．阿米巴肝脓肿的临床特点不符合的是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．发病慢，病程长</a:t>
            </a:r>
            <a:r>
              <a:rPr lang="en-US" altLang="zh-CN" dirty="0"/>
              <a:t>   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．持续发热，消瘦乏力 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．肝区疼痛</a:t>
            </a:r>
            <a:r>
              <a:rPr lang="en-US" altLang="zh-CN" dirty="0"/>
              <a:t>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</a:t>
            </a:r>
            <a:r>
              <a:rPr lang="zh-CN" altLang="zh-CN" dirty="0" smtClean="0"/>
              <a:t>肝大</a:t>
            </a:r>
            <a:r>
              <a:rPr lang="zh-CN" altLang="zh-CN" dirty="0"/>
              <a:t>，有压痛及叩击痛 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．穿刺抽出黄白色脓液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86254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．肝癌高危人群的普查方法是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</a:t>
            </a:r>
            <a:r>
              <a:rPr lang="en-US" altLang="zh-CN" dirty="0"/>
              <a:t>AFP</a:t>
            </a:r>
            <a:r>
              <a:rPr lang="zh-CN" altLang="zh-CN" dirty="0"/>
              <a:t>检测和</a:t>
            </a:r>
            <a:r>
              <a:rPr lang="en-US" altLang="zh-CN" dirty="0"/>
              <a:t>B</a:t>
            </a:r>
            <a:r>
              <a:rPr lang="zh-CN" altLang="zh-CN" dirty="0"/>
              <a:t>超</a:t>
            </a:r>
            <a:r>
              <a:rPr lang="en-US" altLang="zh-CN" dirty="0"/>
              <a:t>    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．放射性核素肝扫描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</a:t>
            </a:r>
            <a:r>
              <a:rPr lang="en-US" altLang="zh-CN" dirty="0"/>
              <a:t>CT</a:t>
            </a:r>
            <a:r>
              <a:rPr lang="zh-CN" altLang="zh-CN" dirty="0"/>
              <a:t>检查</a:t>
            </a:r>
            <a:r>
              <a:rPr lang="en-US" altLang="zh-CN" dirty="0"/>
              <a:t>	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．选择性肝动脉造影 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．肝穿刺针吸细胞学检查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55411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．女性，</a:t>
            </a:r>
            <a:r>
              <a:rPr lang="en-US" altLang="zh-CN" dirty="0"/>
              <a:t>58</a:t>
            </a:r>
            <a:r>
              <a:rPr lang="zh-CN" altLang="zh-CN" dirty="0"/>
              <a:t>岁，诊断为原发性肝癌，行右半肝切除术后</a:t>
            </a:r>
            <a:r>
              <a:rPr lang="en-US" altLang="zh-CN" dirty="0"/>
              <a:t>3</a:t>
            </a:r>
            <a:r>
              <a:rPr lang="zh-CN" altLang="zh-CN" dirty="0"/>
              <a:t>天，出现嗜睡、烦躁不安、黄疸、少尿等，应考虑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．胆汁性腹膜炎</a:t>
            </a:r>
            <a:r>
              <a:rPr lang="en-US" altLang="zh-CN" dirty="0"/>
              <a:t>   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．膈下脓肿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．肝性脑病</a:t>
            </a:r>
            <a:r>
              <a:rPr lang="en-US" altLang="zh-CN" dirty="0"/>
              <a:t>   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．内出血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．休克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826651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第二十八章</a:t>
            </a:r>
            <a:r>
              <a:rPr lang="en-US" altLang="zh-CN" dirty="0"/>
              <a:t>  </a:t>
            </a:r>
            <a:r>
              <a:rPr lang="zh-CN" altLang="zh-CN" dirty="0"/>
              <a:t>肝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/>
              <a:t>1.B     2.E    3.A    4.C 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068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28-1A</a:t>
            </a:r>
            <a:endParaRPr lang="zh-CN" altLang="zh-CN" dirty="0"/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43</a:t>
            </a:r>
            <a:r>
              <a:rPr lang="zh-CN" altLang="zh-CN" dirty="0"/>
              <a:t>岁。右上腹隐痛</a:t>
            </a:r>
            <a:r>
              <a:rPr lang="en-US" altLang="zh-CN" dirty="0"/>
              <a:t>1</a:t>
            </a:r>
            <a:r>
              <a:rPr lang="zh-CN" altLang="zh-CN" dirty="0"/>
              <a:t>周，伴高热、恶心、纳差</a:t>
            </a:r>
            <a:r>
              <a:rPr lang="en-US" altLang="zh-CN" dirty="0"/>
              <a:t>2</a:t>
            </a:r>
            <a:r>
              <a:rPr lang="zh-CN" altLang="zh-CN" dirty="0"/>
              <a:t>天入院。</a:t>
            </a:r>
          </a:p>
          <a:p>
            <a:pPr lvl="1"/>
            <a:r>
              <a:rPr lang="zh-CN" altLang="en-US" dirty="0" smtClean="0"/>
              <a:t>体</a:t>
            </a:r>
            <a:r>
              <a:rPr lang="zh-CN" altLang="zh-CN" dirty="0" smtClean="0"/>
              <a:t>检</a:t>
            </a:r>
            <a:r>
              <a:rPr lang="zh-CN" altLang="zh-CN" dirty="0"/>
              <a:t>：</a:t>
            </a:r>
            <a:r>
              <a:rPr lang="en-US" altLang="zh-CN" dirty="0" smtClean="0"/>
              <a:t>T 39.1</a:t>
            </a:r>
            <a:r>
              <a:rPr lang="zh-CN" altLang="zh-CN" dirty="0"/>
              <a:t>℃，</a:t>
            </a:r>
            <a:r>
              <a:rPr lang="en-US" altLang="zh-CN" dirty="0" smtClean="0"/>
              <a:t>P 92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</a:t>
            </a:r>
            <a:r>
              <a:rPr lang="en-US" altLang="zh-CN" dirty="0" smtClean="0"/>
              <a:t>R 24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</a:t>
            </a:r>
            <a:r>
              <a:rPr lang="en-US" altLang="zh-CN" dirty="0" smtClean="0"/>
              <a:t>BP 100/69mmHg</a:t>
            </a:r>
            <a:r>
              <a:rPr lang="zh-CN" altLang="zh-CN" dirty="0"/>
              <a:t>。急性病容，腹软，肝区叩击痛，肝右肋缘下</a:t>
            </a:r>
            <a:r>
              <a:rPr lang="en-US" altLang="zh-CN" dirty="0"/>
              <a:t>3cm</a:t>
            </a:r>
            <a:r>
              <a:rPr lang="zh-CN" altLang="zh-CN" dirty="0"/>
              <a:t>处可触及边缘，质软，有触痛，可触及</a:t>
            </a:r>
            <a:r>
              <a:rPr lang="zh-CN" altLang="zh-CN" dirty="0" smtClean="0"/>
              <a:t>脾，</a:t>
            </a:r>
            <a:r>
              <a:rPr lang="zh-CN" altLang="zh-CN" dirty="0"/>
              <a:t>未见明显肠型及蠕动波。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455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实验室检查：白细胞计数</a:t>
            </a:r>
            <a:r>
              <a:rPr lang="en-US" altLang="zh-CN" dirty="0"/>
              <a:t>20.6</a:t>
            </a:r>
            <a:r>
              <a:rPr lang="zh-CN" altLang="zh-CN" dirty="0"/>
              <a:t>×</a:t>
            </a:r>
            <a:r>
              <a:rPr lang="en-US" altLang="zh-CN" dirty="0"/>
              <a:t>10</a:t>
            </a:r>
            <a:r>
              <a:rPr lang="en-US" altLang="zh-CN" baseline="30000" dirty="0"/>
              <a:t>9</a:t>
            </a:r>
            <a:r>
              <a:rPr lang="en-US" altLang="zh-CN" dirty="0"/>
              <a:t>/L</a:t>
            </a:r>
            <a:r>
              <a:rPr lang="zh-CN" altLang="zh-CN" dirty="0"/>
              <a:t>；中性粒细胞比例</a:t>
            </a:r>
            <a:r>
              <a:rPr lang="en-US" altLang="zh-CN" dirty="0"/>
              <a:t>90.5%</a:t>
            </a:r>
            <a:r>
              <a:rPr lang="zh-CN" altLang="zh-CN" dirty="0"/>
              <a:t>；血小板计数</a:t>
            </a:r>
            <a:r>
              <a:rPr lang="en-US" altLang="zh-CN" dirty="0"/>
              <a:t>96</a:t>
            </a:r>
            <a:r>
              <a:rPr lang="zh-CN" altLang="zh-CN" dirty="0"/>
              <a:t>×</a:t>
            </a:r>
            <a:r>
              <a:rPr lang="en-US" altLang="zh-CN" dirty="0"/>
              <a:t>10</a:t>
            </a:r>
            <a:r>
              <a:rPr lang="en-US" altLang="zh-CN" baseline="30000" dirty="0"/>
              <a:t>9</a:t>
            </a:r>
            <a:r>
              <a:rPr lang="en-US" altLang="zh-CN" dirty="0"/>
              <a:t>/L</a:t>
            </a:r>
            <a:r>
              <a:rPr lang="zh-CN" altLang="zh-CN" dirty="0"/>
              <a:t>。血糖</a:t>
            </a:r>
            <a:r>
              <a:rPr lang="en-US" altLang="zh-CN" dirty="0"/>
              <a:t>8.9mmol/L</a:t>
            </a:r>
            <a:r>
              <a:rPr lang="zh-CN" altLang="zh-CN" dirty="0"/>
              <a:t>。血生化检查：谷丙转氨酶</a:t>
            </a:r>
            <a:r>
              <a:rPr lang="en-US" altLang="zh-CN" dirty="0" smtClean="0"/>
              <a:t>167U/L</a:t>
            </a:r>
            <a:r>
              <a:rPr lang="zh-CN" altLang="zh-CN" dirty="0"/>
              <a:t>；谷草转氨酶</a:t>
            </a:r>
            <a:r>
              <a:rPr lang="en-US" altLang="zh-CN" dirty="0" smtClean="0"/>
              <a:t>94U/L</a:t>
            </a:r>
            <a:endParaRPr lang="en-US" altLang="zh-CN" dirty="0" smtClean="0"/>
          </a:p>
          <a:p>
            <a:pPr lvl="1"/>
            <a:r>
              <a:rPr lang="en-US" altLang="zh-CN" dirty="0"/>
              <a:t>B</a:t>
            </a:r>
            <a:r>
              <a:rPr lang="zh-CN" altLang="zh-CN" dirty="0"/>
              <a:t>超：肝右叶可见液性暗区。</a:t>
            </a:r>
            <a:endParaRPr lang="zh-CN" altLang="zh-CN" sz="2400" dirty="0"/>
          </a:p>
          <a:p>
            <a:pPr lvl="1"/>
            <a:r>
              <a:rPr lang="zh-CN" altLang="zh-CN" dirty="0" smtClean="0"/>
              <a:t>问题</a:t>
            </a:r>
            <a:r>
              <a:rPr lang="zh-CN" altLang="zh-CN" dirty="0"/>
              <a:t>：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护理评估内容有哪些？</a:t>
            </a:r>
            <a:endParaRPr lang="zh-CN" altLang="zh-CN" sz="2400" dirty="0"/>
          </a:p>
          <a:p>
            <a:pPr lvl="1"/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9683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</a:t>
            </a:r>
            <a:r>
              <a:rPr lang="zh-CN" altLang="en-US" dirty="0"/>
              <a:t>、细菌性</a:t>
            </a:r>
            <a:r>
              <a:rPr lang="zh-CN" altLang="zh-CN" dirty="0"/>
              <a:t>肝脓肿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/>
              <a:t>寒战和</a:t>
            </a:r>
            <a:r>
              <a:rPr lang="zh-CN" altLang="zh-CN" dirty="0" smtClean="0"/>
              <a:t>高热</a:t>
            </a:r>
            <a:endParaRPr lang="en-US" altLang="zh-CN" dirty="0" smtClean="0"/>
          </a:p>
          <a:p>
            <a:pPr lvl="2"/>
            <a:r>
              <a:rPr lang="zh-CN" altLang="zh-CN" dirty="0"/>
              <a:t>肝区</a:t>
            </a:r>
            <a:r>
              <a:rPr lang="zh-CN" altLang="zh-CN" dirty="0" smtClean="0"/>
              <a:t>疼痛</a:t>
            </a:r>
            <a:endParaRPr lang="en-US" altLang="zh-CN" dirty="0" smtClean="0"/>
          </a:p>
          <a:p>
            <a:pPr lvl="2"/>
            <a:r>
              <a:rPr lang="zh-CN" altLang="zh-CN" dirty="0"/>
              <a:t>消化道</a:t>
            </a:r>
            <a:r>
              <a:rPr lang="zh-CN" altLang="zh-CN" dirty="0" smtClean="0"/>
              <a:t>症状</a:t>
            </a:r>
            <a:endParaRPr lang="en-US" altLang="zh-CN" dirty="0" smtClean="0"/>
          </a:p>
          <a:p>
            <a:pPr lvl="2"/>
            <a:r>
              <a:rPr lang="zh-CN" altLang="en-US" dirty="0"/>
              <a:t>其他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540749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325</TotalTime>
  <Pages>0</Pages>
  <Words>3055</Words>
  <Characters>0</Characters>
  <Application>Microsoft Office PowerPoint</Application>
  <DocSecurity>0</DocSecurity>
  <PresentationFormat>全屏显示(4:3)</PresentationFormat>
  <Lines>0</Lines>
  <Paragraphs>462</Paragraphs>
  <Slides>63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63</vt:i4>
      </vt:variant>
    </vt:vector>
  </HeadingPairs>
  <TitlesOfParts>
    <vt:vector size="64" baseType="lpstr">
      <vt:lpstr>课件模板</vt:lpstr>
      <vt:lpstr>第二十八章  肝疾病患者的护理</vt:lpstr>
      <vt:lpstr>第二十八章  肝疾病患者的护理</vt:lpstr>
      <vt:lpstr>第二十八章  肝疾病患者的护理</vt:lpstr>
      <vt:lpstr>第一节 肝脓肿</vt:lpstr>
      <vt:lpstr>第一节 肝脓肿</vt:lpstr>
      <vt:lpstr>一、细菌性肝脓肿</vt:lpstr>
      <vt:lpstr>一、细菌性肝脓肿</vt:lpstr>
      <vt:lpstr>一、细菌性肝脓肿</vt:lpstr>
      <vt:lpstr>一、细菌性肝脓肿</vt:lpstr>
      <vt:lpstr>一、细菌性肝脓肿</vt:lpstr>
      <vt:lpstr>一、细菌性肝脓肿</vt:lpstr>
      <vt:lpstr>一、细菌性肝脓肿</vt:lpstr>
      <vt:lpstr>一、细菌性肝脓肿</vt:lpstr>
      <vt:lpstr>一、细菌性肝脓肿</vt:lpstr>
      <vt:lpstr>一、细菌性肝脓肿</vt:lpstr>
      <vt:lpstr>一、细菌性肝脓肿</vt:lpstr>
      <vt:lpstr>一、细菌性肝脓肿</vt:lpstr>
      <vt:lpstr>一、细菌性肝脓肿</vt:lpstr>
      <vt:lpstr>一、细菌性肝脓肿</vt:lpstr>
      <vt:lpstr>一、细菌性肝脓肿</vt:lpstr>
      <vt:lpstr>二、阿米巴性肝脓肿</vt:lpstr>
      <vt:lpstr>二、阿米巴性肝脓肿</vt:lpstr>
      <vt:lpstr>二、阿米巴性肝脓肿</vt:lpstr>
      <vt:lpstr>二、阿米巴性肝脓肿</vt:lpstr>
      <vt:lpstr>二、阿米巴性肝脓肿</vt:lpstr>
      <vt:lpstr>二、阿米巴性肝脓肿</vt:lpstr>
      <vt:lpstr>二、阿米巴性肝脓肿</vt:lpstr>
      <vt:lpstr>第二节 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第二节 原发性肝癌</vt:lpstr>
      <vt:lpstr>第二十八章  肝疾病患者的护理</vt:lpstr>
      <vt:lpstr>第二十八章  肝疾病患者的护理</vt:lpstr>
      <vt:lpstr>第二十八章  肝疾病患者的护理</vt:lpstr>
      <vt:lpstr>第二十八章  肝疾病患者的护理</vt:lpstr>
      <vt:lpstr>第二十八章  肝疾病患者的护理</vt:lpstr>
      <vt:lpstr>第二十八章  肝疾病患者的护理</vt:lpstr>
      <vt:lpstr>第二十八章  肝疾病患者的护理</vt:lpstr>
      <vt:lpstr>第二十八章  肝疾病患者的护理</vt:lpstr>
      <vt:lpstr>第二十八章  肝疾病患者的护理</vt:lpstr>
      <vt:lpstr>第二十八章  肝疾病患者的护理</vt:lpstr>
      <vt:lpstr>第二十八章  肝疾病患者的护理</vt:lpstr>
      <vt:lpstr>第二十八章  肝疾病患者的护理</vt:lpstr>
      <vt:lpstr>第二十八章  肝疾病患者的护理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50</cp:revision>
  <cp:lastPrinted>1899-12-30T00:00:00Z</cp:lastPrinted>
  <dcterms:created xsi:type="dcterms:W3CDTF">2008-12-16T07:41:38Z</dcterms:created>
  <dcterms:modified xsi:type="dcterms:W3CDTF">2015-06-20T10:02:17Z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