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60" r:id="rId3"/>
    <p:sldId id="261" r:id="rId4"/>
    <p:sldId id="288" r:id="rId5"/>
    <p:sldId id="262" r:id="rId6"/>
    <p:sldId id="263" r:id="rId7"/>
    <p:sldId id="264" r:id="rId8"/>
    <p:sldId id="265" r:id="rId9"/>
    <p:sldId id="266" r:id="rId10"/>
    <p:sldId id="267" r:id="rId11"/>
    <p:sldId id="349" r:id="rId12"/>
    <p:sldId id="268" r:id="rId13"/>
    <p:sldId id="269" r:id="rId14"/>
    <p:sldId id="270" r:id="rId15"/>
    <p:sldId id="271" r:id="rId16"/>
    <p:sldId id="272" r:id="rId17"/>
    <p:sldId id="350"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59" r:id="rId34"/>
    <p:sldId id="289" r:id="rId35"/>
    <p:sldId id="290" r:id="rId36"/>
    <p:sldId id="291" r:id="rId37"/>
    <p:sldId id="292" r:id="rId38"/>
    <p:sldId id="293" r:id="rId39"/>
    <p:sldId id="307" r:id="rId40"/>
    <p:sldId id="294" r:id="rId41"/>
    <p:sldId id="295" r:id="rId42"/>
    <p:sldId id="296" r:id="rId43"/>
    <p:sldId id="297" r:id="rId44"/>
    <p:sldId id="298" r:id="rId45"/>
    <p:sldId id="299" r:id="rId46"/>
    <p:sldId id="300" r:id="rId47"/>
    <p:sldId id="301" r:id="rId48"/>
    <p:sldId id="302" r:id="rId49"/>
    <p:sldId id="303" r:id="rId50"/>
    <p:sldId id="304" r:id="rId51"/>
    <p:sldId id="305" r:id="rId52"/>
    <p:sldId id="306" r:id="rId53"/>
    <p:sldId id="308" r:id="rId54"/>
    <p:sldId id="309" r:id="rId55"/>
    <p:sldId id="310" r:id="rId56"/>
    <p:sldId id="311" r:id="rId57"/>
    <p:sldId id="312" r:id="rId58"/>
    <p:sldId id="313" r:id="rId59"/>
    <p:sldId id="314" r:id="rId60"/>
    <p:sldId id="351" r:id="rId61"/>
    <p:sldId id="315" r:id="rId62"/>
    <p:sldId id="352" r:id="rId63"/>
    <p:sldId id="316" r:id="rId64"/>
    <p:sldId id="317" r:id="rId65"/>
    <p:sldId id="318" r:id="rId66"/>
    <p:sldId id="353" r:id="rId67"/>
    <p:sldId id="354" r:id="rId68"/>
    <p:sldId id="319" r:id="rId69"/>
    <p:sldId id="355" r:id="rId70"/>
    <p:sldId id="321" r:id="rId71"/>
    <p:sldId id="322" r:id="rId72"/>
    <p:sldId id="323" r:id="rId73"/>
    <p:sldId id="325" r:id="rId74"/>
    <p:sldId id="324" r:id="rId75"/>
    <p:sldId id="326" r:id="rId76"/>
    <p:sldId id="327" r:id="rId77"/>
    <p:sldId id="328" r:id="rId78"/>
    <p:sldId id="356" r:id="rId79"/>
    <p:sldId id="329" r:id="rId80"/>
    <p:sldId id="330" r:id="rId81"/>
    <p:sldId id="331" r:id="rId82"/>
    <p:sldId id="332" r:id="rId83"/>
    <p:sldId id="357" r:id="rId84"/>
    <p:sldId id="333" r:id="rId85"/>
    <p:sldId id="334" r:id="rId86"/>
    <p:sldId id="335" r:id="rId87"/>
    <p:sldId id="336" r:id="rId88"/>
    <p:sldId id="337" r:id="rId89"/>
    <p:sldId id="338" r:id="rId90"/>
    <p:sldId id="339" r:id="rId91"/>
    <p:sldId id="340" r:id="rId92"/>
    <p:sldId id="341" r:id="rId93"/>
    <p:sldId id="344" r:id="rId94"/>
    <p:sldId id="345" r:id="rId95"/>
    <p:sldId id="346" r:id="rId96"/>
    <p:sldId id="347" r:id="rId97"/>
    <p:sldId id="348" r:id="rId98"/>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230C"/>
    <a:srgbClr val="1D1496"/>
    <a:srgbClr val="FFFFFF"/>
    <a:srgbClr val="692A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5" autoAdjust="0"/>
  </p:normalViewPr>
  <p:slideViewPr>
    <p:cSldViewPr>
      <p:cViewPr varScale="1">
        <p:scale>
          <a:sx n="67" d="100"/>
          <a:sy n="67" d="100"/>
        </p:scale>
        <p:origin x="-1250" y="-34"/>
      </p:cViewPr>
      <p:guideLst>
        <p:guide orient="horz" pos="2160"/>
        <p:guide pos="2861"/>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slide" Target="slides/slide9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presProps" Target="presProps.xml"/><Relationship Id="rId10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bwMode="auto">
      <p:bgPr>
        <a:solidFill>
          <a:srgbClr val="FFFFFF"/>
        </a:solidFill>
        <a:effectLst/>
      </p:bgPr>
    </p:bg>
    <p:spTree>
      <p:nvGrpSpPr>
        <p:cNvPr id="1" name=""/>
        <p:cNvGrpSpPr/>
        <p:nvPr/>
      </p:nvGrpSpPr>
      <p:grpSpPr>
        <a:xfrm>
          <a:off x="0" y="0"/>
          <a:ext cx="0" cy="0"/>
          <a:chOff x="0" y="0"/>
          <a:chExt cx="0" cy="0"/>
        </a:xfrm>
      </p:grpSpPr>
      <p:pic>
        <p:nvPicPr>
          <p:cNvPr id="4" name="Picture 2" descr="21"/>
          <p:cNvPicPr>
            <a:picLocks noChangeAspect="1" noChangeArrowheads="1"/>
          </p:cNvPicPr>
          <p:nvPr userDrawn="1"/>
        </p:nvPicPr>
        <p:blipFill>
          <a:blip r:embed="rId2" cstate="print"/>
          <a:srcRect/>
          <a:stretch>
            <a:fillRect/>
          </a:stretch>
        </p:blipFill>
        <p:spPr bwMode="auto">
          <a:xfrm>
            <a:off x="0" y="6350"/>
            <a:ext cx="9144000" cy="6086475"/>
          </a:xfrm>
          <a:prstGeom prst="rect">
            <a:avLst/>
          </a:prstGeom>
          <a:noFill/>
          <a:ln w="9525">
            <a:noFill/>
            <a:miter lim="800000"/>
            <a:headEnd/>
            <a:tailEnd/>
          </a:ln>
        </p:spPr>
      </p:pic>
      <p:sp>
        <p:nvSpPr>
          <p:cNvPr id="5" name="未知"/>
          <p:cNvSpPr>
            <a:spLocks/>
          </p:cNvSpPr>
          <p:nvPr/>
        </p:nvSpPr>
        <p:spPr bwMode="auto">
          <a:xfrm>
            <a:off x="0" y="1792288"/>
            <a:ext cx="9097963" cy="341312"/>
          </a:xfrm>
          <a:custGeom>
            <a:avLst/>
            <a:gdLst/>
            <a:ahLst/>
            <a:cxnLst>
              <a:cxn ang="0">
                <a:pos x="0" y="0"/>
              </a:cxn>
              <a:cxn ang="0">
                <a:pos x="19" y="279"/>
              </a:cxn>
              <a:cxn ang="0">
                <a:pos x="1824" y="739"/>
              </a:cxn>
              <a:cxn ang="0">
                <a:pos x="3946" y="695"/>
              </a:cxn>
              <a:cxn ang="0">
                <a:pos x="5731" y="297"/>
              </a:cxn>
              <a:cxn ang="0">
                <a:pos x="5722" y="153"/>
              </a:cxn>
              <a:cxn ang="0">
                <a:pos x="0" y="0"/>
              </a:cxn>
            </a:cxnLst>
            <a:rect l="0" t="0" r="r" b="b"/>
            <a:pathLst>
              <a:path w="5731" h="808">
                <a:moveTo>
                  <a:pt x="0" y="0"/>
                </a:moveTo>
                <a:lnTo>
                  <a:pt x="19" y="279"/>
                </a:lnTo>
                <a:cubicBezTo>
                  <a:pt x="321" y="399"/>
                  <a:pt x="1170" y="671"/>
                  <a:pt x="1824" y="739"/>
                </a:cubicBezTo>
                <a:cubicBezTo>
                  <a:pt x="2478" y="808"/>
                  <a:pt x="3295" y="769"/>
                  <a:pt x="3946" y="695"/>
                </a:cubicBezTo>
                <a:cubicBezTo>
                  <a:pt x="4597" y="621"/>
                  <a:pt x="5435" y="387"/>
                  <a:pt x="5731" y="297"/>
                </a:cubicBezTo>
                <a:lnTo>
                  <a:pt x="5722" y="153"/>
                </a:lnTo>
                <a:lnTo>
                  <a:pt x="0" y="0"/>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nvGrpSpPr>
          <p:cNvPr id="6" name="Group 4"/>
          <p:cNvGrpSpPr>
            <a:grpSpLocks/>
          </p:cNvGrpSpPr>
          <p:nvPr/>
        </p:nvGrpSpPr>
        <p:grpSpPr bwMode="auto">
          <a:xfrm>
            <a:off x="0" y="0"/>
            <a:ext cx="9144000" cy="2089150"/>
            <a:chOff x="0" y="0"/>
            <a:chExt cx="5760" cy="1316"/>
          </a:xfrm>
        </p:grpSpPr>
        <p:grpSp>
          <p:nvGrpSpPr>
            <p:cNvPr id="7" name="Group 5"/>
            <p:cNvGrpSpPr>
              <a:grpSpLocks/>
            </p:cNvGrpSpPr>
            <p:nvPr userDrawn="1"/>
          </p:nvGrpSpPr>
          <p:grpSpPr bwMode="auto">
            <a:xfrm flipV="1">
              <a:off x="18" y="0"/>
              <a:ext cx="5742" cy="1128"/>
              <a:chOff x="0" y="0"/>
              <a:chExt cx="5760" cy="1680"/>
            </a:xfrm>
          </p:grpSpPr>
          <p:sp>
            <p:nvSpPr>
              <p:cNvPr id="9" name="Rectangle 6"/>
              <p:cNvSpPr>
                <a:spLocks noChangeArrowheads="1"/>
              </p:cNvSpPr>
              <p:nvPr userDrawn="1"/>
            </p:nvSpPr>
            <p:spPr bwMode="auto">
              <a:xfrm>
                <a:off x="0" y="0"/>
                <a:ext cx="5760" cy="1680"/>
              </a:xfrm>
              <a:prstGeom prst="rect">
                <a:avLst/>
              </a:prstGeom>
              <a:solidFill>
                <a:schemeClr val="tx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 name="Rectangle 7"/>
              <p:cNvSpPr>
                <a:spLocks noChangeArrowheads="1"/>
              </p:cNvSpPr>
              <p:nvPr userDrawn="1"/>
            </p:nvSpPr>
            <p:spPr bwMode="auto">
              <a:xfrm>
                <a:off x="0" y="0"/>
                <a:ext cx="5760" cy="95"/>
              </a:xfrm>
              <a:prstGeom prst="rect">
                <a:avLst/>
              </a:prstGeom>
              <a:solidFill>
                <a:schemeClr val="tx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sp>
          <p:nvSpPr>
            <p:cNvPr id="8" name="未知"/>
            <p:cNvSpPr>
              <a:spLocks/>
            </p:cNvSpPr>
            <p:nvPr userDrawn="1"/>
          </p:nvSpPr>
          <p:spPr bwMode="auto">
            <a:xfrm>
              <a:off x="0" y="1092"/>
              <a:ext cx="5731" cy="224"/>
            </a:xfrm>
            <a:custGeom>
              <a:avLst/>
              <a:gdLst/>
              <a:ahLst/>
              <a:cxnLst>
                <a:cxn ang="0">
                  <a:pos x="0" y="36"/>
                </a:cxn>
                <a:cxn ang="0">
                  <a:pos x="26" y="315"/>
                </a:cxn>
                <a:cxn ang="0">
                  <a:pos x="1795" y="771"/>
                </a:cxn>
                <a:cxn ang="0">
                  <a:pos x="3821" y="742"/>
                </a:cxn>
                <a:cxn ang="0">
                  <a:pos x="5731" y="320"/>
                </a:cxn>
                <a:cxn ang="0">
                  <a:pos x="5693" y="0"/>
                </a:cxn>
                <a:cxn ang="0">
                  <a:pos x="0" y="36"/>
                </a:cxn>
              </a:cxnLst>
              <a:rect l="0" t="0" r="r" b="b"/>
              <a:pathLst>
                <a:path w="5731" h="842">
                  <a:moveTo>
                    <a:pt x="0" y="36"/>
                  </a:moveTo>
                  <a:lnTo>
                    <a:pt x="26" y="315"/>
                  </a:lnTo>
                  <a:cubicBezTo>
                    <a:pt x="325" y="438"/>
                    <a:pt x="1163" y="700"/>
                    <a:pt x="1795" y="771"/>
                  </a:cubicBezTo>
                  <a:cubicBezTo>
                    <a:pt x="2427" y="842"/>
                    <a:pt x="3165" y="817"/>
                    <a:pt x="3821" y="742"/>
                  </a:cubicBezTo>
                  <a:cubicBezTo>
                    <a:pt x="4477" y="667"/>
                    <a:pt x="5419" y="444"/>
                    <a:pt x="5731" y="320"/>
                  </a:cubicBezTo>
                  <a:lnTo>
                    <a:pt x="5693" y="0"/>
                  </a:lnTo>
                  <a:lnTo>
                    <a:pt x="0" y="36"/>
                  </a:lnTo>
                  <a:close/>
                </a:path>
              </a:pathLst>
            </a:custGeom>
            <a:solidFill>
              <a:schemeClr val="tx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nvGrpSpPr>
          <p:cNvPr id="11" name="Group 9"/>
          <p:cNvGrpSpPr>
            <a:grpSpLocks/>
          </p:cNvGrpSpPr>
          <p:nvPr/>
        </p:nvGrpSpPr>
        <p:grpSpPr bwMode="auto">
          <a:xfrm>
            <a:off x="0" y="4689475"/>
            <a:ext cx="9144000" cy="2168525"/>
            <a:chOff x="0" y="0"/>
            <a:chExt cx="5760" cy="1412"/>
          </a:xfrm>
        </p:grpSpPr>
        <p:grpSp>
          <p:nvGrpSpPr>
            <p:cNvPr id="12" name="Group 10"/>
            <p:cNvGrpSpPr>
              <a:grpSpLocks/>
            </p:cNvGrpSpPr>
            <p:nvPr userDrawn="1"/>
          </p:nvGrpSpPr>
          <p:grpSpPr bwMode="auto">
            <a:xfrm>
              <a:off x="18" y="231"/>
              <a:ext cx="5742" cy="1181"/>
              <a:chOff x="0" y="5"/>
              <a:chExt cx="5760" cy="1675"/>
            </a:xfrm>
          </p:grpSpPr>
          <p:sp>
            <p:nvSpPr>
              <p:cNvPr id="16" name="Rectangle 11"/>
              <p:cNvSpPr>
                <a:spLocks noChangeArrowheads="1"/>
              </p:cNvSpPr>
              <p:nvPr userDrawn="1"/>
            </p:nvSpPr>
            <p:spPr bwMode="auto">
              <a:xfrm>
                <a:off x="0" y="4"/>
                <a:ext cx="5760" cy="1676"/>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7" name="Rectangle 12"/>
              <p:cNvSpPr>
                <a:spLocks noChangeArrowheads="1"/>
              </p:cNvSpPr>
              <p:nvPr userDrawn="1"/>
            </p:nvSpPr>
            <p:spPr bwMode="auto">
              <a:xfrm>
                <a:off x="0" y="4"/>
                <a:ext cx="5760" cy="94"/>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nvGrpSpPr>
            <p:cNvPr id="13" name="Group 13"/>
            <p:cNvGrpSpPr>
              <a:grpSpLocks/>
            </p:cNvGrpSpPr>
            <p:nvPr userDrawn="1"/>
          </p:nvGrpSpPr>
          <p:grpSpPr bwMode="auto">
            <a:xfrm>
              <a:off x="0" y="0"/>
              <a:ext cx="5731" cy="264"/>
              <a:chOff x="0" y="0"/>
              <a:chExt cx="5731" cy="426"/>
            </a:xfrm>
          </p:grpSpPr>
          <p:sp>
            <p:nvSpPr>
              <p:cNvPr id="14" name="未知"/>
              <p:cNvSpPr>
                <a:spLocks/>
              </p:cNvSpPr>
              <p:nvPr userDrawn="1"/>
            </p:nvSpPr>
            <p:spPr bwMode="auto">
              <a:xfrm flipV="1">
                <a:off x="0" y="0"/>
                <a:ext cx="5731" cy="364"/>
              </a:xfrm>
              <a:custGeom>
                <a:avLst/>
                <a:gdLst/>
                <a:ahLst/>
                <a:cxnLst>
                  <a:cxn ang="0">
                    <a:pos x="0" y="0"/>
                  </a:cxn>
                  <a:cxn ang="0">
                    <a:pos x="19" y="279"/>
                  </a:cxn>
                  <a:cxn ang="0">
                    <a:pos x="1824" y="739"/>
                  </a:cxn>
                  <a:cxn ang="0">
                    <a:pos x="3946" y="695"/>
                  </a:cxn>
                  <a:cxn ang="0">
                    <a:pos x="5731" y="297"/>
                  </a:cxn>
                  <a:cxn ang="0">
                    <a:pos x="5722" y="153"/>
                  </a:cxn>
                  <a:cxn ang="0">
                    <a:pos x="0" y="0"/>
                  </a:cxn>
                </a:cxnLst>
                <a:rect l="0" t="0" r="r" b="b"/>
                <a:pathLst>
                  <a:path w="5731" h="808">
                    <a:moveTo>
                      <a:pt x="0" y="0"/>
                    </a:moveTo>
                    <a:lnTo>
                      <a:pt x="19" y="279"/>
                    </a:lnTo>
                    <a:cubicBezTo>
                      <a:pt x="321" y="399"/>
                      <a:pt x="1170" y="671"/>
                      <a:pt x="1824" y="739"/>
                    </a:cubicBezTo>
                    <a:cubicBezTo>
                      <a:pt x="2478" y="808"/>
                      <a:pt x="3295" y="769"/>
                      <a:pt x="3946" y="695"/>
                    </a:cubicBezTo>
                    <a:cubicBezTo>
                      <a:pt x="4597" y="621"/>
                      <a:pt x="5435" y="387"/>
                      <a:pt x="5731" y="297"/>
                    </a:cubicBezTo>
                    <a:lnTo>
                      <a:pt x="5722" y="153"/>
                    </a:lnTo>
                    <a:lnTo>
                      <a:pt x="0" y="0"/>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5" name="未知"/>
              <p:cNvSpPr>
                <a:spLocks/>
              </p:cNvSpPr>
              <p:nvPr userDrawn="1"/>
            </p:nvSpPr>
            <p:spPr bwMode="auto">
              <a:xfrm flipV="1">
                <a:off x="0" y="47"/>
                <a:ext cx="5731" cy="379"/>
              </a:xfrm>
              <a:custGeom>
                <a:avLst/>
                <a:gdLst/>
                <a:ahLst/>
                <a:cxnLst>
                  <a:cxn ang="0">
                    <a:pos x="0" y="36"/>
                  </a:cxn>
                  <a:cxn ang="0">
                    <a:pos x="26" y="315"/>
                  </a:cxn>
                  <a:cxn ang="0">
                    <a:pos x="1795" y="771"/>
                  </a:cxn>
                  <a:cxn ang="0">
                    <a:pos x="3821" y="742"/>
                  </a:cxn>
                  <a:cxn ang="0">
                    <a:pos x="5731" y="320"/>
                  </a:cxn>
                  <a:cxn ang="0">
                    <a:pos x="5693" y="0"/>
                  </a:cxn>
                  <a:cxn ang="0">
                    <a:pos x="0" y="36"/>
                  </a:cxn>
                </a:cxnLst>
                <a:rect l="0" t="0" r="r" b="b"/>
                <a:pathLst>
                  <a:path w="5731" h="842">
                    <a:moveTo>
                      <a:pt x="0" y="36"/>
                    </a:moveTo>
                    <a:lnTo>
                      <a:pt x="26" y="315"/>
                    </a:lnTo>
                    <a:cubicBezTo>
                      <a:pt x="325" y="438"/>
                      <a:pt x="1163" y="700"/>
                      <a:pt x="1795" y="771"/>
                    </a:cubicBezTo>
                    <a:cubicBezTo>
                      <a:pt x="2427" y="842"/>
                      <a:pt x="3165" y="817"/>
                      <a:pt x="3821" y="742"/>
                    </a:cubicBezTo>
                    <a:cubicBezTo>
                      <a:pt x="4477" y="667"/>
                      <a:pt x="5419" y="444"/>
                      <a:pt x="5731" y="320"/>
                    </a:cubicBezTo>
                    <a:lnTo>
                      <a:pt x="5693" y="0"/>
                    </a:lnTo>
                    <a:lnTo>
                      <a:pt x="0" y="36"/>
                    </a:lnTo>
                    <a:close/>
                  </a:path>
                </a:pathLst>
              </a:custGeom>
              <a:solidFill>
                <a:schemeClr val="accent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grpSp>
        <p:nvGrpSpPr>
          <p:cNvPr id="18" name="Group 16"/>
          <p:cNvGrpSpPr>
            <a:grpSpLocks/>
          </p:cNvGrpSpPr>
          <p:nvPr/>
        </p:nvGrpSpPr>
        <p:grpSpPr bwMode="auto">
          <a:xfrm>
            <a:off x="0" y="0"/>
            <a:ext cx="9144000" cy="6867525"/>
            <a:chOff x="0" y="0"/>
            <a:chExt cx="5760" cy="4326"/>
          </a:xfrm>
        </p:grpSpPr>
        <p:sp>
          <p:nvSpPr>
            <p:cNvPr id="19" name="AutoShape 17"/>
            <p:cNvSpPr>
              <a:spLocks noChangeArrowheads="1"/>
            </p:cNvSpPr>
            <p:nvPr/>
          </p:nvSpPr>
          <p:spPr bwMode="auto">
            <a:xfrm>
              <a:off x="27" y="24"/>
              <a:ext cx="5709" cy="4272"/>
            </a:xfrm>
            <a:prstGeom prst="roundRect">
              <a:avLst>
                <a:gd name="adj" fmla="val 6227"/>
              </a:avLst>
            </a:prstGeom>
            <a:noFill/>
            <a:ln w="76200" cmpd="sng">
              <a:solidFill>
                <a:schemeClr val="bg1"/>
              </a:solidFill>
              <a:round/>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0" name="未知"/>
            <p:cNvSpPr>
              <a:spLocks/>
            </p:cNvSpPr>
            <p:nvPr/>
          </p:nvSpPr>
          <p:spPr bwMode="auto">
            <a:xfrm>
              <a:off x="3" y="0"/>
              <a:ext cx="288" cy="288"/>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1" name="未知"/>
            <p:cNvSpPr>
              <a:spLocks/>
            </p:cNvSpPr>
            <p:nvPr/>
          </p:nvSpPr>
          <p:spPr bwMode="auto">
            <a:xfrm rot="16191400">
              <a:off x="-47" y="4030"/>
              <a:ext cx="336" cy="242"/>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2" name="未知"/>
            <p:cNvSpPr>
              <a:spLocks/>
            </p:cNvSpPr>
            <p:nvPr/>
          </p:nvSpPr>
          <p:spPr bwMode="auto">
            <a:xfrm>
              <a:off x="5520" y="3978"/>
              <a:ext cx="240" cy="348"/>
            </a:xfrm>
            <a:custGeom>
              <a:avLst/>
              <a:gdLst/>
              <a:ahLst/>
              <a:cxnLst>
                <a:cxn ang="0">
                  <a:pos x="246" y="0"/>
                </a:cxn>
                <a:cxn ang="0">
                  <a:pos x="164" y="196"/>
                </a:cxn>
                <a:cxn ang="0">
                  <a:pos x="84" y="282"/>
                </a:cxn>
                <a:cxn ang="0">
                  <a:pos x="0" y="342"/>
                </a:cxn>
                <a:cxn ang="0">
                  <a:pos x="246" y="348"/>
                </a:cxn>
              </a:cxnLst>
              <a:rect l="0" t="0" r="r" b="b"/>
              <a:pathLst>
                <a:path w="246" h="348">
                  <a:moveTo>
                    <a:pt x="246" y="0"/>
                  </a:moveTo>
                  <a:lnTo>
                    <a:pt x="164" y="196"/>
                  </a:lnTo>
                  <a:lnTo>
                    <a:pt x="84" y="282"/>
                  </a:lnTo>
                  <a:lnTo>
                    <a:pt x="0" y="342"/>
                  </a:lnTo>
                  <a:lnTo>
                    <a:pt x="246" y="348"/>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3" name="未知"/>
            <p:cNvSpPr>
              <a:spLocks/>
            </p:cNvSpPr>
            <p:nvPr/>
          </p:nvSpPr>
          <p:spPr bwMode="auto">
            <a:xfrm rot="5400000">
              <a:off x="5472" y="0"/>
              <a:ext cx="288" cy="288"/>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pic>
        <p:nvPicPr>
          <p:cNvPr id="24" name="Picture 24"/>
          <p:cNvPicPr>
            <a:picLocks noChangeAspect="1" noChangeArrowheads="1"/>
          </p:cNvPicPr>
          <p:nvPr/>
        </p:nvPicPr>
        <p:blipFill>
          <a:blip r:embed="rId3" cstate="print"/>
          <a:srcRect/>
          <a:stretch>
            <a:fillRect/>
          </a:stretch>
        </p:blipFill>
        <p:spPr bwMode="auto">
          <a:xfrm>
            <a:off x="323850" y="333375"/>
            <a:ext cx="6480175" cy="1038225"/>
          </a:xfrm>
          <a:prstGeom prst="rect">
            <a:avLst/>
          </a:prstGeom>
          <a:noFill/>
          <a:ln w="9525">
            <a:noFill/>
            <a:miter lim="800000"/>
            <a:headEnd/>
            <a:tailEnd/>
          </a:ln>
        </p:spPr>
      </p:pic>
      <p:sp>
        <p:nvSpPr>
          <p:cNvPr id="2070" name="Rectangle 22"/>
          <p:cNvSpPr>
            <a:spLocks noGrp="1" noChangeArrowheads="1"/>
          </p:cNvSpPr>
          <p:nvPr>
            <p:ph type="ctrTitle"/>
          </p:nvPr>
        </p:nvSpPr>
        <p:spPr>
          <a:xfrm>
            <a:off x="323850" y="2276475"/>
            <a:ext cx="5181600" cy="2286000"/>
          </a:xfrm>
        </p:spPr>
        <p:txBody>
          <a:bodyPr/>
          <a:lstStyle>
            <a:lvl1pPr algn="ctr">
              <a:defRPr sz="4800" b="1"/>
            </a:lvl1pPr>
          </a:lstStyle>
          <a:p>
            <a:r>
              <a:rPr lang="zh-CN" altLang="en-US" dirty="0"/>
              <a:t>单击此处编辑母版标题样式</a:t>
            </a:r>
          </a:p>
        </p:txBody>
      </p:sp>
      <p:sp>
        <p:nvSpPr>
          <p:cNvPr id="2071" name="Rectangle 23"/>
          <p:cNvSpPr>
            <a:spLocks noGrp="1" noChangeArrowheads="1"/>
          </p:cNvSpPr>
          <p:nvPr>
            <p:ph type="subTitle" idx="1"/>
          </p:nvPr>
        </p:nvSpPr>
        <p:spPr>
          <a:xfrm>
            <a:off x="1600200" y="5410200"/>
            <a:ext cx="6324600" cy="533400"/>
          </a:xfrm>
        </p:spPr>
        <p:txBody>
          <a:bodyPr/>
          <a:lstStyle>
            <a:lvl1pPr marL="0" indent="0" algn="ctr">
              <a:buFont typeface="Wingdings" pitchFamily="2" charset="2"/>
              <a:buNone/>
              <a:defRPr sz="3200" b="0">
                <a:solidFill>
                  <a:schemeClr val="bg1"/>
                </a:solidFill>
              </a:defRPr>
            </a:lvl1pPr>
          </a:lstStyle>
          <a:p>
            <a:r>
              <a:rPr lang="zh-CN" altLang="en-US" dirty="0"/>
              <a:t>单击此处编辑母版副标题样式</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sldNum" sz="quarter" idx="10"/>
          </p:nvPr>
        </p:nvSpPr>
        <p:spPr>
          <a:ln/>
        </p:spPr>
        <p:txBody>
          <a:bodyPr/>
          <a:lstStyle>
            <a:lvl1pPr>
              <a:defRPr/>
            </a:lvl1pPr>
          </a:lstStyle>
          <a:p>
            <a:pPr>
              <a:defRPr/>
            </a:pPr>
            <a:fld id="{DC630D94-EB8B-46E0-B5D8-DDCE7DAB946B}" type="slidenum">
              <a:rPr lang="zh-CN" altLang="en-US"/>
              <a:pPr>
                <a:defRPr/>
              </a:pPr>
              <a:t>‹#›</a:t>
            </a:fld>
            <a:endParaRPr lang="en-US"/>
          </a:p>
        </p:txBody>
      </p:sp>
      <p:sp>
        <p:nvSpPr>
          <p:cNvPr id="5" name="Rectangle 9"/>
          <p:cNvSpPr>
            <a:spLocks noGrp="1" noChangeArrowheads="1"/>
          </p:cNvSpPr>
          <p:nvPr>
            <p:ph type="dt" sz="half" idx="11"/>
          </p:nvPr>
        </p:nvSpPr>
        <p:spPr>
          <a:xfrm>
            <a:off x="6248400" y="0"/>
            <a:ext cx="2667000" cy="228600"/>
          </a:xfrm>
          <a:prstGeom prst="rect">
            <a:avLst/>
          </a:prstGeom>
          <a:ln/>
        </p:spPr>
        <p:txBody>
          <a:bodyPr/>
          <a:lstStyle>
            <a:lvl1pPr>
              <a:defRPr/>
            </a:lvl1pPr>
          </a:lstStyle>
          <a:p>
            <a:pPr>
              <a:defRPr/>
            </a:pPr>
            <a:r>
              <a:rPr lang="en-US"/>
              <a:t>www.pumpress.com.cn</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026" name="Picture 2" descr="1"/>
          <p:cNvPicPr>
            <a:picLocks noChangeAspect="1" noChangeArrowheads="1"/>
          </p:cNvPicPr>
          <p:nvPr/>
        </p:nvPicPr>
        <p:blipFill>
          <a:blip r:embed="rId4" cstate="print"/>
          <a:srcRect/>
          <a:stretch>
            <a:fillRect/>
          </a:stretch>
        </p:blipFill>
        <p:spPr bwMode="auto">
          <a:xfrm>
            <a:off x="0" y="188913"/>
            <a:ext cx="9144000" cy="1047750"/>
          </a:xfrm>
          <a:prstGeom prst="rect">
            <a:avLst/>
          </a:prstGeom>
          <a:noFill/>
          <a:ln w="9525">
            <a:noFill/>
            <a:miter lim="800000"/>
            <a:headEnd/>
            <a:tailEnd/>
          </a:ln>
        </p:spPr>
      </p:pic>
      <p:sp>
        <p:nvSpPr>
          <p:cNvPr id="1027" name="Rectangle 3"/>
          <p:cNvSpPr>
            <a:spLocks noChangeArrowheads="1"/>
          </p:cNvSpPr>
          <p:nvPr/>
        </p:nvSpPr>
        <p:spPr bwMode="auto">
          <a:xfrm>
            <a:off x="0" y="0"/>
            <a:ext cx="9144000" cy="241300"/>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28" name="未知"/>
          <p:cNvSpPr>
            <a:spLocks/>
          </p:cNvSpPr>
          <p:nvPr/>
        </p:nvSpPr>
        <p:spPr bwMode="auto">
          <a:xfrm>
            <a:off x="0" y="950913"/>
            <a:ext cx="9150350" cy="461962"/>
          </a:xfrm>
          <a:custGeom>
            <a:avLst/>
            <a:gdLst/>
            <a:ahLst/>
            <a:cxnLst>
              <a:cxn ang="0">
                <a:pos x="4" y="365"/>
              </a:cxn>
              <a:cxn ang="0">
                <a:pos x="0" y="246"/>
              </a:cxn>
              <a:cxn ang="0">
                <a:pos x="1837" y="32"/>
              </a:cxn>
              <a:cxn ang="0">
                <a:pos x="3970" y="52"/>
              </a:cxn>
              <a:cxn ang="0">
                <a:pos x="5764" y="231"/>
              </a:cxn>
              <a:cxn ang="0">
                <a:pos x="5768" y="366"/>
              </a:cxn>
              <a:cxn ang="0">
                <a:pos x="4" y="365"/>
              </a:cxn>
            </a:cxnLst>
            <a:rect l="0" t="0" r="r" b="b"/>
            <a:pathLst>
              <a:path w="5768" h="366">
                <a:moveTo>
                  <a:pt x="4" y="365"/>
                </a:moveTo>
                <a:lnTo>
                  <a:pt x="0" y="246"/>
                </a:lnTo>
                <a:cubicBezTo>
                  <a:pt x="304" y="192"/>
                  <a:pt x="1175" y="64"/>
                  <a:pt x="1837" y="32"/>
                </a:cubicBezTo>
                <a:cubicBezTo>
                  <a:pt x="2499" y="0"/>
                  <a:pt x="3316" y="19"/>
                  <a:pt x="3970" y="52"/>
                </a:cubicBezTo>
                <a:cubicBezTo>
                  <a:pt x="4624" y="85"/>
                  <a:pt x="5464" y="179"/>
                  <a:pt x="5764" y="231"/>
                </a:cubicBezTo>
                <a:lnTo>
                  <a:pt x="5768" y="366"/>
                </a:lnTo>
                <a:lnTo>
                  <a:pt x="4" y="365"/>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29" name="Rectangle 5"/>
          <p:cNvSpPr>
            <a:spLocks noGrp="1" noChangeArrowheads="1"/>
          </p:cNvSpPr>
          <p:nvPr>
            <p:ph type="body" idx="1"/>
          </p:nvPr>
        </p:nvSpPr>
        <p:spPr bwMode="auto">
          <a:xfrm>
            <a:off x="304800" y="1371600"/>
            <a:ext cx="86106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p>
        </p:txBody>
      </p:sp>
      <p:sp>
        <p:nvSpPr>
          <p:cNvPr id="1030" name="Rectangle 6"/>
          <p:cNvSpPr>
            <a:spLocks noGrp="1" noChangeArrowheads="1"/>
          </p:cNvSpPr>
          <p:nvPr>
            <p:ph type="sldNum" sz="quarter" idx="4"/>
          </p:nvPr>
        </p:nvSpPr>
        <p:spPr bwMode="auto">
          <a:xfrm>
            <a:off x="3429000" y="6477000"/>
            <a:ext cx="2133600" cy="307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pitchFamily="34" charset="0"/>
                <a:ea typeface="宋体" pitchFamily="2" charset="-122"/>
              </a:defRPr>
            </a:lvl1pPr>
          </a:lstStyle>
          <a:p>
            <a:pPr>
              <a:defRPr/>
            </a:pPr>
            <a:fld id="{5A5D5F18-83C3-4E72-8182-7C3712EAFFDF}" type="slidenum">
              <a:rPr lang="zh-CN" altLang="en-US"/>
              <a:pPr>
                <a:defRPr/>
              </a:pPr>
              <a:t>‹#›</a:t>
            </a:fld>
            <a:endParaRPr lang="en-US"/>
          </a:p>
        </p:txBody>
      </p:sp>
      <p:sp>
        <p:nvSpPr>
          <p:cNvPr id="1031" name="Rectangle 7"/>
          <p:cNvSpPr>
            <a:spLocks noGrp="1" noChangeArrowheads="1"/>
          </p:cNvSpPr>
          <p:nvPr>
            <p:ph type="title"/>
          </p:nvPr>
        </p:nvSpPr>
        <p:spPr bwMode="auto">
          <a:xfrm>
            <a:off x="838200" y="304800"/>
            <a:ext cx="8077200" cy="563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dirty="0" smtClean="0"/>
              <a:t>单击此处编辑母版标题样式</a:t>
            </a:r>
          </a:p>
        </p:txBody>
      </p:sp>
      <p:sp>
        <p:nvSpPr>
          <p:cNvPr id="1032" name="Line 8"/>
          <p:cNvSpPr>
            <a:spLocks noChangeShapeType="1"/>
          </p:cNvSpPr>
          <p:nvPr/>
        </p:nvSpPr>
        <p:spPr bwMode="auto">
          <a:xfrm>
            <a:off x="425450" y="6524625"/>
            <a:ext cx="8353425" cy="0"/>
          </a:xfrm>
          <a:prstGeom prst="line">
            <a:avLst/>
          </a:prstGeom>
          <a:noFill/>
          <a:ln w="9525">
            <a:solidFill>
              <a:schemeClr val="tx1"/>
            </a:solidFill>
            <a:round/>
            <a:headEnd/>
            <a:tailEnd/>
          </a:ln>
        </p:spPr>
        <p:txBody>
          <a:bodyPr/>
          <a:lstStyle/>
          <a:p>
            <a:pPr>
              <a:defRPr/>
            </a:pPr>
            <a:endParaRPr lang="zh-CN" altLang="en-US">
              <a:latin typeface="Arial" pitchFamily="34" charset="0"/>
            </a:endParaRPr>
          </a:p>
        </p:txBody>
      </p:sp>
      <p:pic>
        <p:nvPicPr>
          <p:cNvPr id="1034" name="Picture 10"/>
          <p:cNvPicPr>
            <a:picLocks noChangeAspect="1" noChangeArrowheads="1"/>
          </p:cNvPicPr>
          <p:nvPr/>
        </p:nvPicPr>
        <p:blipFill>
          <a:blip r:embed="rId5" cstate="print"/>
          <a:srcRect/>
          <a:stretch>
            <a:fillRect/>
          </a:stretch>
        </p:blipFill>
        <p:spPr bwMode="auto">
          <a:xfrm>
            <a:off x="7132638" y="6553200"/>
            <a:ext cx="1620837" cy="2603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11" r:id="rId1"/>
    <p:sldLayoutId id="2147483801" r:id="rId2"/>
  </p:sldLayoutIdLst>
  <p:hf sldNum="0" hdr="0" ftr="0"/>
  <p:txStyles>
    <p:titleStyle>
      <a:lvl1pPr algn="r" rtl="0" eaLnBrk="0" fontAlgn="base" hangingPunct="0">
        <a:spcBef>
          <a:spcPct val="0"/>
        </a:spcBef>
        <a:spcAft>
          <a:spcPct val="0"/>
        </a:spcAft>
        <a:defRPr sz="3200">
          <a:solidFill>
            <a:schemeClr val="bg1"/>
          </a:solidFill>
          <a:latin typeface="华文新魏" pitchFamily="2" charset="-122"/>
          <a:ea typeface="华文新魏" pitchFamily="2" charset="-122"/>
          <a:cs typeface="+mj-cs"/>
        </a:defRPr>
      </a:lvl1pPr>
      <a:lvl2pPr algn="r" rtl="0" eaLnBrk="0" fontAlgn="base" hangingPunct="0">
        <a:spcBef>
          <a:spcPct val="0"/>
        </a:spcBef>
        <a:spcAft>
          <a:spcPct val="0"/>
        </a:spcAft>
        <a:defRPr sz="3200">
          <a:solidFill>
            <a:schemeClr val="bg1"/>
          </a:solidFill>
          <a:latin typeface="Verdana" pitchFamily="34" charset="0"/>
        </a:defRPr>
      </a:lvl2pPr>
      <a:lvl3pPr algn="r" rtl="0" eaLnBrk="0" fontAlgn="base" hangingPunct="0">
        <a:spcBef>
          <a:spcPct val="0"/>
        </a:spcBef>
        <a:spcAft>
          <a:spcPct val="0"/>
        </a:spcAft>
        <a:defRPr sz="3200">
          <a:solidFill>
            <a:schemeClr val="bg1"/>
          </a:solidFill>
          <a:latin typeface="Verdana" pitchFamily="34" charset="0"/>
        </a:defRPr>
      </a:lvl3pPr>
      <a:lvl4pPr algn="r" rtl="0" eaLnBrk="0" fontAlgn="base" hangingPunct="0">
        <a:spcBef>
          <a:spcPct val="0"/>
        </a:spcBef>
        <a:spcAft>
          <a:spcPct val="0"/>
        </a:spcAft>
        <a:defRPr sz="3200">
          <a:solidFill>
            <a:schemeClr val="bg1"/>
          </a:solidFill>
          <a:latin typeface="Verdana" pitchFamily="34" charset="0"/>
        </a:defRPr>
      </a:lvl4pPr>
      <a:lvl5pPr algn="r" rtl="0" eaLnBrk="0" fontAlgn="base" hangingPunct="0">
        <a:spcBef>
          <a:spcPct val="0"/>
        </a:spcBef>
        <a:spcAft>
          <a:spcPct val="0"/>
        </a:spcAft>
        <a:defRPr sz="3200">
          <a:solidFill>
            <a:schemeClr val="bg1"/>
          </a:solidFill>
          <a:latin typeface="Verdana" pitchFamily="34" charset="0"/>
        </a:defRPr>
      </a:lvl5pPr>
      <a:lvl6pPr marL="457200" algn="r" rtl="0" fontAlgn="base">
        <a:spcBef>
          <a:spcPct val="0"/>
        </a:spcBef>
        <a:spcAft>
          <a:spcPct val="0"/>
        </a:spcAft>
        <a:defRPr sz="3200">
          <a:solidFill>
            <a:schemeClr val="bg1"/>
          </a:solidFill>
          <a:latin typeface="Verdana" pitchFamily="34" charset="0"/>
        </a:defRPr>
      </a:lvl6pPr>
      <a:lvl7pPr marL="914400" algn="r" rtl="0" fontAlgn="base">
        <a:spcBef>
          <a:spcPct val="0"/>
        </a:spcBef>
        <a:spcAft>
          <a:spcPct val="0"/>
        </a:spcAft>
        <a:defRPr sz="3200">
          <a:solidFill>
            <a:schemeClr val="bg1"/>
          </a:solidFill>
          <a:latin typeface="Verdana" pitchFamily="34" charset="0"/>
        </a:defRPr>
      </a:lvl7pPr>
      <a:lvl8pPr marL="1371600" algn="r" rtl="0" fontAlgn="base">
        <a:spcBef>
          <a:spcPct val="0"/>
        </a:spcBef>
        <a:spcAft>
          <a:spcPct val="0"/>
        </a:spcAft>
        <a:defRPr sz="3200">
          <a:solidFill>
            <a:schemeClr val="bg1"/>
          </a:solidFill>
          <a:latin typeface="Verdana" pitchFamily="34" charset="0"/>
        </a:defRPr>
      </a:lvl8pPr>
      <a:lvl9pPr marL="1828800" algn="r" rtl="0" fontAlgn="base">
        <a:spcBef>
          <a:spcPct val="0"/>
        </a:spcBef>
        <a:spcAft>
          <a:spcPct val="0"/>
        </a:spcAft>
        <a:defRPr sz="3200">
          <a:solidFill>
            <a:schemeClr val="bg1"/>
          </a:solidFill>
          <a:latin typeface="Verdana" pitchFamily="34" charset="0"/>
        </a:defRPr>
      </a:lvl9pPr>
    </p:titleStyle>
    <p:bodyStyle>
      <a:lvl1pPr marL="342900" indent="-342900" algn="l" rtl="0" eaLnBrk="0" fontAlgn="base" hangingPunct="0">
        <a:spcBef>
          <a:spcPct val="20000"/>
        </a:spcBef>
        <a:spcAft>
          <a:spcPct val="0"/>
        </a:spcAft>
        <a:buClr>
          <a:schemeClr val="hlink"/>
        </a:buClr>
        <a:buFont typeface="Wingdings" pitchFamily="2" charset="2"/>
        <a:buChar char="v"/>
        <a:defRPr sz="3600" b="1">
          <a:solidFill>
            <a:schemeClr val="accent1"/>
          </a:solidFill>
          <a:latin typeface="华文新魏" pitchFamily="2" charset="-122"/>
          <a:ea typeface="华文新魏" pitchFamily="2" charset="-122"/>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3200">
          <a:solidFill>
            <a:schemeClr val="tx1"/>
          </a:solidFill>
          <a:latin typeface="华文新魏" pitchFamily="2" charset="-122"/>
          <a:ea typeface="华文新魏" pitchFamily="2" charset="-122"/>
        </a:defRPr>
      </a:lvl2pPr>
      <a:lvl3pPr marL="1143000" indent="-228600" algn="l" rtl="0" eaLnBrk="0" fontAlgn="base" hangingPunct="0">
        <a:spcBef>
          <a:spcPct val="20000"/>
        </a:spcBef>
        <a:spcAft>
          <a:spcPct val="0"/>
        </a:spcAft>
        <a:buClr>
          <a:schemeClr val="tx1"/>
        </a:buClr>
        <a:buChar char="•"/>
        <a:defRPr sz="2800">
          <a:solidFill>
            <a:schemeClr val="tx1"/>
          </a:solidFill>
          <a:latin typeface="华文新魏" pitchFamily="2" charset="-122"/>
          <a:ea typeface="华文新魏" pitchFamily="2" charset="-122"/>
        </a:defRPr>
      </a:lvl3pPr>
      <a:lvl4pPr marL="1600200" indent="-228600" algn="l" rtl="0" eaLnBrk="0" fontAlgn="base" hangingPunct="0">
        <a:spcBef>
          <a:spcPct val="20000"/>
        </a:spcBef>
        <a:spcAft>
          <a:spcPct val="0"/>
        </a:spcAft>
        <a:buChar char="–"/>
        <a:defRPr sz="2800">
          <a:solidFill>
            <a:schemeClr val="tx1"/>
          </a:solidFill>
          <a:latin typeface="华文新魏" pitchFamily="2" charset="-122"/>
          <a:ea typeface="华文新魏" pitchFamily="2" charset="-122"/>
        </a:defRPr>
      </a:lvl4pPr>
      <a:lvl5pPr marL="2057400" indent="-228600" algn="l" rtl="0" eaLnBrk="0" fontAlgn="base" hangingPunct="0">
        <a:spcBef>
          <a:spcPct val="20000"/>
        </a:spcBef>
        <a:spcAft>
          <a:spcPct val="0"/>
        </a:spcAft>
        <a:buChar char="»"/>
        <a:defRPr sz="2800">
          <a:solidFill>
            <a:schemeClr val="tx1"/>
          </a:solidFill>
          <a:latin typeface="华文新魏" pitchFamily="2" charset="-122"/>
          <a:ea typeface="华文新魏" pitchFamily="2" charset="-122"/>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zh-CN" dirty="0"/>
              <a:t>第二十九章</a:t>
            </a:r>
            <a:r>
              <a:rPr lang="en-US" altLang="zh-CN" dirty="0"/>
              <a:t>  </a:t>
            </a:r>
            <a:r>
              <a:rPr lang="zh-CN" altLang="zh-CN" dirty="0"/>
              <a:t>胆道</a:t>
            </a:r>
            <a:r>
              <a:rPr lang="zh-CN" altLang="zh-CN" dirty="0" smtClean="0"/>
              <a:t>疾病</a:t>
            </a:r>
            <a:r>
              <a:rPr lang="zh-CN" altLang="en-US" dirty="0" smtClean="0"/>
              <a:t>患者</a:t>
            </a:r>
            <a:r>
              <a:rPr lang="zh-CN" altLang="zh-CN" dirty="0" smtClean="0"/>
              <a:t>的</a:t>
            </a:r>
            <a:r>
              <a:rPr lang="zh-CN" altLang="zh-CN" dirty="0" smtClean="0"/>
              <a:t>护理</a:t>
            </a:r>
            <a:endParaRPr lang="zh-CN"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一、胆囊结石</a:t>
            </a:r>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a:t>临床表现</a:t>
            </a:r>
            <a:endParaRPr lang="en-US" altLang="zh-CN" dirty="0"/>
          </a:p>
          <a:p>
            <a:pPr lvl="2"/>
            <a:r>
              <a:rPr lang="zh-CN" altLang="zh-CN" dirty="0" smtClean="0"/>
              <a:t>胆囊积</a:t>
            </a:r>
            <a:r>
              <a:rPr lang="zh-CN" altLang="zh-CN" dirty="0"/>
              <a:t>液</a:t>
            </a:r>
            <a:endParaRPr lang="en-US" altLang="zh-CN" dirty="0"/>
          </a:p>
          <a:p>
            <a:pPr lvl="3"/>
            <a:r>
              <a:rPr lang="zh-CN" altLang="zh-CN" dirty="0"/>
              <a:t>结石长时嵌顿或阻塞胆囊管但未合并感染，</a:t>
            </a:r>
            <a:r>
              <a:rPr lang="zh-CN" altLang="zh-CN" dirty="0" smtClean="0"/>
              <a:t>胆囊</a:t>
            </a:r>
            <a:r>
              <a:rPr lang="zh-CN" altLang="en-US" dirty="0" smtClean="0"/>
              <a:t>黏膜</a:t>
            </a:r>
            <a:r>
              <a:rPr lang="zh-CN" altLang="zh-CN" dirty="0" smtClean="0"/>
              <a:t>吸收</a:t>
            </a:r>
            <a:r>
              <a:rPr lang="zh-CN" altLang="zh-CN" dirty="0"/>
              <a:t>胆色素，并</a:t>
            </a:r>
            <a:r>
              <a:rPr lang="zh-CN" altLang="zh-CN" dirty="0" smtClean="0"/>
              <a:t>分泌</a:t>
            </a:r>
            <a:r>
              <a:rPr lang="zh-CN" altLang="en-US" dirty="0" smtClean="0"/>
              <a:t>黏</a:t>
            </a:r>
            <a:r>
              <a:rPr lang="zh-CN" altLang="zh-CN" dirty="0" smtClean="0"/>
              <a:t>性</a:t>
            </a:r>
            <a:r>
              <a:rPr lang="zh-CN" altLang="zh-CN" dirty="0"/>
              <a:t>物质导致胆囊积无色透明的液体，称为白胆汁</a:t>
            </a:r>
            <a:endParaRPr lang="en-US" altLang="zh-CN" dirty="0"/>
          </a:p>
          <a:p>
            <a:pPr marL="0" indent="0">
              <a:buNone/>
            </a:pP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7365569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一、胆囊结石</a:t>
            </a:r>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smtClean="0"/>
              <a:t>临床表现</a:t>
            </a:r>
            <a:endParaRPr lang="en-US" altLang="zh-CN" dirty="0"/>
          </a:p>
          <a:p>
            <a:pPr lvl="2"/>
            <a:r>
              <a:rPr lang="zh-CN" altLang="en-US" dirty="0" smtClean="0"/>
              <a:t>其他</a:t>
            </a:r>
            <a:endParaRPr lang="en-US" altLang="zh-CN" dirty="0" smtClean="0"/>
          </a:p>
          <a:p>
            <a:pPr lvl="3"/>
            <a:r>
              <a:rPr lang="zh-CN" altLang="zh-CN" dirty="0"/>
              <a:t>少数可引起</a:t>
            </a:r>
            <a:r>
              <a:rPr lang="zh-CN" altLang="zh-CN" dirty="0" smtClean="0"/>
              <a:t>黄疸</a:t>
            </a:r>
            <a:endParaRPr lang="en-US" altLang="zh-CN" dirty="0" smtClean="0"/>
          </a:p>
          <a:p>
            <a:pPr lvl="3"/>
            <a:r>
              <a:rPr lang="zh-CN" altLang="zh-CN" dirty="0" smtClean="0"/>
              <a:t>胆</a:t>
            </a:r>
            <a:r>
              <a:rPr lang="zh-CN" altLang="zh-CN" dirty="0"/>
              <a:t>源性</a:t>
            </a:r>
            <a:r>
              <a:rPr lang="zh-CN" altLang="zh-CN" dirty="0" smtClean="0"/>
              <a:t>胰腺炎</a:t>
            </a:r>
            <a:endParaRPr lang="en-US" altLang="zh-CN" dirty="0" smtClean="0"/>
          </a:p>
          <a:p>
            <a:pPr lvl="3"/>
            <a:r>
              <a:rPr lang="zh-CN" altLang="zh-CN" dirty="0" smtClean="0"/>
              <a:t>结石</a:t>
            </a:r>
            <a:r>
              <a:rPr lang="zh-CN" altLang="zh-CN" dirty="0"/>
              <a:t>和炎症的长期刺激可导致</a:t>
            </a:r>
            <a:r>
              <a:rPr lang="zh-CN" altLang="zh-CN" dirty="0" smtClean="0"/>
              <a:t>胆囊癌</a:t>
            </a:r>
            <a:endParaRPr lang="en-US" altLang="zh-CN" dirty="0" smtClean="0"/>
          </a:p>
          <a:p>
            <a:pPr lvl="3"/>
            <a:r>
              <a:rPr lang="zh-CN" altLang="zh-CN" dirty="0" smtClean="0"/>
              <a:t>胆囊穿孔</a:t>
            </a:r>
            <a:endParaRPr lang="en-US" altLang="zh-CN" dirty="0" smtClean="0"/>
          </a:p>
          <a:p>
            <a:pPr lvl="3"/>
            <a:r>
              <a:rPr lang="zh-CN" altLang="zh-CN" dirty="0" smtClean="0"/>
              <a:t>小</a:t>
            </a:r>
            <a:r>
              <a:rPr lang="zh-CN" altLang="zh-CN" dirty="0"/>
              <a:t>结石可通过胆囊管进入并停留胆总管内成为胆总管结石</a:t>
            </a:r>
            <a:endParaRPr lang="zh-CN" altLang="en-US"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728038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一、胆囊结石</a:t>
            </a:r>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zh-CN" dirty="0" smtClean="0"/>
              <a:t>辅助检查</a:t>
            </a:r>
            <a:endParaRPr lang="zh-CN" altLang="zh-CN" dirty="0"/>
          </a:p>
          <a:p>
            <a:pPr lvl="2"/>
            <a:r>
              <a:rPr lang="en-US" altLang="zh-CN" dirty="0" smtClean="0"/>
              <a:t>B</a:t>
            </a:r>
            <a:r>
              <a:rPr lang="zh-CN" altLang="zh-CN" dirty="0"/>
              <a:t>超</a:t>
            </a:r>
            <a:r>
              <a:rPr lang="en-US" altLang="zh-CN" dirty="0"/>
              <a:t>  </a:t>
            </a:r>
            <a:endParaRPr lang="en-US" altLang="zh-CN" dirty="0" smtClean="0"/>
          </a:p>
          <a:p>
            <a:pPr lvl="3"/>
            <a:r>
              <a:rPr lang="zh-CN" altLang="zh-CN" dirty="0" smtClean="0"/>
              <a:t>其</a:t>
            </a:r>
            <a:r>
              <a:rPr lang="zh-CN" altLang="zh-CN" dirty="0"/>
              <a:t>诊断胆囊结石的准确率接近</a:t>
            </a:r>
            <a:r>
              <a:rPr lang="en-US" altLang="zh-CN" dirty="0"/>
              <a:t>100%</a:t>
            </a:r>
            <a:r>
              <a:rPr lang="zh-CN" altLang="zh-CN" dirty="0"/>
              <a:t>。胆囊结石可发现胆囊内的强回声团，随体位改变而移动，其后有声影。</a:t>
            </a:r>
          </a:p>
          <a:p>
            <a:pPr lvl="2"/>
            <a:r>
              <a:rPr lang="en-US" altLang="zh-CN" dirty="0" smtClean="0"/>
              <a:t>CT</a:t>
            </a:r>
            <a:r>
              <a:rPr lang="zh-CN" altLang="zh-CN" dirty="0"/>
              <a:t>及</a:t>
            </a:r>
            <a:r>
              <a:rPr lang="en-US" altLang="zh-CN" dirty="0"/>
              <a:t>MRI  </a:t>
            </a:r>
            <a:endParaRPr lang="en-US" altLang="zh-CN" dirty="0" smtClean="0"/>
          </a:p>
          <a:p>
            <a:pPr lvl="3"/>
            <a:r>
              <a:rPr lang="zh-CN" altLang="zh-CN" dirty="0" smtClean="0"/>
              <a:t>也</a:t>
            </a:r>
            <a:r>
              <a:rPr lang="zh-CN" altLang="zh-CN" dirty="0"/>
              <a:t>可显示胆囊结石，但不作为常规检查</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7725858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一、胆囊结石</a:t>
            </a:r>
          </a:p>
        </p:txBody>
      </p:sp>
      <p:sp>
        <p:nvSpPr>
          <p:cNvPr id="3" name="内容占位符 2"/>
          <p:cNvSpPr>
            <a:spLocks noGrp="1"/>
          </p:cNvSpPr>
          <p:nvPr>
            <p:ph idx="1"/>
          </p:nvPr>
        </p:nvSpPr>
        <p:spPr>
          <a:xfrm>
            <a:off x="304800" y="1196752"/>
            <a:ext cx="8610600" cy="4876800"/>
          </a:xfrm>
        </p:spPr>
        <p:txBody>
          <a:bodyPr/>
          <a:lstStyle/>
          <a:p>
            <a:r>
              <a:rPr lang="zh-CN" altLang="en-US" dirty="0"/>
              <a:t>护理评估</a:t>
            </a:r>
            <a:endParaRPr lang="en-US" altLang="zh-CN" dirty="0"/>
          </a:p>
          <a:p>
            <a:pPr lvl="1"/>
            <a:r>
              <a:rPr lang="zh-CN" altLang="zh-CN" dirty="0" smtClean="0"/>
              <a:t>与疾病相关</a:t>
            </a:r>
            <a:r>
              <a:rPr lang="zh-CN" altLang="zh-CN" dirty="0"/>
              <a:t>的健康史</a:t>
            </a:r>
          </a:p>
          <a:p>
            <a:pPr lvl="2"/>
            <a:r>
              <a:rPr lang="zh-CN" altLang="zh-CN" dirty="0" smtClean="0"/>
              <a:t>询问</a:t>
            </a:r>
            <a:r>
              <a:rPr lang="zh-CN" altLang="en-US" dirty="0" smtClean="0"/>
              <a:t>患者</a:t>
            </a:r>
            <a:r>
              <a:rPr lang="zh-CN" altLang="zh-CN" dirty="0" smtClean="0"/>
              <a:t>饮食</a:t>
            </a:r>
            <a:r>
              <a:rPr lang="zh-CN" altLang="zh-CN" dirty="0"/>
              <a:t>习惯，了解是否存在脂肪和胆固醇过量摄入的情况和不吃早餐的</a:t>
            </a:r>
            <a:r>
              <a:rPr lang="zh-CN" altLang="zh-CN" dirty="0" smtClean="0"/>
              <a:t>习惯</a:t>
            </a:r>
            <a:endParaRPr lang="en-US" altLang="zh-CN" dirty="0" smtClean="0"/>
          </a:p>
          <a:p>
            <a:pPr lvl="2"/>
            <a:r>
              <a:rPr lang="zh-CN" altLang="zh-CN" dirty="0" smtClean="0"/>
              <a:t>了解</a:t>
            </a:r>
            <a:r>
              <a:rPr lang="zh-CN" altLang="en-US" dirty="0" smtClean="0"/>
              <a:t>患者</a:t>
            </a:r>
            <a:r>
              <a:rPr lang="zh-CN" altLang="zh-CN" dirty="0" smtClean="0"/>
              <a:t>肥胖</a:t>
            </a:r>
            <a:r>
              <a:rPr lang="zh-CN" altLang="zh-CN" dirty="0"/>
              <a:t>程度，是否有多次妊娠经历，是否有迷走神经切断术等手术</a:t>
            </a:r>
            <a:r>
              <a:rPr lang="zh-CN" altLang="zh-CN" dirty="0" smtClean="0"/>
              <a:t>史</a:t>
            </a:r>
            <a:endParaRPr lang="en-US" altLang="zh-CN" dirty="0" smtClean="0"/>
          </a:p>
          <a:p>
            <a:pPr lvl="2"/>
            <a:r>
              <a:rPr lang="zh-CN" altLang="zh-CN" dirty="0" smtClean="0"/>
              <a:t>询问</a:t>
            </a:r>
            <a:r>
              <a:rPr lang="zh-CN" altLang="zh-CN" dirty="0"/>
              <a:t>是否有与进食</a:t>
            </a:r>
            <a:r>
              <a:rPr lang="zh-CN" altLang="zh-CN" dirty="0" smtClean="0"/>
              <a:t>脂</a:t>
            </a:r>
            <a:r>
              <a:rPr lang="zh-CN" altLang="en-US" dirty="0" smtClean="0"/>
              <a:t>肪</a:t>
            </a:r>
            <a:r>
              <a:rPr lang="zh-CN" altLang="zh-CN" dirty="0" smtClean="0"/>
              <a:t>餐</a:t>
            </a:r>
            <a:r>
              <a:rPr lang="zh-CN" altLang="zh-CN" dirty="0"/>
              <a:t>有关的消化道症状出现，包括胃肠胀气、消化不良、呃逆、食欲减退、恶心呕吐、腹部疼痛或不适</a:t>
            </a:r>
            <a:r>
              <a:rPr lang="zh-CN" altLang="zh-CN" dirty="0" smtClean="0"/>
              <a:t>等</a:t>
            </a:r>
            <a:endParaRPr lang="en-US" altLang="zh-CN" dirty="0" smtClean="0"/>
          </a:p>
          <a:p>
            <a:pPr lvl="2"/>
            <a:r>
              <a:rPr lang="zh-CN" altLang="zh-CN" dirty="0" smtClean="0"/>
              <a:t>因</a:t>
            </a:r>
            <a:r>
              <a:rPr lang="zh-CN" altLang="zh-CN" dirty="0"/>
              <a:t>胆道疾病存在家族倾向性，应询问其有无胆道疾病家族史</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5280339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一、胆囊结石</a:t>
            </a:r>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zh-CN" dirty="0" smtClean="0"/>
              <a:t>心理</a:t>
            </a:r>
            <a:r>
              <a:rPr lang="zh-CN" altLang="zh-CN" dirty="0"/>
              <a:t>社会状况</a:t>
            </a:r>
          </a:p>
          <a:p>
            <a:pPr lvl="2"/>
            <a:r>
              <a:rPr lang="zh-CN" altLang="zh-CN" dirty="0"/>
              <a:t>单纯性胆囊胆石未合并梗阻和感染时，常无临床症状或轻微消化道症状，当诊断有结石，且需要手术时，常产生担心的</a:t>
            </a:r>
            <a:r>
              <a:rPr lang="zh-CN" altLang="zh-CN" dirty="0" smtClean="0"/>
              <a:t>情绪</a:t>
            </a:r>
            <a:endParaRPr lang="en-US" altLang="zh-CN" dirty="0" smtClean="0"/>
          </a:p>
          <a:p>
            <a:pPr lvl="2"/>
            <a:r>
              <a:rPr lang="zh-CN" altLang="zh-CN" dirty="0" smtClean="0"/>
              <a:t>手术</a:t>
            </a:r>
            <a:r>
              <a:rPr lang="zh-CN" altLang="zh-CN" dirty="0"/>
              <a:t>后需要改变其生活方式，应</a:t>
            </a:r>
            <a:r>
              <a:rPr lang="zh-CN" altLang="zh-CN" dirty="0" smtClean="0"/>
              <a:t>评估</a:t>
            </a:r>
            <a:r>
              <a:rPr lang="zh-CN" altLang="en-US" dirty="0" smtClean="0"/>
              <a:t>患者</a:t>
            </a:r>
            <a:r>
              <a:rPr lang="zh-CN" altLang="zh-CN" dirty="0" smtClean="0"/>
              <a:t>对</a:t>
            </a:r>
            <a:r>
              <a:rPr lang="zh-CN" altLang="zh-CN" dirty="0"/>
              <a:t>相关知识的掌握情况</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9603228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一、胆囊结石</a:t>
            </a:r>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smtClean="0"/>
              <a:t>治疗原则</a:t>
            </a:r>
            <a:endParaRPr lang="en-US" altLang="zh-CN" dirty="0" smtClean="0"/>
          </a:p>
          <a:p>
            <a:pPr lvl="2"/>
            <a:r>
              <a:rPr lang="zh-CN" altLang="en-US" dirty="0" smtClean="0"/>
              <a:t>手术治疗</a:t>
            </a:r>
            <a:endParaRPr lang="en-US" altLang="zh-CN" dirty="0" smtClean="0"/>
          </a:p>
          <a:p>
            <a:pPr lvl="3"/>
            <a:r>
              <a:rPr lang="zh-CN" altLang="zh-CN" dirty="0" smtClean="0"/>
              <a:t>适应证</a:t>
            </a:r>
            <a:endParaRPr lang="en-US" altLang="zh-CN" dirty="0" smtClean="0"/>
          </a:p>
          <a:p>
            <a:pPr lvl="4"/>
            <a:r>
              <a:rPr lang="zh-CN" altLang="zh-CN" dirty="0" smtClean="0"/>
              <a:t>结石</a:t>
            </a:r>
            <a:r>
              <a:rPr lang="zh-CN" altLang="zh-CN" dirty="0"/>
              <a:t>反复发作引起临床</a:t>
            </a:r>
            <a:r>
              <a:rPr lang="zh-CN" altLang="zh-CN" dirty="0" smtClean="0"/>
              <a:t>症状</a:t>
            </a:r>
            <a:endParaRPr lang="en-US" altLang="zh-CN" dirty="0" smtClean="0"/>
          </a:p>
          <a:p>
            <a:pPr lvl="4"/>
            <a:r>
              <a:rPr lang="zh-CN" altLang="zh-CN" dirty="0" smtClean="0"/>
              <a:t>结石</a:t>
            </a:r>
            <a:r>
              <a:rPr lang="zh-CN" altLang="zh-CN" dirty="0"/>
              <a:t>嵌顿于胆囊颈部或</a:t>
            </a:r>
            <a:r>
              <a:rPr lang="zh-CN" altLang="zh-CN" dirty="0" smtClean="0"/>
              <a:t>胆囊管</a:t>
            </a:r>
            <a:endParaRPr lang="en-US" altLang="zh-CN" dirty="0" smtClean="0"/>
          </a:p>
          <a:p>
            <a:pPr lvl="4"/>
            <a:r>
              <a:rPr lang="zh-CN" altLang="zh-CN" dirty="0" smtClean="0"/>
              <a:t>慢性胆囊炎</a:t>
            </a:r>
            <a:endParaRPr lang="en-US" altLang="zh-CN" dirty="0" smtClean="0"/>
          </a:p>
          <a:p>
            <a:pPr lvl="4"/>
            <a:r>
              <a:rPr lang="zh-CN" altLang="zh-CN" dirty="0" smtClean="0"/>
              <a:t>无</a:t>
            </a:r>
            <a:r>
              <a:rPr lang="zh-CN" altLang="zh-CN" dirty="0"/>
              <a:t>症状，但结石已充满整个</a:t>
            </a:r>
            <a:r>
              <a:rPr lang="zh-CN" altLang="zh-CN" dirty="0" smtClean="0"/>
              <a:t>胆囊</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2423054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一、胆囊结石</a:t>
            </a:r>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a:t>治疗原则</a:t>
            </a:r>
            <a:endParaRPr lang="en-US" altLang="zh-CN" dirty="0"/>
          </a:p>
          <a:p>
            <a:pPr lvl="2"/>
            <a:r>
              <a:rPr lang="zh-CN" altLang="en-US" dirty="0"/>
              <a:t>手术治疗</a:t>
            </a:r>
            <a:endParaRPr lang="en-US" altLang="zh-CN" dirty="0"/>
          </a:p>
          <a:p>
            <a:pPr lvl="2"/>
            <a:r>
              <a:rPr lang="zh-CN" altLang="zh-CN" dirty="0" smtClean="0"/>
              <a:t>手术</a:t>
            </a:r>
            <a:r>
              <a:rPr lang="zh-CN" altLang="zh-CN" dirty="0"/>
              <a:t>方式</a:t>
            </a:r>
            <a:endParaRPr lang="en-US" altLang="zh-CN" dirty="0"/>
          </a:p>
          <a:p>
            <a:pPr lvl="3"/>
            <a:r>
              <a:rPr lang="zh-CN" altLang="zh-CN" dirty="0"/>
              <a:t>腹腔镜胆囊切除术（</a:t>
            </a:r>
            <a:r>
              <a:rPr lang="en-US" altLang="zh-CN" dirty="0"/>
              <a:t>laparoscopic cholecystectomy</a:t>
            </a:r>
            <a:r>
              <a:rPr lang="zh-CN" altLang="zh-CN" dirty="0"/>
              <a:t>，</a:t>
            </a:r>
            <a:r>
              <a:rPr lang="en-US" altLang="zh-CN" dirty="0"/>
              <a:t>LC</a:t>
            </a:r>
            <a:r>
              <a:rPr lang="zh-CN" altLang="zh-CN" dirty="0"/>
              <a:t>）、开腹胆囊切除术</a:t>
            </a:r>
            <a:r>
              <a:rPr lang="en-US" altLang="zh-CN" dirty="0"/>
              <a:t>(open cholecystectomy</a:t>
            </a:r>
            <a:r>
              <a:rPr lang="zh-CN" altLang="zh-CN" dirty="0"/>
              <a:t>，</a:t>
            </a:r>
            <a:r>
              <a:rPr lang="en-US" altLang="zh-CN" dirty="0"/>
              <a:t>OC)</a:t>
            </a:r>
            <a:r>
              <a:rPr lang="zh-CN" altLang="zh-CN" dirty="0"/>
              <a:t>、小切口胆囊切除术（</a:t>
            </a:r>
            <a:r>
              <a:rPr lang="en-US" altLang="zh-CN" dirty="0"/>
              <a:t>open </a:t>
            </a:r>
            <a:r>
              <a:rPr lang="en-US" altLang="zh-CN" dirty="0" err="1"/>
              <a:t>minicholecystectomy</a:t>
            </a:r>
            <a:r>
              <a:rPr lang="zh-CN" altLang="zh-CN" dirty="0"/>
              <a:t>，</a:t>
            </a:r>
            <a:r>
              <a:rPr lang="en-US" altLang="zh-CN" dirty="0"/>
              <a:t>OM</a:t>
            </a:r>
            <a:r>
              <a:rPr lang="zh-CN" altLang="zh-CN" dirty="0"/>
              <a:t>），首选</a:t>
            </a:r>
            <a:r>
              <a:rPr lang="en-US" altLang="zh-CN" dirty="0"/>
              <a:t>LC</a:t>
            </a:r>
            <a:r>
              <a:rPr lang="zh-CN" altLang="zh-CN" dirty="0" smtClean="0"/>
              <a:t>治疗</a:t>
            </a:r>
            <a:endParaRPr lang="en-US" altLang="zh-CN"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4455115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一、胆囊结石</a:t>
            </a:r>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a:t>治疗原则</a:t>
            </a:r>
            <a:endParaRPr lang="en-US" altLang="zh-CN" dirty="0"/>
          </a:p>
          <a:p>
            <a:pPr lvl="2"/>
            <a:r>
              <a:rPr lang="zh-CN" altLang="en-US" dirty="0" smtClean="0"/>
              <a:t>非手术治疗</a:t>
            </a:r>
            <a:endParaRPr lang="en-US" altLang="zh-CN" dirty="0" smtClean="0"/>
          </a:p>
          <a:p>
            <a:pPr lvl="3"/>
            <a:r>
              <a:rPr lang="zh-CN" altLang="zh-CN" dirty="0"/>
              <a:t>包括溶石治疗、体外冲击波碎石治疗、经皮胆囊碎石溶石等方法</a:t>
            </a:r>
            <a:endParaRPr lang="zh-CN" altLang="en-US"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5375958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一、胆囊结石</a:t>
            </a:r>
          </a:p>
        </p:txBody>
      </p:sp>
      <p:sp>
        <p:nvSpPr>
          <p:cNvPr id="3" name="内容占位符 2"/>
          <p:cNvSpPr>
            <a:spLocks noGrp="1"/>
          </p:cNvSpPr>
          <p:nvPr>
            <p:ph idx="1"/>
          </p:nvPr>
        </p:nvSpPr>
        <p:spPr/>
        <p:txBody>
          <a:bodyPr/>
          <a:lstStyle/>
          <a:p>
            <a:r>
              <a:rPr lang="zh-CN" altLang="zh-CN" dirty="0"/>
              <a:t>案例</a:t>
            </a:r>
            <a:r>
              <a:rPr lang="en-US" altLang="zh-CN" dirty="0"/>
              <a:t>29-1  B</a:t>
            </a:r>
            <a:endParaRPr lang="zh-CN" altLang="zh-CN" dirty="0"/>
          </a:p>
          <a:p>
            <a:pPr lvl="1"/>
            <a:r>
              <a:rPr lang="zh-CN" altLang="zh-CN" dirty="0" smtClean="0"/>
              <a:t>该</a:t>
            </a:r>
            <a:r>
              <a:rPr lang="zh-CN" altLang="en-US" dirty="0" smtClean="0"/>
              <a:t>患者</a:t>
            </a:r>
            <a:r>
              <a:rPr lang="zh-CN" altLang="zh-CN" dirty="0" smtClean="0"/>
              <a:t>明确</a:t>
            </a:r>
            <a:r>
              <a:rPr lang="zh-CN" altLang="zh-CN" dirty="0"/>
              <a:t>诊断为胆囊结石，给予补液抗感染治疗，同时拟行</a:t>
            </a:r>
            <a:r>
              <a:rPr lang="en-US" altLang="zh-CN" dirty="0"/>
              <a:t>LC</a:t>
            </a:r>
            <a:r>
              <a:rPr lang="zh-CN" altLang="zh-CN" dirty="0"/>
              <a:t>术。</a:t>
            </a:r>
          </a:p>
          <a:p>
            <a:pPr lvl="1"/>
            <a:r>
              <a:rPr lang="zh-CN" altLang="zh-CN" dirty="0"/>
              <a:t>问题：术后可能出现哪些并发症？如何观察及护理？</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42852749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一、胆囊结石</a:t>
            </a:r>
          </a:p>
        </p:txBody>
      </p:sp>
      <p:sp>
        <p:nvSpPr>
          <p:cNvPr id="3" name="内容占位符 2"/>
          <p:cNvSpPr>
            <a:spLocks noGrp="1"/>
          </p:cNvSpPr>
          <p:nvPr>
            <p:ph idx="1"/>
          </p:nvPr>
        </p:nvSpPr>
        <p:spPr/>
        <p:txBody>
          <a:bodyPr/>
          <a:lstStyle/>
          <a:p>
            <a:r>
              <a:rPr lang="zh-CN" altLang="zh-CN" dirty="0"/>
              <a:t>主要护理诊断</a:t>
            </a:r>
            <a:r>
              <a:rPr lang="en-US" altLang="zh-CN" dirty="0"/>
              <a:t>/</a:t>
            </a:r>
            <a:r>
              <a:rPr lang="zh-CN" altLang="zh-CN" dirty="0"/>
              <a:t>合作性</a:t>
            </a:r>
            <a:r>
              <a:rPr lang="zh-CN" altLang="zh-CN" dirty="0" smtClean="0"/>
              <a:t>问题</a:t>
            </a:r>
            <a:endParaRPr lang="zh-CN" altLang="zh-CN" dirty="0"/>
          </a:p>
          <a:p>
            <a:pPr lvl="1"/>
            <a:r>
              <a:rPr lang="zh-CN" altLang="zh-CN" dirty="0" smtClean="0"/>
              <a:t>疼痛</a:t>
            </a:r>
            <a:r>
              <a:rPr lang="en-US" altLang="zh-CN" dirty="0" smtClean="0"/>
              <a:t>  </a:t>
            </a:r>
            <a:r>
              <a:rPr lang="zh-CN" altLang="zh-CN" dirty="0"/>
              <a:t>与胆囊结石嵌顿、胆汁排空受阻致胆囊强烈收缩和胆囊炎症刺激有关。</a:t>
            </a:r>
          </a:p>
          <a:p>
            <a:pPr lvl="1"/>
            <a:r>
              <a:rPr lang="zh-CN" altLang="zh-CN" dirty="0" smtClean="0"/>
              <a:t>潜在并发症</a:t>
            </a:r>
            <a:r>
              <a:rPr lang="en-US" altLang="zh-CN" dirty="0" smtClean="0"/>
              <a:t>  </a:t>
            </a:r>
            <a:r>
              <a:rPr lang="zh-CN" altLang="zh-CN" dirty="0"/>
              <a:t>胆瘘、出血。</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0801649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27584" y="404664"/>
            <a:ext cx="8077200" cy="563563"/>
          </a:xfrm>
        </p:spPr>
        <p:txBody>
          <a:bodyPr/>
          <a:lstStyle/>
          <a:p>
            <a:r>
              <a:rPr lang="zh-CN" altLang="zh-CN" dirty="0"/>
              <a:t>第二十九章</a:t>
            </a:r>
            <a:r>
              <a:rPr lang="en-US" altLang="zh-CN" dirty="0"/>
              <a:t>  </a:t>
            </a:r>
            <a:r>
              <a:rPr lang="zh-CN" altLang="zh-CN" dirty="0"/>
              <a:t>胆道</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a:xfrm>
            <a:off x="216024" y="1216496"/>
            <a:ext cx="8604448" cy="4876800"/>
          </a:xfrm>
        </p:spPr>
        <p:txBody>
          <a:bodyPr/>
          <a:lstStyle/>
          <a:p>
            <a:r>
              <a:rPr lang="zh-CN" altLang="zh-CN" dirty="0"/>
              <a:t>学习目标</a:t>
            </a:r>
          </a:p>
          <a:p>
            <a:pPr lvl="1"/>
            <a:r>
              <a:rPr lang="zh-CN" altLang="zh-CN" dirty="0"/>
              <a:t>识记：</a:t>
            </a:r>
          </a:p>
          <a:p>
            <a:pPr lvl="2"/>
            <a:r>
              <a:rPr lang="zh-CN" altLang="zh-CN" dirty="0" smtClean="0"/>
              <a:t>复述胆囊结</a:t>
            </a:r>
            <a:r>
              <a:rPr lang="zh-CN" altLang="zh-CN" dirty="0"/>
              <a:t>石、胆管结石、急性胆囊炎、急性化脓性胆管炎的</a:t>
            </a:r>
            <a:r>
              <a:rPr lang="zh-CN" altLang="zh-CN" dirty="0" smtClean="0"/>
              <a:t>概念</a:t>
            </a:r>
            <a:endParaRPr lang="zh-CN" altLang="zh-CN" dirty="0"/>
          </a:p>
          <a:p>
            <a:pPr lvl="2"/>
            <a:r>
              <a:rPr lang="zh-CN" altLang="zh-CN" dirty="0" smtClean="0"/>
              <a:t>描述胆结</a:t>
            </a:r>
            <a:r>
              <a:rPr lang="zh-CN" altLang="zh-CN" dirty="0"/>
              <a:t>石、胆道感染及胆道蛔虫症的临床</a:t>
            </a:r>
            <a:r>
              <a:rPr lang="zh-CN" altLang="zh-CN" dirty="0" smtClean="0"/>
              <a:t>表现</a:t>
            </a:r>
            <a:endParaRPr lang="zh-CN" altLang="zh-CN" dirty="0"/>
          </a:p>
          <a:p>
            <a:pPr lvl="1"/>
            <a:r>
              <a:rPr lang="zh-CN" altLang="zh-CN" dirty="0"/>
              <a:t>理解：</a:t>
            </a:r>
          </a:p>
          <a:p>
            <a:pPr lvl="2"/>
            <a:r>
              <a:rPr lang="zh-CN" altLang="zh-CN" dirty="0" smtClean="0"/>
              <a:t>分析</a:t>
            </a:r>
            <a:r>
              <a:rPr lang="zh-CN" altLang="zh-CN" dirty="0"/>
              <a:t>胆石症和胆道感染的治疗原则。</a:t>
            </a:r>
          </a:p>
          <a:p>
            <a:pPr lvl="2"/>
            <a:r>
              <a:rPr lang="zh-CN" altLang="zh-CN" dirty="0" smtClean="0"/>
              <a:t>解释</a:t>
            </a:r>
            <a:r>
              <a:rPr lang="zh-CN" altLang="zh-CN" dirty="0"/>
              <a:t>胆石症和胆道感染的发病原因</a:t>
            </a:r>
            <a:r>
              <a:rPr lang="zh-CN" altLang="zh-CN" dirty="0" smtClean="0"/>
              <a:t>。</a:t>
            </a:r>
            <a:endParaRPr lang="en-US" altLang="zh-CN" dirty="0" smtClean="0"/>
          </a:p>
          <a:p>
            <a:endParaRPr lang="zh-CN" altLang="zh-CN" sz="2800" dirty="0"/>
          </a:p>
          <a:p>
            <a:pPr lvl="2"/>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5003749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一、胆囊结石</a:t>
            </a:r>
          </a:p>
        </p:txBody>
      </p:sp>
      <p:sp>
        <p:nvSpPr>
          <p:cNvPr id="3" name="内容占位符 2"/>
          <p:cNvSpPr>
            <a:spLocks noGrp="1"/>
          </p:cNvSpPr>
          <p:nvPr>
            <p:ph idx="1"/>
          </p:nvPr>
        </p:nvSpPr>
        <p:spPr/>
        <p:txBody>
          <a:bodyPr/>
          <a:lstStyle/>
          <a:p>
            <a:r>
              <a:rPr lang="zh-CN" altLang="en-US" dirty="0" smtClean="0"/>
              <a:t>护理措施</a:t>
            </a:r>
            <a:endParaRPr lang="en-US" altLang="zh-CN" dirty="0" smtClean="0"/>
          </a:p>
          <a:p>
            <a:pPr lvl="1"/>
            <a:r>
              <a:rPr lang="zh-CN" altLang="en-US" dirty="0"/>
              <a:t>术</a:t>
            </a:r>
            <a:r>
              <a:rPr lang="zh-CN" altLang="en-US" dirty="0" smtClean="0"/>
              <a:t>前护理</a:t>
            </a:r>
            <a:endParaRPr lang="en-US" altLang="zh-CN" dirty="0" smtClean="0"/>
          </a:p>
          <a:p>
            <a:pPr lvl="2"/>
            <a:r>
              <a:rPr lang="zh-CN" altLang="zh-CN" dirty="0"/>
              <a:t>疼痛</a:t>
            </a:r>
            <a:r>
              <a:rPr lang="zh-CN" altLang="zh-CN" dirty="0" smtClean="0"/>
              <a:t>护理</a:t>
            </a:r>
            <a:endParaRPr lang="en-US" altLang="zh-CN" dirty="0" smtClean="0"/>
          </a:p>
          <a:p>
            <a:pPr lvl="3"/>
            <a:r>
              <a:rPr lang="zh-CN" altLang="zh-CN" dirty="0"/>
              <a:t>观察疼痛部位、性质、发作时间、诱因及缓解的相关因素，可用数字评分等方法评估疼痛程度。对诊断明确且剧烈疼痛者，遵医嘱给予解痉镇痛药物</a:t>
            </a:r>
            <a:r>
              <a:rPr lang="zh-CN" altLang="zh-CN" dirty="0" smtClean="0"/>
              <a:t>。</a:t>
            </a:r>
            <a:endParaRPr lang="en-US" altLang="zh-CN" dirty="0" smtClean="0"/>
          </a:p>
          <a:p>
            <a:pPr lvl="2"/>
            <a:r>
              <a:rPr lang="zh-CN" altLang="zh-CN" dirty="0"/>
              <a:t>饮食</a:t>
            </a:r>
            <a:r>
              <a:rPr lang="en-US" altLang="zh-CN" dirty="0"/>
              <a:t>  </a:t>
            </a:r>
            <a:endParaRPr lang="en-US" altLang="zh-CN" dirty="0" smtClean="0"/>
          </a:p>
          <a:p>
            <a:pPr lvl="3"/>
            <a:r>
              <a:rPr lang="zh-CN" altLang="en-US" dirty="0" smtClean="0"/>
              <a:t>患者</a:t>
            </a:r>
            <a:r>
              <a:rPr lang="zh-CN" altLang="zh-CN" dirty="0" smtClean="0"/>
              <a:t>进食</a:t>
            </a:r>
            <a:r>
              <a:rPr lang="zh-CN" altLang="zh-CN" dirty="0"/>
              <a:t>清淡低脂饮食，以防诱发急性</a:t>
            </a:r>
            <a:r>
              <a:rPr lang="zh-CN" altLang="zh-CN" dirty="0" smtClean="0"/>
              <a:t>胆囊炎</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40581158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一、胆囊结石</a:t>
            </a:r>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en-US" dirty="0"/>
              <a:t>术前护理</a:t>
            </a:r>
            <a:endParaRPr lang="en-US" altLang="zh-CN" dirty="0"/>
          </a:p>
          <a:p>
            <a:pPr lvl="2"/>
            <a:r>
              <a:rPr lang="en-US" altLang="zh-CN" dirty="0" smtClean="0"/>
              <a:t>LC</a:t>
            </a:r>
            <a:r>
              <a:rPr lang="zh-CN" altLang="zh-CN" dirty="0"/>
              <a:t>术前的特殊准备</a:t>
            </a:r>
            <a:endParaRPr lang="zh-CN" altLang="zh-CN" sz="2000" dirty="0"/>
          </a:p>
          <a:p>
            <a:pPr lvl="3"/>
            <a:r>
              <a:rPr lang="zh-CN" altLang="zh-CN" dirty="0" smtClean="0"/>
              <a:t>皮肤准备</a:t>
            </a:r>
            <a:r>
              <a:rPr lang="zh-CN" altLang="zh-CN" dirty="0"/>
              <a:t>：腹腔镜手术进路多在脐部附近</a:t>
            </a:r>
            <a:r>
              <a:rPr lang="zh-CN" altLang="zh-CN" dirty="0" smtClean="0"/>
              <a:t>，</a:t>
            </a:r>
            <a:r>
              <a:rPr lang="zh-CN" altLang="en-US" dirty="0" smtClean="0"/>
              <a:t>患者</a:t>
            </a:r>
            <a:r>
              <a:rPr lang="zh-CN" altLang="zh-CN" dirty="0" smtClean="0"/>
              <a:t>应</a:t>
            </a:r>
            <a:r>
              <a:rPr lang="zh-CN" altLang="zh-CN" dirty="0"/>
              <a:t>清洗脐部，必要时用松节油或液状石蜡协助清洗。</a:t>
            </a:r>
            <a:endParaRPr lang="zh-CN" altLang="zh-CN" sz="2000" dirty="0"/>
          </a:p>
          <a:p>
            <a:pPr lvl="3"/>
            <a:r>
              <a:rPr lang="zh-CN" altLang="zh-CN" dirty="0" smtClean="0"/>
              <a:t>预防并发症的</a:t>
            </a:r>
            <a:r>
              <a:rPr lang="zh-CN" altLang="zh-CN" dirty="0"/>
              <a:t>宣教：</a:t>
            </a:r>
            <a:r>
              <a:rPr lang="zh-CN" altLang="zh-CN" dirty="0" smtClean="0"/>
              <a:t>指导</a:t>
            </a:r>
            <a:r>
              <a:rPr lang="zh-CN" altLang="en-US" dirty="0" smtClean="0"/>
              <a:t>患者</a:t>
            </a:r>
            <a:r>
              <a:rPr lang="zh-CN" altLang="zh-CN" dirty="0" smtClean="0"/>
              <a:t>呼吸功</a:t>
            </a:r>
            <a:r>
              <a:rPr lang="zh-CN" altLang="zh-CN" dirty="0"/>
              <a:t>能锻炼，避免感冒，戒烟；</a:t>
            </a:r>
            <a:r>
              <a:rPr lang="zh-CN" altLang="zh-CN" dirty="0" smtClean="0"/>
              <a:t>教会</a:t>
            </a:r>
            <a:r>
              <a:rPr lang="zh-CN" altLang="en-US" dirty="0" smtClean="0"/>
              <a:t>患者</a:t>
            </a:r>
            <a:r>
              <a:rPr lang="zh-CN" altLang="zh-CN" dirty="0" smtClean="0"/>
              <a:t>下肢</a:t>
            </a:r>
            <a:r>
              <a:rPr lang="zh-CN" altLang="zh-CN" dirty="0"/>
              <a:t>活动方法以防深静脉血栓。</a:t>
            </a:r>
            <a:endParaRPr lang="zh-CN" altLang="zh-CN" sz="2000" dirty="0"/>
          </a:p>
          <a:p>
            <a:pPr lvl="3"/>
            <a:r>
              <a:rPr lang="zh-CN" altLang="zh-CN" dirty="0" smtClean="0"/>
              <a:t>必要时遵医嘱肠道准备和</a:t>
            </a:r>
            <a:r>
              <a:rPr lang="zh-CN" altLang="zh-CN" dirty="0"/>
              <a:t>安置胃管</a:t>
            </a:r>
            <a:endParaRPr lang="en-US"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6079880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一、胆囊结石</a:t>
            </a:r>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en-US" dirty="0" smtClean="0"/>
              <a:t>术后护</a:t>
            </a:r>
            <a:r>
              <a:rPr lang="zh-CN" altLang="en-US" dirty="0"/>
              <a:t>理</a:t>
            </a:r>
            <a:endParaRPr lang="en-US" altLang="zh-CN" dirty="0"/>
          </a:p>
          <a:p>
            <a:pPr lvl="2"/>
            <a:r>
              <a:rPr lang="zh-CN" altLang="zh-CN" dirty="0"/>
              <a:t>病情观察</a:t>
            </a:r>
            <a:r>
              <a:rPr lang="en-US" altLang="zh-CN" dirty="0"/>
              <a:t>  </a:t>
            </a:r>
            <a:endParaRPr lang="en-US" altLang="zh-CN" dirty="0" smtClean="0"/>
          </a:p>
          <a:p>
            <a:pPr lvl="3"/>
            <a:r>
              <a:rPr lang="zh-CN" altLang="zh-CN" dirty="0" smtClean="0"/>
              <a:t>观察</a:t>
            </a:r>
            <a:r>
              <a:rPr lang="zh-CN" altLang="zh-CN" dirty="0"/>
              <a:t>生命体征、腹部体征及引流液情况，必要时行心电监护</a:t>
            </a:r>
            <a:endParaRPr lang="en-US" altLang="zh-CN" dirty="0"/>
          </a:p>
          <a:p>
            <a:pPr lvl="2"/>
            <a:r>
              <a:rPr lang="zh-CN" altLang="zh-CN" dirty="0"/>
              <a:t>饮食与活动 </a:t>
            </a:r>
            <a:endParaRPr lang="en-US" altLang="zh-CN" dirty="0" smtClean="0"/>
          </a:p>
          <a:p>
            <a:pPr lvl="3"/>
            <a:r>
              <a:rPr lang="zh-CN" altLang="zh-CN" dirty="0" smtClean="0"/>
              <a:t>术</a:t>
            </a:r>
            <a:r>
              <a:rPr lang="zh-CN" altLang="zh-CN" dirty="0"/>
              <a:t>后</a:t>
            </a:r>
            <a:r>
              <a:rPr lang="en-US" altLang="zh-CN" dirty="0"/>
              <a:t>6</a:t>
            </a:r>
            <a:r>
              <a:rPr lang="zh-CN" altLang="zh-CN" dirty="0"/>
              <a:t>～</a:t>
            </a:r>
            <a:r>
              <a:rPr lang="en-US" altLang="zh-CN" dirty="0"/>
              <a:t>8</a:t>
            </a:r>
            <a:r>
              <a:rPr lang="zh-CN" altLang="zh-CN" dirty="0"/>
              <a:t>小时可逐渐进水，</a:t>
            </a:r>
            <a:r>
              <a:rPr lang="en-US" altLang="zh-CN" dirty="0"/>
              <a:t>24</a:t>
            </a:r>
            <a:r>
              <a:rPr lang="zh-CN" altLang="zh-CN" dirty="0"/>
              <a:t>小时内饮食以无脂流质、半流质为主，后逐渐过渡至低脂饮食，应少食多餐。术后</a:t>
            </a:r>
            <a:r>
              <a:rPr lang="en-US" altLang="zh-CN" dirty="0"/>
              <a:t>8</a:t>
            </a:r>
            <a:r>
              <a:rPr lang="zh-CN" altLang="zh-CN" dirty="0"/>
              <a:t>～</a:t>
            </a:r>
            <a:r>
              <a:rPr lang="en-US" altLang="zh-CN" dirty="0" smtClean="0"/>
              <a:t>12h</a:t>
            </a:r>
            <a:r>
              <a:rPr lang="zh-CN" altLang="en-US" dirty="0" smtClean="0"/>
              <a:t>患者</a:t>
            </a:r>
            <a:r>
              <a:rPr lang="zh-CN" altLang="zh-CN" dirty="0" smtClean="0"/>
              <a:t>可</a:t>
            </a:r>
            <a:r>
              <a:rPr lang="zh-CN" altLang="zh-CN" dirty="0"/>
              <a:t>下床</a:t>
            </a:r>
            <a:r>
              <a:rPr lang="zh-CN" altLang="zh-CN" dirty="0" smtClean="0"/>
              <a:t>活动</a:t>
            </a:r>
            <a:endParaRPr lang="en-US" altLang="zh-CN" dirty="0" smtClean="0"/>
          </a:p>
          <a:p>
            <a:pPr lvl="2"/>
            <a:endParaRPr lang="zh-CN" altLang="en-US"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1447309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一、胆囊结石</a:t>
            </a:r>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en-US" dirty="0"/>
              <a:t>术后护理</a:t>
            </a:r>
            <a:endParaRPr lang="en-US" altLang="zh-CN" dirty="0"/>
          </a:p>
          <a:p>
            <a:pPr lvl="2"/>
            <a:r>
              <a:rPr lang="zh-CN" altLang="zh-CN" dirty="0" smtClean="0"/>
              <a:t>并发症观察及护</a:t>
            </a:r>
            <a:r>
              <a:rPr lang="zh-CN" altLang="zh-CN" dirty="0"/>
              <a:t>理</a:t>
            </a:r>
            <a:endParaRPr lang="en-US" altLang="zh-CN" dirty="0"/>
          </a:p>
          <a:p>
            <a:pPr lvl="3"/>
            <a:r>
              <a:rPr lang="zh-CN" altLang="zh-CN" dirty="0"/>
              <a:t>高碳酸血症的</a:t>
            </a:r>
            <a:r>
              <a:rPr lang="zh-CN" altLang="zh-CN" dirty="0" smtClean="0"/>
              <a:t>护理</a:t>
            </a:r>
            <a:endParaRPr lang="en-US" altLang="zh-CN" dirty="0" smtClean="0"/>
          </a:p>
          <a:p>
            <a:pPr lvl="4"/>
            <a:r>
              <a:rPr lang="en-US" altLang="zh-CN" dirty="0"/>
              <a:t>LC</a:t>
            </a:r>
            <a:r>
              <a:rPr lang="zh-CN" altLang="zh-CN" dirty="0"/>
              <a:t>术</a:t>
            </a:r>
            <a:r>
              <a:rPr lang="zh-CN" altLang="zh-CN" dirty="0" smtClean="0"/>
              <a:t>后</a:t>
            </a:r>
            <a:r>
              <a:rPr lang="zh-CN" altLang="en-US" dirty="0" smtClean="0"/>
              <a:t>患者</a:t>
            </a:r>
            <a:r>
              <a:rPr lang="zh-CN" altLang="zh-CN" dirty="0" smtClean="0"/>
              <a:t>常规</a:t>
            </a:r>
            <a:r>
              <a:rPr lang="zh-CN" altLang="zh-CN" dirty="0"/>
              <a:t>给予低流量吸氧，</a:t>
            </a:r>
            <a:r>
              <a:rPr lang="zh-CN" altLang="zh-CN" dirty="0" smtClean="0"/>
              <a:t>鼓励</a:t>
            </a:r>
            <a:r>
              <a:rPr lang="zh-CN" altLang="en-US" dirty="0" smtClean="0"/>
              <a:t>患者</a:t>
            </a:r>
            <a:r>
              <a:rPr lang="zh-CN" altLang="zh-CN" dirty="0" smtClean="0"/>
              <a:t>深呼吸</a:t>
            </a:r>
            <a:r>
              <a:rPr lang="zh-CN" altLang="zh-CN" dirty="0"/>
              <a:t>，有效的咳嗽、咳痰</a:t>
            </a:r>
            <a:endParaRPr lang="en-US" altLang="zh-CN" dirty="0"/>
          </a:p>
          <a:p>
            <a:pPr lvl="3"/>
            <a:r>
              <a:rPr lang="zh-CN" altLang="zh-CN" dirty="0"/>
              <a:t>肩背部</a:t>
            </a:r>
            <a:r>
              <a:rPr lang="zh-CN" altLang="zh-CN" dirty="0" smtClean="0"/>
              <a:t>酸痛</a:t>
            </a:r>
            <a:endParaRPr lang="en-US" altLang="zh-CN" dirty="0" smtClean="0"/>
          </a:p>
          <a:p>
            <a:pPr lvl="4"/>
            <a:r>
              <a:rPr lang="zh-CN" altLang="zh-CN" dirty="0"/>
              <a:t>一般可自行缓解</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5765039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一、胆囊结石</a:t>
            </a:r>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zh-CN" dirty="0" smtClean="0"/>
              <a:t>健康</a:t>
            </a:r>
            <a:r>
              <a:rPr lang="zh-CN" altLang="zh-CN" dirty="0"/>
              <a:t>教育</a:t>
            </a:r>
          </a:p>
          <a:p>
            <a:pPr lvl="2"/>
            <a:r>
              <a:rPr lang="zh-CN" altLang="zh-CN" dirty="0" smtClean="0"/>
              <a:t>饮食与活动</a:t>
            </a:r>
            <a:r>
              <a:rPr lang="en-US" altLang="zh-CN" dirty="0" smtClean="0"/>
              <a:t>  </a:t>
            </a:r>
          </a:p>
          <a:p>
            <a:pPr lvl="3"/>
            <a:r>
              <a:rPr lang="zh-CN" altLang="zh-CN" dirty="0" smtClean="0"/>
              <a:t>少量</a:t>
            </a:r>
            <a:r>
              <a:rPr lang="zh-CN" altLang="zh-CN" dirty="0"/>
              <a:t>多餐，进食低脂、高维生素、富含膳食纤维饮食。出院后</a:t>
            </a:r>
            <a:r>
              <a:rPr lang="en-US" altLang="zh-CN" dirty="0"/>
              <a:t>7~10</a:t>
            </a:r>
            <a:r>
              <a:rPr lang="zh-CN" altLang="zh-CN" dirty="0"/>
              <a:t>天可恢复轻体力工作，</a:t>
            </a:r>
            <a:r>
              <a:rPr lang="en-US" altLang="zh-CN" dirty="0"/>
              <a:t>3</a:t>
            </a:r>
            <a:r>
              <a:rPr lang="zh-CN" altLang="zh-CN" dirty="0"/>
              <a:t>周内避免重体力劳动，注意劳逸结合</a:t>
            </a:r>
            <a:r>
              <a:rPr lang="zh-CN" altLang="zh-CN" dirty="0" smtClean="0"/>
              <a:t>。</a:t>
            </a:r>
            <a:endParaRPr lang="zh-CN" altLang="zh-CN"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0079374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一、胆囊结石</a:t>
            </a:r>
          </a:p>
        </p:txBody>
      </p:sp>
      <p:sp>
        <p:nvSpPr>
          <p:cNvPr id="3" name="内容占位符 2"/>
          <p:cNvSpPr>
            <a:spLocks noGrp="1"/>
          </p:cNvSpPr>
          <p:nvPr>
            <p:ph idx="1"/>
          </p:nvPr>
        </p:nvSpPr>
        <p:spPr>
          <a:xfrm>
            <a:off x="323528" y="1196752"/>
            <a:ext cx="8610600" cy="4876800"/>
          </a:xfrm>
        </p:spPr>
        <p:txBody>
          <a:bodyPr/>
          <a:lstStyle/>
          <a:p>
            <a:r>
              <a:rPr lang="zh-CN" altLang="en-US" dirty="0"/>
              <a:t>护理措施</a:t>
            </a:r>
            <a:endParaRPr lang="en-US" altLang="zh-CN" dirty="0"/>
          </a:p>
          <a:p>
            <a:pPr lvl="1"/>
            <a:r>
              <a:rPr lang="zh-CN" altLang="zh-CN" dirty="0"/>
              <a:t>健康教育</a:t>
            </a:r>
          </a:p>
          <a:p>
            <a:pPr lvl="2"/>
            <a:r>
              <a:rPr lang="zh-CN" altLang="zh-CN" dirty="0"/>
              <a:t>疾病指导</a:t>
            </a:r>
            <a:r>
              <a:rPr lang="en-US" altLang="zh-CN" dirty="0"/>
              <a:t> </a:t>
            </a:r>
          </a:p>
          <a:p>
            <a:pPr lvl="3"/>
            <a:r>
              <a:rPr lang="en-US" altLang="zh-CN" dirty="0"/>
              <a:t> </a:t>
            </a:r>
            <a:r>
              <a:rPr lang="zh-CN" altLang="zh-CN" dirty="0" smtClean="0"/>
              <a:t>告知</a:t>
            </a:r>
            <a:r>
              <a:rPr lang="zh-CN" altLang="en-US" dirty="0" smtClean="0"/>
              <a:t>患者</a:t>
            </a:r>
            <a:r>
              <a:rPr lang="zh-CN" altLang="zh-CN" dirty="0" smtClean="0"/>
              <a:t>胆囊</a:t>
            </a:r>
            <a:r>
              <a:rPr lang="zh-CN" altLang="zh-CN" dirty="0"/>
              <a:t>切除后可出现消化不良、腹泻等症状，随着时间延长，这些症状可消失。出院后如果出现黄疸、陶土</a:t>
            </a:r>
            <a:r>
              <a:rPr lang="zh-CN" altLang="zh-CN" dirty="0" smtClean="0"/>
              <a:t>样</a:t>
            </a:r>
            <a:r>
              <a:rPr lang="zh-CN" altLang="en-US" dirty="0" smtClean="0"/>
              <a:t>粪便</a:t>
            </a:r>
            <a:r>
              <a:rPr lang="zh-CN" altLang="zh-CN" dirty="0" smtClean="0"/>
              <a:t>等</a:t>
            </a:r>
            <a:r>
              <a:rPr lang="zh-CN" altLang="zh-CN" dirty="0"/>
              <a:t>情况应及时就诊。</a:t>
            </a:r>
          </a:p>
          <a:p>
            <a:pPr lvl="2"/>
            <a:r>
              <a:rPr lang="zh-CN" altLang="zh-CN" dirty="0" smtClean="0"/>
              <a:t>定期复查</a:t>
            </a:r>
            <a:r>
              <a:rPr lang="en-US" altLang="zh-CN" dirty="0" smtClean="0"/>
              <a:t>  </a:t>
            </a:r>
            <a:endParaRPr lang="en-US" altLang="zh-CN" dirty="0"/>
          </a:p>
          <a:p>
            <a:pPr lvl="3"/>
            <a:r>
              <a:rPr lang="zh-CN" altLang="zh-CN" dirty="0"/>
              <a:t>未行手术治疗的中老年胆囊</a:t>
            </a:r>
            <a:r>
              <a:rPr lang="zh-CN" altLang="zh-CN" dirty="0" smtClean="0"/>
              <a:t>结石</a:t>
            </a:r>
            <a:r>
              <a:rPr lang="zh-CN" altLang="en-US" dirty="0" smtClean="0"/>
              <a:t>患者</a:t>
            </a:r>
            <a:r>
              <a:rPr lang="zh-CN" altLang="zh-CN" dirty="0" smtClean="0"/>
              <a:t>应</a:t>
            </a:r>
            <a:r>
              <a:rPr lang="zh-CN" altLang="zh-CN" dirty="0"/>
              <a:t>定期复查</a:t>
            </a:r>
            <a:r>
              <a:rPr lang="en-US" altLang="zh-CN" dirty="0"/>
              <a:t>B</a:t>
            </a:r>
            <a:r>
              <a:rPr lang="zh-CN" altLang="zh-CN" dirty="0"/>
              <a:t>超或尽早手术治疗，以防发生胆囊</a:t>
            </a:r>
            <a:r>
              <a:rPr lang="zh-CN" altLang="zh-CN" dirty="0" smtClean="0"/>
              <a:t>癌</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96948312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二</a:t>
            </a:r>
            <a:r>
              <a:rPr lang="zh-CN" altLang="zh-CN" dirty="0" smtClean="0"/>
              <a:t>、胆</a:t>
            </a:r>
            <a:r>
              <a:rPr lang="zh-CN" altLang="en-US" dirty="0" smtClean="0"/>
              <a:t>管</a:t>
            </a:r>
            <a:r>
              <a:rPr lang="zh-CN" altLang="zh-CN" dirty="0" smtClean="0"/>
              <a:t>结</a:t>
            </a:r>
            <a:r>
              <a:rPr lang="zh-CN" altLang="zh-CN" dirty="0"/>
              <a:t>石</a:t>
            </a:r>
          </a:p>
        </p:txBody>
      </p:sp>
      <p:sp>
        <p:nvSpPr>
          <p:cNvPr id="3" name="内容占位符 2"/>
          <p:cNvSpPr>
            <a:spLocks noGrp="1"/>
          </p:cNvSpPr>
          <p:nvPr>
            <p:ph idx="1"/>
          </p:nvPr>
        </p:nvSpPr>
        <p:spPr/>
        <p:txBody>
          <a:bodyPr/>
          <a:lstStyle/>
          <a:p>
            <a:r>
              <a:rPr lang="zh-CN" altLang="zh-CN" dirty="0" smtClean="0"/>
              <a:t>胆管结石按发生部位可分为</a:t>
            </a:r>
            <a:r>
              <a:rPr lang="zh-CN" altLang="zh-CN" dirty="0"/>
              <a:t>肝内胆管结石和肝外胆管的结石（胆总管结石）。肝外胆管结石分为原发性和继发性结石</a:t>
            </a:r>
            <a:endParaRPr lang="zh-CN" altLang="en-US" dirty="0"/>
          </a:p>
        </p:txBody>
      </p:sp>
      <p:sp>
        <p:nvSpPr>
          <p:cNvPr id="4" name="日期占位符 3"/>
          <p:cNvSpPr>
            <a:spLocks noGrp="1"/>
          </p:cNvSpPr>
          <p:nvPr>
            <p:ph type="dt" sz="half" idx="11"/>
          </p:nvPr>
        </p:nvSpPr>
        <p:spPr/>
        <p:txBody>
          <a:bodyPr/>
          <a:lstStyle/>
          <a:p>
            <a:pPr>
              <a:defRPr/>
            </a:pPr>
            <a:r>
              <a:rPr lang="en-US" dirty="0" smtClean="0"/>
              <a:t>www.pumpress.com.cn</a:t>
            </a:r>
            <a:endParaRPr lang="en-US" dirty="0"/>
          </a:p>
        </p:txBody>
      </p:sp>
    </p:spTree>
    <p:extLst>
      <p:ext uri="{BB962C8B-B14F-4D97-AF65-F5344CB8AC3E}">
        <p14:creationId xmlns:p14="http://schemas.microsoft.com/office/powerpoint/2010/main" val="31117210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a:t>
            </a:r>
            <a:r>
              <a:rPr lang="zh-CN" altLang="zh-CN" dirty="0"/>
              <a:t>、胆</a:t>
            </a:r>
            <a:r>
              <a:rPr lang="zh-CN" altLang="en-US" dirty="0"/>
              <a:t>管</a:t>
            </a:r>
            <a:r>
              <a:rPr lang="zh-CN" altLang="zh-CN" dirty="0"/>
              <a:t>结石</a:t>
            </a:r>
            <a:endParaRPr lang="zh-CN" altLang="en-US" dirty="0"/>
          </a:p>
        </p:txBody>
      </p:sp>
      <p:sp>
        <p:nvSpPr>
          <p:cNvPr id="3" name="内容占位符 2"/>
          <p:cNvSpPr>
            <a:spLocks noGrp="1"/>
          </p:cNvSpPr>
          <p:nvPr>
            <p:ph idx="1"/>
          </p:nvPr>
        </p:nvSpPr>
        <p:spPr>
          <a:xfrm>
            <a:off x="323528" y="980728"/>
            <a:ext cx="8610600" cy="4876800"/>
          </a:xfrm>
        </p:spPr>
        <p:txBody>
          <a:bodyPr/>
          <a:lstStyle/>
          <a:p>
            <a:r>
              <a:rPr lang="zh-CN" altLang="en-US" dirty="0" smtClean="0"/>
              <a:t>护理评估</a:t>
            </a:r>
            <a:endParaRPr lang="en-US" altLang="zh-CN" dirty="0" smtClean="0"/>
          </a:p>
          <a:p>
            <a:pPr lvl="1"/>
            <a:r>
              <a:rPr lang="zh-CN" altLang="en-US" dirty="0" smtClean="0"/>
              <a:t>临床表现</a:t>
            </a:r>
            <a:endParaRPr lang="en-US" altLang="zh-CN" dirty="0" smtClean="0"/>
          </a:p>
          <a:p>
            <a:pPr lvl="2"/>
            <a:r>
              <a:rPr lang="zh-CN" altLang="zh-CN" dirty="0"/>
              <a:t>肝外胆管</a:t>
            </a:r>
            <a:r>
              <a:rPr lang="zh-CN" altLang="zh-CN" dirty="0" smtClean="0"/>
              <a:t>结石</a:t>
            </a:r>
            <a:endParaRPr lang="en-US" altLang="zh-CN" dirty="0" smtClean="0"/>
          </a:p>
          <a:p>
            <a:pPr lvl="3"/>
            <a:r>
              <a:rPr lang="zh-CN" altLang="en-US" dirty="0" smtClean="0"/>
              <a:t>腹痛</a:t>
            </a:r>
            <a:endParaRPr lang="en-US" altLang="zh-CN" dirty="0" smtClean="0"/>
          </a:p>
          <a:p>
            <a:pPr lvl="4"/>
            <a:r>
              <a:rPr lang="zh-CN" altLang="zh-CN" dirty="0"/>
              <a:t>上腹部或右上腹部持续性胀痛或阵发性剧烈绞痛，疼痛可向右肩背部放射</a:t>
            </a:r>
            <a:endParaRPr lang="en-US" altLang="zh-CN" dirty="0" smtClean="0"/>
          </a:p>
          <a:p>
            <a:pPr lvl="3"/>
            <a:r>
              <a:rPr lang="zh-CN" altLang="en-US" dirty="0" smtClean="0"/>
              <a:t>发热与寒战</a:t>
            </a:r>
            <a:endParaRPr lang="en-US" altLang="zh-CN" dirty="0" smtClean="0"/>
          </a:p>
          <a:p>
            <a:pPr lvl="4"/>
            <a:r>
              <a:rPr lang="zh-CN" altLang="zh-CN" dirty="0"/>
              <a:t>与胆道感染程度有关</a:t>
            </a:r>
            <a:endParaRPr lang="en-US" altLang="zh-CN" dirty="0" smtClean="0"/>
          </a:p>
          <a:p>
            <a:pPr lvl="3"/>
            <a:r>
              <a:rPr lang="zh-CN" altLang="en-US" dirty="0" smtClean="0"/>
              <a:t>黄疸</a:t>
            </a:r>
            <a:endParaRPr lang="en-US" altLang="zh-CN" dirty="0" smtClean="0"/>
          </a:p>
          <a:p>
            <a:pPr lvl="4"/>
            <a:r>
              <a:rPr lang="zh-CN" altLang="zh-CN" dirty="0"/>
              <a:t>黄疸的深浅与梗阻的部位、程度和是否继发感染</a:t>
            </a:r>
            <a:r>
              <a:rPr lang="zh-CN" altLang="zh-CN" dirty="0" smtClean="0"/>
              <a:t>有关</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40124195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a:t>
            </a:r>
            <a:r>
              <a:rPr lang="zh-CN" altLang="zh-CN" dirty="0"/>
              <a:t>、胆</a:t>
            </a:r>
            <a:r>
              <a:rPr lang="zh-CN" altLang="en-US" dirty="0"/>
              <a:t>管</a:t>
            </a:r>
            <a:r>
              <a:rPr lang="zh-CN" altLang="zh-CN" dirty="0"/>
              <a:t>结石</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a:t>临床表现</a:t>
            </a:r>
            <a:endParaRPr lang="en-US" altLang="zh-CN" dirty="0"/>
          </a:p>
          <a:p>
            <a:pPr lvl="2"/>
            <a:r>
              <a:rPr lang="zh-CN" altLang="zh-CN" dirty="0" smtClean="0"/>
              <a:t>肝内胆管结</a:t>
            </a:r>
            <a:r>
              <a:rPr lang="zh-CN" altLang="zh-CN" dirty="0"/>
              <a:t>石</a:t>
            </a:r>
            <a:endParaRPr lang="en-US" altLang="zh-CN" dirty="0"/>
          </a:p>
          <a:p>
            <a:pPr lvl="3"/>
            <a:r>
              <a:rPr lang="zh-CN" altLang="zh-CN" dirty="0"/>
              <a:t>可多年无症状，发作时常有患侧肝区持续性胀痛或叩击痛，疼痛可放射到剑突下、右肩和背部等。可伴</a:t>
            </a:r>
            <a:r>
              <a:rPr lang="zh-CN" altLang="zh-CN" dirty="0" smtClean="0"/>
              <a:t>寒战</a:t>
            </a:r>
            <a:r>
              <a:rPr lang="zh-CN" altLang="en-US" dirty="0" smtClean="0"/>
              <a:t>、</a:t>
            </a:r>
            <a:r>
              <a:rPr lang="zh-CN" altLang="zh-CN" dirty="0" smtClean="0"/>
              <a:t>高热</a:t>
            </a:r>
            <a:r>
              <a:rPr lang="zh-CN" altLang="zh-CN" dirty="0"/>
              <a:t>和黄疸</a:t>
            </a:r>
            <a:endParaRPr lang="zh-CN" altLang="en-US"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3882358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a:t>
            </a:r>
            <a:r>
              <a:rPr lang="zh-CN" altLang="zh-CN" dirty="0"/>
              <a:t>、胆</a:t>
            </a:r>
            <a:r>
              <a:rPr lang="zh-CN" altLang="en-US" dirty="0"/>
              <a:t>管</a:t>
            </a:r>
            <a:r>
              <a:rPr lang="zh-CN" altLang="zh-CN" dirty="0"/>
              <a:t>结石</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zh-CN" dirty="0" smtClean="0"/>
              <a:t>辅助检查</a:t>
            </a:r>
            <a:endParaRPr lang="zh-CN" altLang="zh-CN" dirty="0"/>
          </a:p>
          <a:p>
            <a:pPr lvl="2"/>
            <a:r>
              <a:rPr lang="zh-CN" altLang="zh-CN" dirty="0" smtClean="0"/>
              <a:t>实验室检查</a:t>
            </a:r>
            <a:endParaRPr lang="en-US" altLang="zh-CN" dirty="0" smtClean="0"/>
          </a:p>
          <a:p>
            <a:pPr lvl="2"/>
            <a:r>
              <a:rPr lang="zh-CN" altLang="en-US" dirty="0"/>
              <a:t>影像</a:t>
            </a:r>
            <a:r>
              <a:rPr lang="zh-CN" altLang="en-US" dirty="0" smtClean="0"/>
              <a:t>学检查</a:t>
            </a:r>
            <a:endParaRPr lang="en-US" altLang="zh-CN" dirty="0" smtClean="0"/>
          </a:p>
          <a:p>
            <a:pPr lvl="3"/>
            <a:r>
              <a:rPr lang="zh-CN" altLang="zh-CN" dirty="0"/>
              <a:t>首选</a:t>
            </a:r>
            <a:r>
              <a:rPr lang="en-US" altLang="zh-CN" dirty="0"/>
              <a:t>B</a:t>
            </a:r>
            <a:r>
              <a:rPr lang="zh-CN" altLang="zh-CN" dirty="0"/>
              <a:t>超检查</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172515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第二十九章</a:t>
            </a:r>
            <a:r>
              <a:rPr lang="en-US" altLang="zh-CN" dirty="0"/>
              <a:t>  </a:t>
            </a:r>
            <a:r>
              <a:rPr lang="zh-CN" altLang="zh-CN" dirty="0"/>
              <a:t>胆道</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学习目标</a:t>
            </a:r>
          </a:p>
          <a:p>
            <a:pPr lvl="1"/>
            <a:r>
              <a:rPr lang="zh-CN" altLang="zh-CN" dirty="0" smtClean="0"/>
              <a:t>运</a:t>
            </a:r>
            <a:r>
              <a:rPr lang="zh-CN" altLang="zh-CN" dirty="0"/>
              <a:t>用：</a:t>
            </a:r>
            <a:endParaRPr lang="zh-CN" altLang="zh-CN" sz="2400" dirty="0"/>
          </a:p>
          <a:p>
            <a:pPr lvl="2"/>
            <a:r>
              <a:rPr lang="zh-CN" altLang="zh-CN" dirty="0" smtClean="0"/>
              <a:t>评估</a:t>
            </a:r>
            <a:r>
              <a:rPr lang="zh-CN" altLang="zh-CN" dirty="0"/>
              <a:t>胆石症、胆道感染和胆道蛔虫</a:t>
            </a:r>
            <a:r>
              <a:rPr lang="zh-CN" altLang="zh-CN" dirty="0" smtClean="0"/>
              <a:t>症</a:t>
            </a:r>
            <a:r>
              <a:rPr lang="zh-CN" altLang="en-US" dirty="0" smtClean="0"/>
              <a:t>患者</a:t>
            </a:r>
            <a:r>
              <a:rPr lang="zh-CN" altLang="zh-CN" dirty="0" smtClean="0"/>
              <a:t>，</a:t>
            </a:r>
            <a:r>
              <a:rPr lang="zh-CN" altLang="zh-CN" dirty="0"/>
              <a:t>为</a:t>
            </a:r>
            <a:r>
              <a:rPr lang="zh-CN" altLang="zh-CN" dirty="0" smtClean="0"/>
              <a:t>其</a:t>
            </a:r>
            <a:r>
              <a:rPr lang="zh-CN" altLang="en-US" dirty="0" smtClean="0"/>
              <a:t>制订</a:t>
            </a:r>
            <a:r>
              <a:rPr lang="zh-CN" altLang="zh-CN" dirty="0" smtClean="0"/>
              <a:t>护理</a:t>
            </a:r>
            <a:r>
              <a:rPr lang="zh-CN" altLang="zh-CN" dirty="0"/>
              <a:t>计划和护理措施。</a:t>
            </a:r>
            <a:endParaRPr lang="zh-CN" altLang="zh-CN" sz="2000"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8582818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a:t>
            </a:r>
            <a:r>
              <a:rPr lang="zh-CN" altLang="zh-CN" dirty="0"/>
              <a:t>、胆</a:t>
            </a:r>
            <a:r>
              <a:rPr lang="zh-CN" altLang="en-US" dirty="0"/>
              <a:t>管</a:t>
            </a:r>
            <a:r>
              <a:rPr lang="zh-CN" altLang="zh-CN" dirty="0"/>
              <a:t>结石</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zh-CN" dirty="0" smtClean="0"/>
              <a:t>与疾病相关</a:t>
            </a:r>
            <a:r>
              <a:rPr lang="zh-CN" altLang="zh-CN" dirty="0"/>
              <a:t>的健康史</a:t>
            </a:r>
          </a:p>
          <a:p>
            <a:pPr lvl="2"/>
            <a:r>
              <a:rPr lang="zh-CN" altLang="zh-CN" dirty="0" smtClean="0"/>
              <a:t>评估</a:t>
            </a:r>
            <a:r>
              <a:rPr lang="zh-CN" altLang="en-US" dirty="0" smtClean="0"/>
              <a:t>患者</a:t>
            </a:r>
            <a:r>
              <a:rPr lang="zh-CN" altLang="zh-CN" dirty="0" smtClean="0"/>
              <a:t>有</a:t>
            </a:r>
            <a:r>
              <a:rPr lang="zh-CN" altLang="zh-CN" dirty="0"/>
              <a:t>无胆道感染史、消化道不适史以及腹痛发作史。因胆管结石可继发胆囊结石，故胆囊结石相关健康史也应评估。</a:t>
            </a:r>
          </a:p>
          <a:p>
            <a:pPr lvl="1"/>
            <a:r>
              <a:rPr lang="zh-CN" altLang="zh-CN" dirty="0" smtClean="0"/>
              <a:t>心理</a:t>
            </a:r>
            <a:r>
              <a:rPr lang="zh-CN" altLang="zh-CN" dirty="0"/>
              <a:t>社会状况</a:t>
            </a:r>
          </a:p>
          <a:p>
            <a:pPr lvl="2"/>
            <a:r>
              <a:rPr lang="zh-CN" altLang="zh-CN" dirty="0" smtClean="0"/>
              <a:t>评估</a:t>
            </a:r>
            <a:r>
              <a:rPr lang="zh-CN" altLang="en-US" dirty="0" smtClean="0"/>
              <a:t>患者</a:t>
            </a:r>
            <a:r>
              <a:rPr lang="zh-CN" altLang="zh-CN" dirty="0" smtClean="0"/>
              <a:t>及</a:t>
            </a:r>
            <a:r>
              <a:rPr lang="zh-CN" altLang="zh-CN" dirty="0"/>
              <a:t>家属对疾病的了解程度和心理反应</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2857928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a:t>
            </a:r>
            <a:r>
              <a:rPr lang="zh-CN" altLang="zh-CN" dirty="0"/>
              <a:t>、胆</a:t>
            </a:r>
            <a:r>
              <a:rPr lang="zh-CN" altLang="en-US" dirty="0"/>
              <a:t>管</a:t>
            </a:r>
            <a:r>
              <a:rPr lang="zh-CN" altLang="zh-CN" dirty="0"/>
              <a:t>结石</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smtClean="0"/>
              <a:t>治疗原则</a:t>
            </a:r>
            <a:endParaRPr lang="en-US" altLang="zh-CN" dirty="0" smtClean="0"/>
          </a:p>
          <a:p>
            <a:pPr lvl="2"/>
            <a:r>
              <a:rPr lang="zh-CN" altLang="zh-CN" dirty="0"/>
              <a:t>肝外胆管结石的</a:t>
            </a:r>
            <a:r>
              <a:rPr lang="zh-CN" altLang="zh-CN" dirty="0" smtClean="0"/>
              <a:t>治疗</a:t>
            </a:r>
            <a:endParaRPr lang="en-US" altLang="zh-CN" dirty="0" smtClean="0"/>
          </a:p>
          <a:p>
            <a:pPr lvl="3"/>
            <a:r>
              <a:rPr lang="zh-CN" altLang="zh-CN" dirty="0"/>
              <a:t>胆总管切开取石、</a:t>
            </a:r>
            <a:r>
              <a:rPr lang="en-US" altLang="zh-CN" dirty="0"/>
              <a:t>T</a:t>
            </a:r>
            <a:r>
              <a:rPr lang="zh-CN" altLang="zh-CN" dirty="0"/>
              <a:t>管</a:t>
            </a:r>
            <a:r>
              <a:rPr lang="zh-CN" altLang="zh-CN" dirty="0" smtClean="0"/>
              <a:t>引流术</a:t>
            </a:r>
            <a:endParaRPr lang="en-US" altLang="zh-CN" dirty="0" smtClean="0"/>
          </a:p>
          <a:p>
            <a:pPr lvl="3"/>
            <a:r>
              <a:rPr lang="zh-CN" altLang="zh-CN" dirty="0"/>
              <a:t>胆</a:t>
            </a:r>
            <a:r>
              <a:rPr lang="zh-CN" altLang="zh-CN" dirty="0" smtClean="0"/>
              <a:t>肠吻合术</a:t>
            </a:r>
            <a:endParaRPr lang="en-US" altLang="zh-CN" dirty="0" smtClean="0"/>
          </a:p>
          <a:p>
            <a:pPr lvl="3"/>
            <a:r>
              <a:rPr lang="en-US" altLang="zh-CN" dirty="0" err="1"/>
              <a:t>Oddi</a:t>
            </a:r>
            <a:r>
              <a:rPr lang="zh-CN" altLang="zh-CN" dirty="0" smtClean="0"/>
              <a:t>括约肌成形术</a:t>
            </a:r>
            <a:endParaRPr lang="en-US" altLang="zh-CN" dirty="0" smtClean="0"/>
          </a:p>
          <a:p>
            <a:pPr lvl="3"/>
            <a:r>
              <a:rPr lang="zh-CN" altLang="zh-CN" dirty="0"/>
              <a:t>内镜括约肌切开术</a:t>
            </a:r>
            <a:r>
              <a:rPr lang="zh-CN" altLang="zh-CN" dirty="0" smtClean="0"/>
              <a:t>（</a:t>
            </a:r>
            <a:r>
              <a:rPr lang="en-US" altLang="zh-CN" dirty="0" smtClean="0"/>
              <a:t>endoscopic </a:t>
            </a:r>
            <a:r>
              <a:rPr lang="en-US" altLang="zh-CN" dirty="0" err="1"/>
              <a:t>sphincteropapillotomy</a:t>
            </a:r>
            <a:r>
              <a:rPr lang="zh-CN" altLang="zh-CN" dirty="0"/>
              <a:t>，</a:t>
            </a:r>
            <a:r>
              <a:rPr lang="en-US" altLang="zh-CN" dirty="0"/>
              <a:t>EST</a:t>
            </a:r>
            <a:r>
              <a:rPr lang="zh-CN" altLang="zh-CN" dirty="0" smtClean="0"/>
              <a:t>）</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4730915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a:t>
            </a:r>
            <a:r>
              <a:rPr lang="zh-CN" altLang="zh-CN" dirty="0"/>
              <a:t>、胆</a:t>
            </a:r>
            <a:r>
              <a:rPr lang="zh-CN" altLang="en-US" dirty="0"/>
              <a:t>管</a:t>
            </a:r>
            <a:r>
              <a:rPr lang="zh-CN" altLang="zh-CN" dirty="0"/>
              <a:t>结石</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a:t>治疗原则</a:t>
            </a:r>
            <a:endParaRPr lang="en-US" altLang="zh-CN" dirty="0"/>
          </a:p>
          <a:p>
            <a:pPr lvl="2"/>
            <a:r>
              <a:rPr lang="zh-CN" altLang="zh-CN" dirty="0" smtClean="0"/>
              <a:t>肝内胆管结</a:t>
            </a:r>
            <a:r>
              <a:rPr lang="zh-CN" altLang="zh-CN" dirty="0"/>
              <a:t>石</a:t>
            </a:r>
            <a:endParaRPr lang="en-US" altLang="zh-CN" dirty="0"/>
          </a:p>
          <a:p>
            <a:pPr lvl="3"/>
            <a:r>
              <a:rPr lang="zh-CN" altLang="zh-CN" dirty="0"/>
              <a:t>肝部分切除术</a:t>
            </a:r>
            <a:endParaRPr lang="en-US" altLang="zh-CN" dirty="0"/>
          </a:p>
          <a:p>
            <a:pPr lvl="3"/>
            <a:r>
              <a:rPr lang="zh-CN" altLang="zh-CN" dirty="0"/>
              <a:t>胆管切开取石</a:t>
            </a:r>
            <a:endParaRPr lang="en-US" altLang="zh-CN" dirty="0"/>
          </a:p>
          <a:p>
            <a:pPr lvl="3"/>
            <a:r>
              <a:rPr lang="zh-CN" altLang="zh-CN" dirty="0"/>
              <a:t>胆肠吻合术</a:t>
            </a:r>
            <a:endParaRPr lang="zh-CN" altLang="en-US"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0229291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a:t>
            </a:r>
            <a:r>
              <a:rPr lang="zh-CN" altLang="zh-CN" dirty="0"/>
              <a:t>、胆</a:t>
            </a:r>
            <a:r>
              <a:rPr lang="zh-CN" altLang="en-US" dirty="0"/>
              <a:t>管</a:t>
            </a:r>
            <a:r>
              <a:rPr lang="zh-CN" altLang="zh-CN" dirty="0"/>
              <a:t>结石</a:t>
            </a:r>
            <a:endParaRPr lang="zh-CN" altLang="en-US" dirty="0"/>
          </a:p>
        </p:txBody>
      </p:sp>
      <p:sp>
        <p:nvSpPr>
          <p:cNvPr id="3" name="内容占位符 2"/>
          <p:cNvSpPr>
            <a:spLocks noGrp="1"/>
          </p:cNvSpPr>
          <p:nvPr>
            <p:ph idx="1"/>
          </p:nvPr>
        </p:nvSpPr>
        <p:spPr/>
        <p:txBody>
          <a:bodyPr/>
          <a:lstStyle/>
          <a:p>
            <a:r>
              <a:rPr lang="zh-CN" altLang="zh-CN" dirty="0"/>
              <a:t>主要护理诊断</a:t>
            </a:r>
            <a:r>
              <a:rPr lang="en-US" altLang="zh-CN" dirty="0"/>
              <a:t>/</a:t>
            </a:r>
            <a:r>
              <a:rPr lang="zh-CN" altLang="zh-CN" dirty="0"/>
              <a:t>合作性</a:t>
            </a:r>
            <a:r>
              <a:rPr lang="zh-CN" altLang="zh-CN" dirty="0" smtClean="0"/>
              <a:t>问题</a:t>
            </a:r>
            <a:endParaRPr lang="zh-CN" altLang="zh-CN" dirty="0"/>
          </a:p>
          <a:p>
            <a:pPr lvl="1"/>
            <a:r>
              <a:rPr lang="zh-CN" altLang="zh-CN" dirty="0" smtClean="0"/>
              <a:t>急性</a:t>
            </a:r>
            <a:r>
              <a:rPr lang="zh-CN" altLang="zh-CN" dirty="0"/>
              <a:t>疼痛</a:t>
            </a:r>
            <a:r>
              <a:rPr lang="en-US" altLang="zh-CN" dirty="0"/>
              <a:t>  </a:t>
            </a:r>
            <a:r>
              <a:rPr lang="zh-CN" altLang="zh-CN" dirty="0"/>
              <a:t>与胆道梗阻、胆汁排出障碍、胆道感染及</a:t>
            </a:r>
            <a:r>
              <a:rPr lang="en-US" altLang="zh-CN" dirty="0" err="1"/>
              <a:t>Oddi</a:t>
            </a:r>
            <a:r>
              <a:rPr lang="zh-CN" altLang="zh-CN" dirty="0"/>
              <a:t>括约肌痉挛有关。</a:t>
            </a:r>
          </a:p>
          <a:p>
            <a:pPr lvl="1"/>
            <a:r>
              <a:rPr lang="zh-CN" altLang="zh-CN" dirty="0" smtClean="0"/>
              <a:t>体温过</a:t>
            </a:r>
            <a:r>
              <a:rPr lang="zh-CN" altLang="zh-CN" dirty="0"/>
              <a:t>高</a:t>
            </a:r>
            <a:r>
              <a:rPr lang="en-US" altLang="zh-CN" dirty="0"/>
              <a:t>  </a:t>
            </a:r>
            <a:r>
              <a:rPr lang="zh-CN" altLang="zh-CN" dirty="0"/>
              <a:t>急性胆管炎有关。</a:t>
            </a:r>
          </a:p>
          <a:p>
            <a:pPr lvl="1"/>
            <a:r>
              <a:rPr lang="zh-CN" altLang="zh-CN" dirty="0" smtClean="0"/>
              <a:t>有皮肤</a:t>
            </a:r>
            <a:r>
              <a:rPr lang="zh-CN" altLang="zh-CN" dirty="0"/>
              <a:t>完整性受损的危险</a:t>
            </a:r>
            <a:r>
              <a:rPr lang="en-US" altLang="zh-CN" dirty="0"/>
              <a:t>  </a:t>
            </a:r>
            <a:r>
              <a:rPr lang="zh-CN" altLang="zh-CN" dirty="0"/>
              <a:t>与胆汁酸淤积皮下，刺激感觉神经末梢导致皮肤瘙痒有关。</a:t>
            </a:r>
          </a:p>
          <a:p>
            <a:pPr lvl="1"/>
            <a:r>
              <a:rPr lang="zh-CN" altLang="zh-CN" dirty="0" smtClean="0"/>
              <a:t>潜在并发症</a:t>
            </a:r>
            <a:r>
              <a:rPr lang="en-US" altLang="zh-CN" dirty="0" smtClean="0"/>
              <a:t>  </a:t>
            </a:r>
            <a:r>
              <a:rPr lang="zh-CN" altLang="zh-CN" dirty="0"/>
              <a:t>出血、胆瘘、感染等。</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a:t>
            </a:r>
            <a:r>
              <a:rPr lang="zh-CN" altLang="zh-CN" dirty="0"/>
              <a:t>、胆</a:t>
            </a:r>
            <a:r>
              <a:rPr lang="zh-CN" altLang="en-US" dirty="0"/>
              <a:t>管</a:t>
            </a:r>
            <a:r>
              <a:rPr lang="zh-CN" altLang="zh-CN" dirty="0"/>
              <a:t>结石</a:t>
            </a:r>
            <a:endParaRPr lang="zh-CN" altLang="en-US" dirty="0"/>
          </a:p>
        </p:txBody>
      </p:sp>
      <p:sp>
        <p:nvSpPr>
          <p:cNvPr id="3" name="内容占位符 2"/>
          <p:cNvSpPr>
            <a:spLocks noGrp="1"/>
          </p:cNvSpPr>
          <p:nvPr>
            <p:ph idx="1"/>
          </p:nvPr>
        </p:nvSpPr>
        <p:spPr/>
        <p:txBody>
          <a:bodyPr/>
          <a:lstStyle/>
          <a:p>
            <a:r>
              <a:rPr lang="zh-CN" altLang="en-US" dirty="0" smtClean="0"/>
              <a:t>护理措施</a:t>
            </a:r>
            <a:endParaRPr lang="en-US" altLang="zh-CN" dirty="0" smtClean="0"/>
          </a:p>
          <a:p>
            <a:pPr lvl="1"/>
            <a:r>
              <a:rPr lang="zh-CN" altLang="en-US" dirty="0"/>
              <a:t>术</a:t>
            </a:r>
            <a:r>
              <a:rPr lang="zh-CN" altLang="en-US" dirty="0" smtClean="0"/>
              <a:t>前护理</a:t>
            </a:r>
            <a:endParaRPr lang="en-US" altLang="zh-CN" dirty="0" smtClean="0"/>
          </a:p>
          <a:p>
            <a:pPr lvl="2"/>
            <a:r>
              <a:rPr lang="zh-CN" altLang="zh-CN" dirty="0"/>
              <a:t>病情</a:t>
            </a:r>
            <a:r>
              <a:rPr lang="zh-CN" altLang="zh-CN" dirty="0" smtClean="0"/>
              <a:t>观察</a:t>
            </a:r>
            <a:endParaRPr lang="en-US" altLang="zh-CN" dirty="0" smtClean="0"/>
          </a:p>
          <a:p>
            <a:pPr lvl="2"/>
            <a:r>
              <a:rPr lang="zh-CN" altLang="en-US" dirty="0" smtClean="0"/>
              <a:t>缓解疼痛</a:t>
            </a:r>
            <a:endParaRPr lang="en-US" altLang="zh-CN" dirty="0" smtClean="0"/>
          </a:p>
          <a:p>
            <a:pPr lvl="2"/>
            <a:r>
              <a:rPr lang="zh-CN" altLang="zh-CN" dirty="0"/>
              <a:t>高热</a:t>
            </a:r>
            <a:r>
              <a:rPr lang="zh-CN" altLang="zh-CN" dirty="0" smtClean="0"/>
              <a:t>护理</a:t>
            </a:r>
            <a:endParaRPr lang="en-US" altLang="zh-CN" dirty="0" smtClean="0"/>
          </a:p>
          <a:p>
            <a:pPr lvl="2"/>
            <a:r>
              <a:rPr lang="zh-CN" altLang="en-US" dirty="0" smtClean="0"/>
              <a:t>皮肤护理</a:t>
            </a:r>
            <a:endParaRPr lang="en-US" altLang="zh-CN" dirty="0" smtClean="0"/>
          </a:p>
          <a:p>
            <a:pPr lvl="2"/>
            <a:r>
              <a:rPr lang="zh-CN" altLang="en-US" dirty="0" smtClean="0"/>
              <a:t>营养支持</a:t>
            </a:r>
            <a:endParaRPr lang="en-US" altLang="zh-CN" dirty="0" smtClean="0"/>
          </a:p>
          <a:p>
            <a:pPr lvl="2"/>
            <a:r>
              <a:rPr lang="zh-CN" altLang="zh-CN" dirty="0"/>
              <a:t>改善凝血</a:t>
            </a:r>
            <a:r>
              <a:rPr lang="zh-CN" altLang="zh-CN" dirty="0" smtClean="0"/>
              <a:t>功能</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97067419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a:t>
            </a:r>
            <a:r>
              <a:rPr lang="zh-CN" altLang="zh-CN" dirty="0"/>
              <a:t>、胆</a:t>
            </a:r>
            <a:r>
              <a:rPr lang="zh-CN" altLang="en-US" dirty="0"/>
              <a:t>管</a:t>
            </a:r>
            <a:r>
              <a:rPr lang="zh-CN" altLang="zh-CN" dirty="0"/>
              <a:t>结石</a:t>
            </a:r>
            <a:endParaRPr lang="zh-CN" altLang="en-US" dirty="0"/>
          </a:p>
        </p:txBody>
      </p:sp>
      <p:sp>
        <p:nvSpPr>
          <p:cNvPr id="3" name="内容占位符 2"/>
          <p:cNvSpPr>
            <a:spLocks noGrp="1"/>
          </p:cNvSpPr>
          <p:nvPr>
            <p:ph idx="1"/>
          </p:nvPr>
        </p:nvSpPr>
        <p:spPr>
          <a:xfrm>
            <a:off x="323528" y="1268760"/>
            <a:ext cx="8610600" cy="4876800"/>
          </a:xfrm>
        </p:spPr>
        <p:txBody>
          <a:bodyPr/>
          <a:lstStyle/>
          <a:p>
            <a:r>
              <a:rPr lang="zh-CN" altLang="en-US" dirty="0"/>
              <a:t>护理措施</a:t>
            </a:r>
            <a:endParaRPr lang="en-US" altLang="zh-CN" dirty="0"/>
          </a:p>
          <a:p>
            <a:pPr lvl="1"/>
            <a:r>
              <a:rPr lang="zh-CN" altLang="en-US" dirty="0" smtClean="0"/>
              <a:t>术后护</a:t>
            </a:r>
            <a:r>
              <a:rPr lang="zh-CN" altLang="en-US" dirty="0"/>
              <a:t>理</a:t>
            </a:r>
            <a:endParaRPr lang="en-US" altLang="zh-CN" dirty="0"/>
          </a:p>
          <a:p>
            <a:pPr lvl="2"/>
            <a:r>
              <a:rPr lang="zh-CN" altLang="en-US" dirty="0"/>
              <a:t>病情观察</a:t>
            </a:r>
            <a:endParaRPr lang="en-US" altLang="zh-CN" dirty="0"/>
          </a:p>
          <a:p>
            <a:pPr lvl="2"/>
            <a:r>
              <a:rPr lang="zh-CN" altLang="en-US" dirty="0"/>
              <a:t>饮食</a:t>
            </a:r>
            <a:r>
              <a:rPr lang="zh-CN" altLang="en-US" dirty="0" smtClean="0"/>
              <a:t>护理</a:t>
            </a:r>
            <a:endParaRPr lang="en-US" altLang="zh-CN" dirty="0" smtClean="0"/>
          </a:p>
          <a:p>
            <a:pPr lvl="2"/>
            <a:r>
              <a:rPr lang="en-US" altLang="zh-CN" dirty="0"/>
              <a:t>T</a:t>
            </a:r>
            <a:r>
              <a:rPr lang="zh-CN" altLang="zh-CN" dirty="0"/>
              <a:t>管引流的护理</a:t>
            </a:r>
            <a:endParaRPr lang="en-US" altLang="zh-CN" dirty="0" smtClean="0"/>
          </a:p>
          <a:p>
            <a:pPr lvl="3"/>
            <a:r>
              <a:rPr lang="zh-CN" altLang="zh-CN" dirty="0"/>
              <a:t>妥善</a:t>
            </a:r>
            <a:r>
              <a:rPr lang="zh-CN" altLang="zh-CN" dirty="0" smtClean="0"/>
              <a:t>固定</a:t>
            </a:r>
            <a:endParaRPr lang="en-US" altLang="zh-CN" dirty="0" smtClean="0"/>
          </a:p>
          <a:p>
            <a:pPr lvl="3"/>
            <a:r>
              <a:rPr lang="zh-CN" altLang="zh-CN" dirty="0" smtClean="0"/>
              <a:t>保持有效引流</a:t>
            </a:r>
            <a:endParaRPr lang="en-US" altLang="zh-CN" dirty="0"/>
          </a:p>
          <a:p>
            <a:pPr lvl="3"/>
            <a:r>
              <a:rPr lang="zh-CN" altLang="zh-CN" dirty="0" smtClean="0"/>
              <a:t>引流液观察</a:t>
            </a:r>
            <a:endParaRPr lang="en-US" altLang="zh-CN" dirty="0" smtClean="0"/>
          </a:p>
          <a:p>
            <a:pPr lvl="3"/>
            <a:r>
              <a:rPr lang="zh-CN" altLang="en-US" dirty="0" smtClean="0"/>
              <a:t>预防感染</a:t>
            </a:r>
            <a:endParaRPr lang="en-US" altLang="zh-CN" dirty="0" smtClean="0"/>
          </a:p>
          <a:p>
            <a:pPr lvl="3"/>
            <a:r>
              <a:rPr lang="zh-CN" altLang="en-US" dirty="0" smtClean="0"/>
              <a:t>拔管</a:t>
            </a:r>
            <a:endParaRPr lang="en-US" altLang="zh-CN" dirty="0" smtClean="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55704970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a:t>
            </a:r>
            <a:r>
              <a:rPr lang="zh-CN" altLang="zh-CN" dirty="0"/>
              <a:t>、胆</a:t>
            </a:r>
            <a:r>
              <a:rPr lang="zh-CN" altLang="en-US" dirty="0"/>
              <a:t>管</a:t>
            </a:r>
            <a:r>
              <a:rPr lang="zh-CN" altLang="zh-CN" dirty="0"/>
              <a:t>结石</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en-US" dirty="0"/>
              <a:t>术后护理</a:t>
            </a:r>
            <a:endParaRPr lang="en-US" altLang="zh-CN" dirty="0"/>
          </a:p>
          <a:p>
            <a:pPr lvl="2"/>
            <a:r>
              <a:rPr lang="zh-CN" altLang="zh-CN" dirty="0" smtClean="0"/>
              <a:t>并发</a:t>
            </a:r>
            <a:r>
              <a:rPr lang="zh-CN" altLang="zh-CN" dirty="0"/>
              <a:t>症的预防和护理</a:t>
            </a:r>
            <a:endParaRPr lang="en-US" altLang="zh-CN" dirty="0"/>
          </a:p>
          <a:p>
            <a:pPr lvl="3"/>
            <a:r>
              <a:rPr lang="zh-CN" altLang="en-US" dirty="0" smtClean="0"/>
              <a:t>出血</a:t>
            </a:r>
            <a:endParaRPr lang="en-US" altLang="zh-CN" dirty="0" smtClean="0"/>
          </a:p>
          <a:p>
            <a:pPr lvl="3"/>
            <a:r>
              <a:rPr lang="zh-CN" altLang="en-US" dirty="0" smtClean="0"/>
              <a:t>胆瘘</a:t>
            </a:r>
            <a:endParaRPr lang="en-US" altLang="zh-CN" dirty="0" smtClean="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51828703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a:t>
            </a:r>
            <a:r>
              <a:rPr lang="zh-CN" altLang="zh-CN" dirty="0"/>
              <a:t>、胆</a:t>
            </a:r>
            <a:r>
              <a:rPr lang="zh-CN" altLang="en-US" dirty="0"/>
              <a:t>管</a:t>
            </a:r>
            <a:r>
              <a:rPr lang="zh-CN" altLang="zh-CN" dirty="0"/>
              <a:t>结石</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zh-CN" dirty="0" smtClean="0"/>
              <a:t>健康</a:t>
            </a:r>
            <a:r>
              <a:rPr lang="zh-CN" altLang="zh-CN" dirty="0"/>
              <a:t>教育</a:t>
            </a:r>
          </a:p>
          <a:p>
            <a:pPr lvl="2"/>
            <a:r>
              <a:rPr lang="zh-CN" altLang="zh-CN" dirty="0" smtClean="0"/>
              <a:t>饮食指导</a:t>
            </a:r>
            <a:r>
              <a:rPr lang="en-US" altLang="zh-CN" dirty="0" smtClean="0"/>
              <a:t>  </a:t>
            </a:r>
          </a:p>
          <a:p>
            <a:pPr lvl="3"/>
            <a:r>
              <a:rPr lang="zh-CN" altLang="zh-CN" dirty="0" smtClean="0"/>
              <a:t>选择</a:t>
            </a:r>
            <a:r>
              <a:rPr lang="zh-CN" altLang="zh-CN" dirty="0"/>
              <a:t>清淡、易消化、低脂饮食，多食蔬菜和水果，忌暴饮暴食。</a:t>
            </a:r>
          </a:p>
          <a:p>
            <a:pPr lvl="2"/>
            <a:r>
              <a:rPr lang="zh-CN" altLang="zh-CN" dirty="0" smtClean="0"/>
              <a:t>定期复查</a:t>
            </a:r>
            <a:r>
              <a:rPr lang="en-US" altLang="zh-CN" dirty="0" smtClean="0"/>
              <a:t>  </a:t>
            </a:r>
          </a:p>
          <a:p>
            <a:pPr lvl="3"/>
            <a:r>
              <a:rPr lang="zh-CN" altLang="zh-CN" dirty="0" smtClean="0"/>
              <a:t>若</a:t>
            </a:r>
            <a:r>
              <a:rPr lang="zh-CN" altLang="zh-CN" dirty="0"/>
              <a:t>出现黄疸、发热、腹痛、腹胀、消化不良等症状应及时就诊。</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28528077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二</a:t>
            </a:r>
            <a:r>
              <a:rPr lang="zh-CN" altLang="zh-CN" dirty="0"/>
              <a:t>、胆</a:t>
            </a:r>
            <a:r>
              <a:rPr lang="zh-CN" altLang="en-US" dirty="0"/>
              <a:t>管</a:t>
            </a:r>
            <a:r>
              <a:rPr lang="zh-CN" altLang="zh-CN" dirty="0"/>
              <a:t>结石</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zh-CN" dirty="0"/>
              <a:t>健康教育</a:t>
            </a:r>
          </a:p>
          <a:p>
            <a:pPr lvl="2"/>
            <a:r>
              <a:rPr lang="zh-CN" altLang="zh-CN" dirty="0" smtClean="0"/>
              <a:t>带</a:t>
            </a:r>
            <a:r>
              <a:rPr lang="en-US" altLang="zh-CN" dirty="0"/>
              <a:t>T</a:t>
            </a:r>
            <a:r>
              <a:rPr lang="zh-CN" altLang="zh-CN" dirty="0"/>
              <a:t>管</a:t>
            </a:r>
            <a:r>
              <a:rPr lang="zh-CN" altLang="zh-CN" dirty="0" smtClean="0"/>
              <a:t>出院</a:t>
            </a:r>
            <a:r>
              <a:rPr lang="zh-CN" altLang="en-US" dirty="0" smtClean="0"/>
              <a:t>患者</a:t>
            </a:r>
            <a:r>
              <a:rPr lang="zh-CN" altLang="zh-CN" dirty="0" smtClean="0"/>
              <a:t>的</a:t>
            </a:r>
            <a:r>
              <a:rPr lang="zh-CN" altLang="zh-CN" dirty="0"/>
              <a:t>指导 </a:t>
            </a:r>
            <a:endParaRPr lang="en-US" altLang="zh-CN" dirty="0"/>
          </a:p>
          <a:p>
            <a:pPr lvl="3"/>
            <a:r>
              <a:rPr lang="zh-CN" altLang="zh-CN" dirty="0"/>
              <a:t>注意保持</a:t>
            </a:r>
            <a:r>
              <a:rPr lang="en-US" altLang="zh-CN" dirty="0"/>
              <a:t>T</a:t>
            </a:r>
            <a:r>
              <a:rPr lang="zh-CN" altLang="zh-CN" dirty="0"/>
              <a:t>形管的通畅，以防管道受压；注意</a:t>
            </a:r>
            <a:r>
              <a:rPr lang="en-US" altLang="zh-CN" dirty="0"/>
              <a:t>T</a:t>
            </a:r>
            <a:r>
              <a:rPr lang="zh-CN" altLang="zh-CN" dirty="0"/>
              <a:t>形管周围皮肤护理，淋浴时，可用塑料薄膜覆盖引流管处，并告知伤口感染征象；避免牵拉</a:t>
            </a:r>
            <a:r>
              <a:rPr lang="en-US" altLang="zh-CN" dirty="0"/>
              <a:t>T</a:t>
            </a:r>
            <a:r>
              <a:rPr lang="zh-CN" altLang="zh-CN" dirty="0"/>
              <a:t>管，导致管道</a:t>
            </a:r>
            <a:r>
              <a:rPr lang="zh-CN" altLang="zh-CN" dirty="0" smtClean="0"/>
              <a:t>脱出</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38657347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zh-CN" dirty="0"/>
              <a:t>第二节 </a:t>
            </a:r>
            <a:r>
              <a:rPr lang="zh-CN" altLang="zh-CN" dirty="0" smtClean="0"/>
              <a:t>胆道感染</a:t>
            </a:r>
            <a:endParaRPr lang="zh-CN" altLang="en-US" dirty="0"/>
          </a:p>
        </p:txBody>
      </p:sp>
    </p:spTree>
    <p:extLst>
      <p:ext uri="{BB962C8B-B14F-4D97-AF65-F5344CB8AC3E}">
        <p14:creationId xmlns:p14="http://schemas.microsoft.com/office/powerpoint/2010/main" val="38528844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zh-CN" dirty="0"/>
              <a:t>第一节 </a:t>
            </a:r>
            <a:r>
              <a:rPr lang="zh-CN" altLang="zh-CN" dirty="0" smtClean="0"/>
              <a:t>胆石症</a:t>
            </a:r>
            <a:endParaRPr lang="zh-CN" altLang="en-US" dirty="0"/>
          </a:p>
        </p:txBody>
      </p:sp>
    </p:spTree>
    <p:extLst>
      <p:ext uri="{BB962C8B-B14F-4D97-AF65-F5344CB8AC3E}">
        <p14:creationId xmlns:p14="http://schemas.microsoft.com/office/powerpoint/2010/main" val="91016163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胆道感染</a:t>
            </a:r>
            <a:endParaRPr lang="zh-CN" altLang="en-US" dirty="0"/>
          </a:p>
        </p:txBody>
      </p:sp>
      <p:sp>
        <p:nvSpPr>
          <p:cNvPr id="3" name="内容占位符 2"/>
          <p:cNvSpPr>
            <a:spLocks noGrp="1"/>
          </p:cNvSpPr>
          <p:nvPr>
            <p:ph idx="1"/>
          </p:nvPr>
        </p:nvSpPr>
        <p:spPr/>
        <p:txBody>
          <a:bodyPr/>
          <a:lstStyle/>
          <a:p>
            <a:r>
              <a:rPr lang="zh-CN" altLang="zh-CN" dirty="0"/>
              <a:t>胆道感染包括胆囊炎和胆管炎，分为急性、亚急性、慢性</a:t>
            </a:r>
            <a:r>
              <a:rPr lang="zh-CN" altLang="zh-CN" dirty="0" smtClean="0"/>
              <a:t>。</a:t>
            </a:r>
            <a:endParaRPr lang="en-US" altLang="zh-CN" dirty="0" smtClean="0"/>
          </a:p>
          <a:p>
            <a:r>
              <a:rPr lang="zh-CN" altLang="zh-CN" dirty="0" smtClean="0"/>
              <a:t>胆道感染</a:t>
            </a:r>
            <a:r>
              <a:rPr lang="zh-CN" altLang="zh-CN" dirty="0"/>
              <a:t>与胆道梗阻、</a:t>
            </a:r>
            <a:r>
              <a:rPr lang="zh-CN" altLang="zh-CN" dirty="0" smtClean="0"/>
              <a:t>胆汁</a:t>
            </a:r>
            <a:r>
              <a:rPr lang="zh-CN" altLang="en-US" dirty="0" smtClean="0"/>
              <a:t>淤滞</a:t>
            </a:r>
            <a:r>
              <a:rPr lang="zh-CN" altLang="zh-CN" dirty="0" smtClean="0"/>
              <a:t>有关</a:t>
            </a:r>
            <a:r>
              <a:rPr lang="zh-CN" altLang="zh-CN" dirty="0"/>
              <a:t>。</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45925472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一、急性胆囊炎</a:t>
            </a:r>
            <a:endParaRPr lang="en-US" altLang="zh-CN" dirty="0"/>
          </a:p>
        </p:txBody>
      </p:sp>
      <p:sp>
        <p:nvSpPr>
          <p:cNvPr id="3" name="内容占位符 2"/>
          <p:cNvSpPr>
            <a:spLocks noGrp="1"/>
          </p:cNvSpPr>
          <p:nvPr>
            <p:ph idx="1"/>
          </p:nvPr>
        </p:nvSpPr>
        <p:spPr/>
        <p:txBody>
          <a:bodyPr/>
          <a:lstStyle/>
          <a:p>
            <a:r>
              <a:rPr lang="zh-CN" altLang="zh-CN" dirty="0" smtClean="0"/>
              <a:t>急性胆囊炎是胆囊管梗阻和细菌感染引起</a:t>
            </a:r>
            <a:r>
              <a:rPr lang="zh-CN" altLang="zh-CN" dirty="0"/>
              <a:t>的一种常见急腹症。根据胆囊内有无结石，可分为结石性胆囊炎和非结石性</a:t>
            </a:r>
            <a:r>
              <a:rPr lang="zh-CN" altLang="zh-CN" dirty="0" smtClean="0"/>
              <a:t>胆囊炎</a:t>
            </a:r>
            <a:endParaRPr lang="en-US" altLang="zh-CN" dirty="0" smtClean="0"/>
          </a:p>
          <a:p>
            <a:pPr lvl="1"/>
            <a:r>
              <a:rPr lang="zh-CN" altLang="zh-CN" dirty="0"/>
              <a:t>结石性</a:t>
            </a:r>
            <a:r>
              <a:rPr lang="zh-CN" altLang="zh-CN" dirty="0" smtClean="0"/>
              <a:t>胆囊炎</a:t>
            </a:r>
            <a:r>
              <a:rPr lang="zh-CN" altLang="zh-CN" dirty="0"/>
              <a:t>主要致病原因</a:t>
            </a:r>
            <a:r>
              <a:rPr lang="zh-CN" altLang="zh-CN" dirty="0" smtClean="0"/>
              <a:t>有</a:t>
            </a:r>
            <a:r>
              <a:rPr lang="zh-CN" altLang="zh-CN" dirty="0"/>
              <a:t>胆囊管</a:t>
            </a:r>
            <a:r>
              <a:rPr lang="zh-CN" altLang="zh-CN" dirty="0" smtClean="0"/>
              <a:t>梗阻</a:t>
            </a:r>
            <a:r>
              <a:rPr lang="zh-CN" altLang="en-US" dirty="0" smtClean="0"/>
              <a:t>、</a:t>
            </a:r>
            <a:r>
              <a:rPr lang="zh-CN" altLang="zh-CN" dirty="0"/>
              <a:t>细菌</a:t>
            </a:r>
            <a:r>
              <a:rPr lang="zh-CN" altLang="zh-CN" dirty="0" smtClean="0"/>
              <a:t>感染</a:t>
            </a:r>
            <a:endParaRPr lang="en-US" altLang="zh-CN" dirty="0" smtClean="0"/>
          </a:p>
          <a:p>
            <a:pPr lvl="1"/>
            <a:r>
              <a:rPr lang="zh-CN" altLang="zh-CN" dirty="0"/>
              <a:t>非结石性</a:t>
            </a:r>
            <a:r>
              <a:rPr lang="zh-CN" altLang="zh-CN" dirty="0" smtClean="0"/>
              <a:t>胆囊炎</a:t>
            </a:r>
            <a:r>
              <a:rPr lang="zh-CN" altLang="zh-CN" dirty="0"/>
              <a:t>少见，病因不清楚，可能与胆囊内</a:t>
            </a:r>
            <a:r>
              <a:rPr lang="zh-CN" altLang="zh-CN" dirty="0" smtClean="0"/>
              <a:t>胆汁</a:t>
            </a:r>
            <a:r>
              <a:rPr lang="zh-CN" altLang="en-US" dirty="0" smtClean="0"/>
              <a:t>淤滞</a:t>
            </a:r>
            <a:r>
              <a:rPr lang="zh-CN" altLang="zh-CN" dirty="0" smtClean="0"/>
              <a:t>和</a:t>
            </a:r>
            <a:r>
              <a:rPr lang="zh-CN" altLang="zh-CN" dirty="0"/>
              <a:t>缺血等有关</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79609427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一、急性胆囊炎</a:t>
            </a:r>
            <a:endParaRPr lang="en-US" altLang="zh-CN" dirty="0"/>
          </a:p>
        </p:txBody>
      </p:sp>
      <p:sp>
        <p:nvSpPr>
          <p:cNvPr id="3" name="内容占位符 2"/>
          <p:cNvSpPr>
            <a:spLocks noGrp="1"/>
          </p:cNvSpPr>
          <p:nvPr>
            <p:ph idx="1"/>
          </p:nvPr>
        </p:nvSpPr>
        <p:spPr/>
        <p:txBody>
          <a:bodyPr/>
          <a:lstStyle/>
          <a:p>
            <a:r>
              <a:rPr lang="zh-CN" altLang="en-US" dirty="0" smtClean="0"/>
              <a:t>护理评估</a:t>
            </a:r>
            <a:endParaRPr lang="en-US" altLang="zh-CN" dirty="0" smtClean="0"/>
          </a:p>
          <a:p>
            <a:pPr lvl="1"/>
            <a:r>
              <a:rPr lang="zh-CN" altLang="en-US" dirty="0" smtClean="0"/>
              <a:t>临床表现</a:t>
            </a:r>
            <a:endParaRPr lang="en-US" altLang="zh-CN" dirty="0" smtClean="0"/>
          </a:p>
          <a:p>
            <a:pPr lvl="2"/>
            <a:r>
              <a:rPr lang="zh-CN" altLang="en-US" dirty="0" smtClean="0"/>
              <a:t>症状</a:t>
            </a:r>
            <a:endParaRPr lang="en-US" altLang="zh-CN" dirty="0" smtClean="0"/>
          </a:p>
          <a:p>
            <a:pPr lvl="3"/>
            <a:r>
              <a:rPr lang="zh-CN" altLang="en-US" dirty="0" smtClean="0"/>
              <a:t>疼痛</a:t>
            </a:r>
            <a:endParaRPr lang="en-US" altLang="zh-CN" dirty="0" smtClean="0"/>
          </a:p>
          <a:p>
            <a:pPr lvl="3"/>
            <a:r>
              <a:rPr lang="zh-CN" altLang="zh-CN" dirty="0"/>
              <a:t>消化道</a:t>
            </a:r>
            <a:r>
              <a:rPr lang="zh-CN" altLang="zh-CN" dirty="0" smtClean="0"/>
              <a:t>症状</a:t>
            </a:r>
            <a:endParaRPr lang="en-US" altLang="zh-CN" dirty="0" smtClean="0"/>
          </a:p>
          <a:p>
            <a:pPr lvl="3"/>
            <a:r>
              <a:rPr lang="zh-CN" altLang="en-US" dirty="0"/>
              <a:t>发热</a:t>
            </a:r>
            <a:endParaRPr lang="en-US" altLang="zh-CN" dirty="0" smtClean="0"/>
          </a:p>
          <a:p>
            <a:pPr lvl="2"/>
            <a:r>
              <a:rPr lang="zh-CN" altLang="en-US" dirty="0" smtClean="0"/>
              <a:t>体征</a:t>
            </a:r>
            <a:endParaRPr lang="en-US" altLang="zh-CN" dirty="0" smtClean="0"/>
          </a:p>
          <a:p>
            <a:pPr lvl="3"/>
            <a:r>
              <a:rPr lang="zh-CN" altLang="zh-CN" dirty="0"/>
              <a:t>右上腹部有压痛和肌紧张，有时可在右上腹部触及肿大而有触痛的</a:t>
            </a:r>
            <a:r>
              <a:rPr lang="zh-CN" altLang="zh-CN" dirty="0" smtClean="0"/>
              <a:t>胆囊</a:t>
            </a:r>
            <a:endParaRPr lang="en-US" altLang="zh-CN" dirty="0" smtClean="0"/>
          </a:p>
          <a:p>
            <a:pPr lvl="3"/>
            <a:r>
              <a:rPr lang="en-US" altLang="zh-CN" dirty="0"/>
              <a:t>Murphy</a:t>
            </a:r>
            <a:r>
              <a:rPr lang="zh-CN" altLang="zh-CN" dirty="0"/>
              <a:t>征阳性，是急性胆囊炎的典型</a:t>
            </a:r>
            <a:r>
              <a:rPr lang="zh-CN" altLang="zh-CN" dirty="0" smtClean="0"/>
              <a:t>体征</a:t>
            </a:r>
            <a:endParaRPr lang="zh-CN" altLang="zh-CN" dirty="0"/>
          </a:p>
          <a:p>
            <a:pPr lvl="3"/>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4513602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一、急性胆囊炎</a:t>
            </a:r>
            <a:endParaRPr lang="en-US" altLang="zh-CN" dirty="0"/>
          </a:p>
        </p:txBody>
      </p:sp>
      <p:sp>
        <p:nvSpPr>
          <p:cNvPr id="3" name="内容占位符 2"/>
          <p:cNvSpPr>
            <a:spLocks noGrp="1"/>
          </p:cNvSpPr>
          <p:nvPr>
            <p:ph idx="1"/>
          </p:nvPr>
        </p:nvSpPr>
        <p:spPr>
          <a:xfrm>
            <a:off x="107504" y="1371600"/>
            <a:ext cx="8839200" cy="4876800"/>
          </a:xfrm>
        </p:spPr>
        <p:txBody>
          <a:bodyPr/>
          <a:lstStyle/>
          <a:p>
            <a:r>
              <a:rPr lang="zh-CN" altLang="en-US" dirty="0"/>
              <a:t>护理评估</a:t>
            </a:r>
            <a:endParaRPr lang="en-US" altLang="zh-CN" dirty="0"/>
          </a:p>
          <a:p>
            <a:pPr lvl="1"/>
            <a:r>
              <a:rPr lang="zh-CN" altLang="zh-CN" dirty="0" smtClean="0"/>
              <a:t>辅助检查</a:t>
            </a:r>
            <a:endParaRPr lang="zh-CN" altLang="zh-CN" dirty="0"/>
          </a:p>
          <a:p>
            <a:pPr lvl="2"/>
            <a:r>
              <a:rPr lang="zh-CN" altLang="zh-CN" dirty="0" smtClean="0"/>
              <a:t>实验室检查 </a:t>
            </a:r>
            <a:endParaRPr lang="en-US" altLang="zh-CN" dirty="0" smtClean="0"/>
          </a:p>
          <a:p>
            <a:pPr lvl="3"/>
            <a:r>
              <a:rPr lang="zh-CN" altLang="zh-CN" dirty="0" smtClean="0"/>
              <a:t>血常规</a:t>
            </a:r>
            <a:r>
              <a:rPr lang="zh-CN" altLang="zh-CN" dirty="0"/>
              <a:t>示白细胞计数及中性粒细胞比例升高，老年人可不升高。</a:t>
            </a:r>
            <a:r>
              <a:rPr lang="zh-CN" altLang="zh-CN" dirty="0" smtClean="0"/>
              <a:t>部分</a:t>
            </a:r>
            <a:r>
              <a:rPr lang="zh-CN" altLang="en-US" dirty="0" smtClean="0"/>
              <a:t>患者</a:t>
            </a:r>
            <a:r>
              <a:rPr lang="zh-CN" altLang="zh-CN" dirty="0" smtClean="0"/>
              <a:t>可</a:t>
            </a:r>
            <a:r>
              <a:rPr lang="zh-CN" altLang="zh-CN" dirty="0"/>
              <a:t>有丙氨酸转移酶、碱性磷酸酶等升高。</a:t>
            </a:r>
          </a:p>
          <a:p>
            <a:pPr lvl="2"/>
            <a:r>
              <a:rPr lang="zh-CN" altLang="zh-CN" dirty="0" smtClean="0"/>
              <a:t>影像学检查</a:t>
            </a:r>
            <a:r>
              <a:rPr lang="en-US" altLang="zh-CN" dirty="0" smtClean="0"/>
              <a:t>  </a:t>
            </a:r>
          </a:p>
          <a:p>
            <a:pPr lvl="3"/>
            <a:r>
              <a:rPr lang="en-US" altLang="zh-CN" dirty="0" smtClean="0"/>
              <a:t>B</a:t>
            </a:r>
            <a:r>
              <a:rPr lang="zh-CN" altLang="zh-CN" dirty="0"/>
              <a:t>超可见胆囊壁增厚、胆囊增大，囊内结石显示强回声，其后有声影。</a:t>
            </a:r>
            <a:r>
              <a:rPr lang="en-US" altLang="zh-CN" dirty="0"/>
              <a:t>CT</a:t>
            </a:r>
            <a:r>
              <a:rPr lang="zh-CN" altLang="zh-CN" dirty="0"/>
              <a:t>、</a:t>
            </a:r>
            <a:r>
              <a:rPr lang="en-US" altLang="zh-CN" dirty="0"/>
              <a:t>MRI</a:t>
            </a:r>
            <a:r>
              <a:rPr lang="zh-CN" altLang="zh-CN" dirty="0"/>
              <a:t>均能协助诊断</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41086566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一、急性胆囊炎</a:t>
            </a:r>
            <a:endParaRPr lang="en-US" altLang="zh-CN"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zh-CN" dirty="0" smtClean="0"/>
              <a:t>与疾病相关</a:t>
            </a:r>
            <a:r>
              <a:rPr lang="zh-CN" altLang="zh-CN" dirty="0"/>
              <a:t>的健康史</a:t>
            </a:r>
          </a:p>
          <a:p>
            <a:pPr lvl="2"/>
            <a:r>
              <a:rPr lang="zh-CN" altLang="zh-CN" dirty="0" smtClean="0"/>
              <a:t>了解</a:t>
            </a:r>
            <a:r>
              <a:rPr lang="zh-CN" altLang="en-US" dirty="0" smtClean="0"/>
              <a:t>患者</a:t>
            </a:r>
            <a:r>
              <a:rPr lang="zh-CN" altLang="zh-CN" dirty="0" smtClean="0"/>
              <a:t>有</a:t>
            </a:r>
            <a:r>
              <a:rPr lang="zh-CN" altLang="zh-CN" dirty="0"/>
              <a:t>无进食油腻食物，以及类似腹痛发作史。</a:t>
            </a:r>
          </a:p>
          <a:p>
            <a:pPr lvl="1"/>
            <a:r>
              <a:rPr lang="zh-CN" altLang="zh-CN" dirty="0" smtClean="0"/>
              <a:t>心理</a:t>
            </a:r>
            <a:r>
              <a:rPr lang="zh-CN" altLang="zh-CN" dirty="0"/>
              <a:t>社会状况</a:t>
            </a:r>
          </a:p>
          <a:p>
            <a:pPr lvl="2"/>
            <a:r>
              <a:rPr lang="zh-CN" altLang="zh-CN" dirty="0" smtClean="0"/>
              <a:t>了解</a:t>
            </a:r>
            <a:r>
              <a:rPr lang="zh-CN" altLang="en-US" dirty="0" smtClean="0"/>
              <a:t>患者</a:t>
            </a:r>
            <a:r>
              <a:rPr lang="zh-CN" altLang="zh-CN" dirty="0" smtClean="0"/>
              <a:t>患病</a:t>
            </a:r>
            <a:r>
              <a:rPr lang="zh-CN" altLang="zh-CN" dirty="0"/>
              <a:t>后的心理改变，有无紧张、焦虑。</a:t>
            </a:r>
            <a:r>
              <a:rPr lang="zh-CN" altLang="zh-CN" dirty="0" smtClean="0"/>
              <a:t>评估</a:t>
            </a:r>
            <a:r>
              <a:rPr lang="zh-CN" altLang="en-US" dirty="0" smtClean="0"/>
              <a:t>患者</a:t>
            </a:r>
            <a:r>
              <a:rPr lang="zh-CN" altLang="zh-CN" dirty="0" smtClean="0"/>
              <a:t>家庭</a:t>
            </a:r>
            <a:r>
              <a:rPr lang="zh-CN" altLang="zh-CN" dirty="0"/>
              <a:t>的经济承受能力，以及家庭和社会方面</a:t>
            </a:r>
            <a:r>
              <a:rPr lang="zh-CN" altLang="zh-CN" dirty="0" smtClean="0"/>
              <a:t>对</a:t>
            </a:r>
            <a:r>
              <a:rPr lang="zh-CN" altLang="en-US" dirty="0" smtClean="0"/>
              <a:t>患者</a:t>
            </a:r>
            <a:r>
              <a:rPr lang="zh-CN" altLang="zh-CN" dirty="0" smtClean="0"/>
              <a:t>的</a:t>
            </a:r>
            <a:r>
              <a:rPr lang="zh-CN" altLang="zh-CN" dirty="0"/>
              <a:t>支持程度</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37393301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一、急性胆囊炎</a:t>
            </a:r>
            <a:endParaRPr lang="en-US" altLang="zh-CN"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smtClean="0"/>
              <a:t>治疗原则</a:t>
            </a:r>
            <a:endParaRPr lang="en-US" altLang="zh-CN" dirty="0" smtClean="0"/>
          </a:p>
          <a:p>
            <a:pPr lvl="2"/>
            <a:r>
              <a:rPr lang="zh-CN" altLang="en-US" dirty="0" smtClean="0"/>
              <a:t>非手术治疗</a:t>
            </a:r>
            <a:endParaRPr lang="en-US" altLang="zh-CN" dirty="0" smtClean="0"/>
          </a:p>
          <a:p>
            <a:pPr lvl="3"/>
            <a:r>
              <a:rPr lang="zh-CN" altLang="zh-CN" dirty="0"/>
              <a:t>可作为手术前的准备。方法包括禁食、解痉、镇痛、抗炎、输液及营养支持等</a:t>
            </a:r>
            <a:endParaRPr lang="en-US" altLang="zh-CN" dirty="0" smtClean="0"/>
          </a:p>
          <a:p>
            <a:pPr lvl="2"/>
            <a:r>
              <a:rPr lang="zh-CN" altLang="en-US" dirty="0" smtClean="0"/>
              <a:t>手术治疗</a:t>
            </a:r>
            <a:endParaRPr lang="en-US" altLang="zh-CN" dirty="0" smtClean="0"/>
          </a:p>
          <a:p>
            <a:pPr lvl="3"/>
            <a:r>
              <a:rPr lang="zh-CN" altLang="zh-CN" dirty="0" smtClean="0"/>
              <a:t>胆囊切除术</a:t>
            </a:r>
            <a:endParaRPr lang="en-US" altLang="zh-CN" dirty="0" smtClean="0"/>
          </a:p>
          <a:p>
            <a:pPr lvl="4"/>
            <a:r>
              <a:rPr lang="zh-CN" altLang="zh-CN" dirty="0"/>
              <a:t>首选腹腔镜胆囊切除术（</a:t>
            </a:r>
            <a:r>
              <a:rPr lang="en-US" altLang="zh-CN" dirty="0"/>
              <a:t>LC</a:t>
            </a:r>
            <a:r>
              <a:rPr lang="zh-CN" altLang="zh-CN" dirty="0"/>
              <a:t>）</a:t>
            </a:r>
            <a:endParaRPr lang="en-US" altLang="zh-CN" dirty="0" smtClean="0"/>
          </a:p>
          <a:p>
            <a:pPr lvl="3"/>
            <a:r>
              <a:rPr lang="zh-CN" altLang="zh-CN" dirty="0" smtClean="0"/>
              <a:t>胆囊造口术</a:t>
            </a:r>
            <a:endParaRPr lang="en-US" altLang="zh-CN" dirty="0" smtClean="0"/>
          </a:p>
          <a:p>
            <a:pPr lvl="3"/>
            <a:r>
              <a:rPr lang="zh-CN" altLang="zh-CN" dirty="0"/>
              <a:t>超声或</a:t>
            </a:r>
            <a:r>
              <a:rPr lang="en-US" altLang="zh-CN" dirty="0"/>
              <a:t>CT</a:t>
            </a:r>
            <a:r>
              <a:rPr lang="zh-CN" altLang="zh-CN" dirty="0"/>
              <a:t>引导下经皮经肝胆囊穿刺引流术</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401918875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一、急性胆囊炎</a:t>
            </a:r>
            <a:endParaRPr lang="en-US" altLang="zh-CN" dirty="0"/>
          </a:p>
        </p:txBody>
      </p:sp>
      <p:sp>
        <p:nvSpPr>
          <p:cNvPr id="3" name="内容占位符 2"/>
          <p:cNvSpPr>
            <a:spLocks noGrp="1"/>
          </p:cNvSpPr>
          <p:nvPr>
            <p:ph idx="1"/>
          </p:nvPr>
        </p:nvSpPr>
        <p:spPr/>
        <p:txBody>
          <a:bodyPr/>
          <a:lstStyle/>
          <a:p>
            <a:r>
              <a:rPr lang="zh-CN" altLang="zh-CN" dirty="0"/>
              <a:t>主要护理诊断</a:t>
            </a:r>
            <a:r>
              <a:rPr lang="en-US" altLang="zh-CN" dirty="0"/>
              <a:t>/</a:t>
            </a:r>
            <a:r>
              <a:rPr lang="zh-CN" altLang="zh-CN" dirty="0"/>
              <a:t>合作性</a:t>
            </a:r>
            <a:r>
              <a:rPr lang="zh-CN" altLang="zh-CN" dirty="0" smtClean="0"/>
              <a:t>问题</a:t>
            </a:r>
            <a:endParaRPr lang="zh-CN" altLang="zh-CN" dirty="0"/>
          </a:p>
          <a:p>
            <a:pPr lvl="1"/>
            <a:r>
              <a:rPr lang="en-US" altLang="zh-CN" dirty="0"/>
              <a:t>1</a:t>
            </a:r>
            <a:r>
              <a:rPr lang="zh-CN" altLang="zh-CN" dirty="0"/>
              <a:t>．急性疼痛 </a:t>
            </a:r>
            <a:r>
              <a:rPr lang="en-US" altLang="zh-CN" dirty="0" smtClean="0"/>
              <a:t> </a:t>
            </a:r>
            <a:r>
              <a:rPr lang="zh-CN" altLang="zh-CN" dirty="0" smtClean="0"/>
              <a:t>与</a:t>
            </a:r>
            <a:r>
              <a:rPr lang="zh-CN" altLang="zh-CN" dirty="0"/>
              <a:t>结石突然嵌顿、胆汁排空受阻致胆囊强烈收缩或继发感染有关。</a:t>
            </a:r>
          </a:p>
          <a:p>
            <a:pPr lvl="1"/>
            <a:r>
              <a:rPr lang="en-US" altLang="zh-CN" dirty="0"/>
              <a:t>2</a:t>
            </a:r>
            <a:r>
              <a:rPr lang="zh-CN" altLang="zh-CN" dirty="0"/>
              <a:t>．体温过高 </a:t>
            </a:r>
            <a:r>
              <a:rPr lang="en-US" altLang="zh-CN" dirty="0" smtClean="0"/>
              <a:t> </a:t>
            </a:r>
            <a:r>
              <a:rPr lang="zh-CN" altLang="zh-CN" dirty="0" smtClean="0"/>
              <a:t>与</a:t>
            </a:r>
            <a:r>
              <a:rPr lang="zh-CN" altLang="zh-CN" dirty="0"/>
              <a:t>胆囊炎症反应有关。</a:t>
            </a:r>
          </a:p>
          <a:p>
            <a:pPr lvl="1"/>
            <a:r>
              <a:rPr lang="en-US" altLang="zh-CN" dirty="0"/>
              <a:t>3</a:t>
            </a:r>
            <a:r>
              <a:rPr lang="zh-CN" altLang="zh-CN" dirty="0"/>
              <a:t>．潜在并发症 </a:t>
            </a:r>
            <a:r>
              <a:rPr lang="en-US" altLang="zh-CN" dirty="0" smtClean="0"/>
              <a:t> </a:t>
            </a:r>
            <a:r>
              <a:rPr lang="zh-CN" altLang="zh-CN" dirty="0" smtClean="0"/>
              <a:t>胆囊穿孔</a:t>
            </a:r>
            <a:r>
              <a:rPr lang="zh-CN" altLang="zh-CN" dirty="0"/>
              <a:t>、出血、胆瘘等</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7608446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一、急性胆囊炎</a:t>
            </a:r>
            <a:endParaRPr lang="en-US" altLang="zh-CN" dirty="0"/>
          </a:p>
        </p:txBody>
      </p:sp>
      <p:sp>
        <p:nvSpPr>
          <p:cNvPr id="3" name="内容占位符 2"/>
          <p:cNvSpPr>
            <a:spLocks noGrp="1"/>
          </p:cNvSpPr>
          <p:nvPr>
            <p:ph idx="1"/>
          </p:nvPr>
        </p:nvSpPr>
        <p:spPr/>
        <p:txBody>
          <a:bodyPr/>
          <a:lstStyle/>
          <a:p>
            <a:r>
              <a:rPr lang="zh-CN" altLang="en-US" dirty="0" smtClean="0"/>
              <a:t>护理措施</a:t>
            </a:r>
            <a:endParaRPr lang="en-US" altLang="zh-CN" dirty="0" smtClean="0"/>
          </a:p>
          <a:p>
            <a:pPr lvl="1"/>
            <a:r>
              <a:rPr lang="zh-CN" altLang="zh-CN" dirty="0"/>
              <a:t>非手术治疗护理及术前</a:t>
            </a:r>
            <a:r>
              <a:rPr lang="zh-CN" altLang="zh-CN" dirty="0" smtClean="0"/>
              <a:t>护理</a:t>
            </a:r>
            <a:endParaRPr lang="en-US" altLang="zh-CN" dirty="0" smtClean="0"/>
          </a:p>
          <a:p>
            <a:pPr lvl="2"/>
            <a:r>
              <a:rPr lang="zh-CN" altLang="zh-CN" dirty="0"/>
              <a:t>病情</a:t>
            </a:r>
            <a:r>
              <a:rPr lang="zh-CN" altLang="zh-CN" dirty="0" smtClean="0"/>
              <a:t>观察</a:t>
            </a:r>
            <a:endParaRPr lang="en-US" altLang="zh-CN" dirty="0" smtClean="0"/>
          </a:p>
          <a:p>
            <a:pPr lvl="2"/>
            <a:r>
              <a:rPr lang="zh-CN" altLang="en-US" dirty="0" smtClean="0"/>
              <a:t>饮食护理</a:t>
            </a:r>
            <a:endParaRPr lang="en-US" altLang="zh-CN" dirty="0" smtClean="0"/>
          </a:p>
          <a:p>
            <a:pPr lvl="2"/>
            <a:r>
              <a:rPr lang="zh-CN" altLang="en-US" dirty="0"/>
              <a:t>胃肠</a:t>
            </a:r>
            <a:r>
              <a:rPr lang="zh-CN" altLang="en-US" dirty="0" smtClean="0"/>
              <a:t>减压</a:t>
            </a:r>
            <a:endParaRPr lang="en-US" altLang="zh-CN" dirty="0" smtClean="0"/>
          </a:p>
          <a:p>
            <a:pPr lvl="2"/>
            <a:r>
              <a:rPr lang="zh-CN" altLang="en-US" dirty="0" smtClean="0"/>
              <a:t>缓解疼痛</a:t>
            </a:r>
            <a:endParaRPr lang="en-US" altLang="zh-CN" dirty="0" smtClean="0"/>
          </a:p>
          <a:p>
            <a:pPr lvl="2"/>
            <a:r>
              <a:rPr lang="zh-CN" altLang="zh-CN" dirty="0"/>
              <a:t>遵医嘱静脉补充液体和使用抗菌</a:t>
            </a:r>
            <a:r>
              <a:rPr lang="zh-CN" altLang="zh-CN" dirty="0" smtClean="0"/>
              <a:t>药</a:t>
            </a:r>
            <a:endParaRPr lang="en-US" altLang="zh-CN" dirty="0" smtClean="0"/>
          </a:p>
          <a:p>
            <a:pPr lvl="2"/>
            <a:r>
              <a:rPr lang="zh-CN" altLang="zh-CN" dirty="0"/>
              <a:t>肌注或静脉注射维生素</a:t>
            </a:r>
            <a:r>
              <a:rPr lang="en-US" altLang="zh-CN" dirty="0"/>
              <a:t>K</a:t>
            </a:r>
            <a:r>
              <a:rPr lang="zh-CN" altLang="zh-CN" dirty="0"/>
              <a:t>，</a:t>
            </a:r>
            <a:r>
              <a:rPr lang="zh-CN" altLang="zh-CN" dirty="0" smtClean="0"/>
              <a:t>改善</a:t>
            </a:r>
            <a:r>
              <a:rPr lang="zh-CN" altLang="en-US" dirty="0" smtClean="0"/>
              <a:t>患者</a:t>
            </a:r>
            <a:r>
              <a:rPr lang="zh-CN" altLang="zh-CN" dirty="0" smtClean="0"/>
              <a:t>凝血</a:t>
            </a:r>
            <a:r>
              <a:rPr lang="zh-CN" altLang="zh-CN" dirty="0" smtClean="0"/>
              <a:t>功能</a:t>
            </a:r>
            <a:endParaRPr lang="en-US" altLang="zh-CN" dirty="0" smtClean="0"/>
          </a:p>
          <a:p>
            <a:pPr lvl="2"/>
            <a:r>
              <a:rPr lang="zh-CN" altLang="zh-CN" dirty="0"/>
              <a:t>非手术治疗同时积极进行术前</a:t>
            </a:r>
            <a:r>
              <a:rPr lang="zh-CN" altLang="zh-CN" dirty="0" smtClean="0"/>
              <a:t>准备</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20816712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a:t>一、急性胆囊炎</a:t>
            </a:r>
            <a:endParaRPr lang="en-US" altLang="zh-CN"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en-US" dirty="0" smtClean="0"/>
              <a:t>术后护</a:t>
            </a:r>
            <a:r>
              <a:rPr lang="zh-CN" altLang="en-US" dirty="0"/>
              <a:t>理</a:t>
            </a:r>
            <a:endParaRPr lang="en-US" altLang="zh-CN" dirty="0"/>
          </a:p>
          <a:p>
            <a:pPr lvl="2"/>
            <a:r>
              <a:rPr lang="zh-CN" altLang="zh-CN" dirty="0"/>
              <a:t>胆囊造口术</a:t>
            </a:r>
            <a:r>
              <a:rPr lang="zh-CN" altLang="zh-CN" dirty="0" smtClean="0"/>
              <a:t>后</a:t>
            </a:r>
            <a:r>
              <a:rPr lang="zh-CN" altLang="en-US" dirty="0" smtClean="0"/>
              <a:t>患者</a:t>
            </a:r>
            <a:r>
              <a:rPr lang="zh-CN" altLang="zh-CN" dirty="0" smtClean="0"/>
              <a:t>做好</a:t>
            </a:r>
            <a:r>
              <a:rPr lang="zh-CN" altLang="zh-CN" dirty="0"/>
              <a:t>胆囊引流管护理，注意妥善固定，保持通畅，观察记录胆汁的颜色和量。其他相关护理措施参见</a:t>
            </a:r>
            <a:r>
              <a:rPr lang="zh-CN" altLang="zh-CN" dirty="0" smtClean="0"/>
              <a:t>胆石症</a:t>
            </a:r>
            <a:r>
              <a:rPr lang="zh-CN" altLang="en-US" dirty="0" smtClean="0"/>
              <a:t>患者</a:t>
            </a:r>
            <a:r>
              <a:rPr lang="zh-CN" altLang="zh-CN" dirty="0" smtClean="0"/>
              <a:t>的</a:t>
            </a:r>
            <a:r>
              <a:rPr lang="zh-CN" altLang="zh-CN" dirty="0"/>
              <a:t>护理</a:t>
            </a:r>
            <a:endParaRPr lang="zh-CN" altLang="en-US"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82930809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二、慢性胆囊炎</a:t>
            </a:r>
          </a:p>
        </p:txBody>
      </p:sp>
      <p:sp>
        <p:nvSpPr>
          <p:cNvPr id="3" name="内容占位符 2"/>
          <p:cNvSpPr>
            <a:spLocks noGrp="1"/>
          </p:cNvSpPr>
          <p:nvPr>
            <p:ph idx="1"/>
          </p:nvPr>
        </p:nvSpPr>
        <p:spPr/>
        <p:txBody>
          <a:bodyPr/>
          <a:lstStyle/>
          <a:p>
            <a:r>
              <a:rPr lang="zh-CN" altLang="zh-CN" dirty="0" smtClean="0"/>
              <a:t>慢性胆囊炎</a:t>
            </a:r>
            <a:r>
              <a:rPr lang="zh-CN" altLang="zh-CN" dirty="0"/>
              <a:t>（</a:t>
            </a:r>
            <a:r>
              <a:rPr lang="en-US" altLang="zh-CN" dirty="0"/>
              <a:t>chronic </a:t>
            </a:r>
            <a:r>
              <a:rPr lang="en-US" altLang="zh-CN" dirty="0" err="1"/>
              <a:t>cholecystitis</a:t>
            </a:r>
            <a:r>
              <a:rPr lang="zh-CN" altLang="zh-CN" dirty="0"/>
              <a:t>）是胆囊反复发作的炎症过程，超过</a:t>
            </a:r>
            <a:r>
              <a:rPr lang="en-US" altLang="zh-CN" dirty="0"/>
              <a:t>90%</a:t>
            </a:r>
            <a:r>
              <a:rPr lang="zh-CN" altLang="zh-CN" dirty="0" smtClean="0"/>
              <a:t>的</a:t>
            </a:r>
            <a:r>
              <a:rPr lang="zh-CN" altLang="en-US" dirty="0" smtClean="0"/>
              <a:t>患者</a:t>
            </a:r>
            <a:r>
              <a:rPr lang="zh-CN" altLang="zh-CN" dirty="0" smtClean="0"/>
              <a:t>有</a:t>
            </a:r>
            <a:r>
              <a:rPr lang="zh-CN" altLang="zh-CN" dirty="0"/>
              <a:t>胆囊结</a:t>
            </a:r>
            <a:r>
              <a:rPr lang="zh-CN" altLang="zh-CN" dirty="0" smtClean="0"/>
              <a:t>石</a:t>
            </a:r>
            <a:endParaRPr lang="en-US" altLang="zh-CN" dirty="0" smtClean="0"/>
          </a:p>
          <a:p>
            <a:r>
              <a:rPr lang="zh-CN" altLang="zh-CN" dirty="0" smtClean="0"/>
              <a:t>胆囊</a:t>
            </a:r>
            <a:r>
              <a:rPr lang="zh-CN" altLang="zh-CN" dirty="0"/>
              <a:t>炎症状反复发作，胆囊壁有炎性细胞浸润和纤维组织增生，胆囊壁增厚；长此以往，胆囊萎缩，失去收缩和浓缩胆汁的功能，</a:t>
            </a:r>
            <a:r>
              <a:rPr lang="zh-CN" altLang="zh-CN" dirty="0" smtClean="0"/>
              <a:t>并与周围</a:t>
            </a:r>
            <a:r>
              <a:rPr lang="zh-CN" altLang="zh-CN" dirty="0" smtClean="0"/>
              <a:t>组织</a:t>
            </a:r>
            <a:r>
              <a:rPr lang="zh-CN" altLang="en-US" dirty="0" smtClean="0"/>
              <a:t>粘连</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1320846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胆石症</a:t>
            </a:r>
            <a:endParaRPr lang="zh-CN" altLang="en-US" dirty="0"/>
          </a:p>
        </p:txBody>
      </p:sp>
      <p:sp>
        <p:nvSpPr>
          <p:cNvPr id="3" name="内容占位符 2"/>
          <p:cNvSpPr>
            <a:spLocks noGrp="1"/>
          </p:cNvSpPr>
          <p:nvPr>
            <p:ph idx="1"/>
          </p:nvPr>
        </p:nvSpPr>
        <p:spPr/>
        <p:txBody>
          <a:bodyPr/>
          <a:lstStyle/>
          <a:p>
            <a:r>
              <a:rPr lang="zh-CN" altLang="en-US" dirty="0" smtClean="0"/>
              <a:t>概述</a:t>
            </a:r>
            <a:endParaRPr lang="en-US" altLang="zh-CN" dirty="0" smtClean="0"/>
          </a:p>
          <a:p>
            <a:pPr lvl="1"/>
            <a:r>
              <a:rPr lang="zh-CN" altLang="zh-CN" dirty="0"/>
              <a:t>胆石症（</a:t>
            </a:r>
            <a:r>
              <a:rPr lang="en-US" altLang="zh-CN" dirty="0" err="1"/>
              <a:t>cholelithiasis</a:t>
            </a:r>
            <a:r>
              <a:rPr lang="zh-CN" altLang="zh-CN" dirty="0"/>
              <a:t>）包括胆囊结石和胆管结石，是胆道系统常见疾病。胆结石有胆固醇结石、胆色素结石和混合性结石</a:t>
            </a:r>
            <a:r>
              <a:rPr lang="en-US" altLang="zh-CN" dirty="0"/>
              <a:t>3</a:t>
            </a:r>
            <a:r>
              <a:rPr lang="zh-CN" altLang="zh-CN" dirty="0"/>
              <a:t>种类型</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60624076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二、慢性胆囊炎</a:t>
            </a:r>
          </a:p>
        </p:txBody>
      </p:sp>
      <p:sp>
        <p:nvSpPr>
          <p:cNvPr id="3" name="内容占位符 2"/>
          <p:cNvSpPr>
            <a:spLocks noGrp="1"/>
          </p:cNvSpPr>
          <p:nvPr>
            <p:ph idx="1"/>
          </p:nvPr>
        </p:nvSpPr>
        <p:spPr/>
        <p:txBody>
          <a:bodyPr/>
          <a:lstStyle/>
          <a:p>
            <a:r>
              <a:rPr lang="zh-CN" altLang="zh-CN" dirty="0"/>
              <a:t>护理</a:t>
            </a:r>
            <a:r>
              <a:rPr lang="zh-CN" altLang="zh-CN" dirty="0" smtClean="0"/>
              <a:t>评估</a:t>
            </a:r>
            <a:endParaRPr lang="zh-CN" altLang="zh-CN" dirty="0"/>
          </a:p>
          <a:p>
            <a:pPr lvl="1"/>
            <a:r>
              <a:rPr lang="zh-CN" altLang="zh-CN" dirty="0" smtClean="0"/>
              <a:t>临床</a:t>
            </a:r>
            <a:r>
              <a:rPr lang="zh-CN" altLang="zh-CN" dirty="0"/>
              <a:t>表现</a:t>
            </a:r>
          </a:p>
          <a:p>
            <a:pPr lvl="2"/>
            <a:r>
              <a:rPr lang="zh-CN" altLang="zh-CN" dirty="0"/>
              <a:t>慢性</a:t>
            </a:r>
            <a:r>
              <a:rPr lang="zh-CN" altLang="zh-CN" dirty="0" smtClean="0"/>
              <a:t>胆囊炎</a:t>
            </a:r>
            <a:r>
              <a:rPr lang="zh-CN" altLang="en-US" dirty="0" smtClean="0"/>
              <a:t>患者</a:t>
            </a:r>
            <a:r>
              <a:rPr lang="zh-CN" altLang="zh-CN" dirty="0" smtClean="0"/>
              <a:t>常无</a:t>
            </a:r>
            <a:r>
              <a:rPr lang="zh-CN" altLang="zh-CN" dirty="0"/>
              <a:t>典型症状，</a:t>
            </a:r>
            <a:r>
              <a:rPr lang="zh-CN" altLang="zh-CN" dirty="0" smtClean="0"/>
              <a:t>多数</a:t>
            </a:r>
            <a:r>
              <a:rPr lang="zh-CN" altLang="en-US" dirty="0" smtClean="0"/>
              <a:t>患者</a:t>
            </a:r>
            <a:r>
              <a:rPr lang="zh-CN" altLang="zh-CN" dirty="0" smtClean="0"/>
              <a:t>常在</a:t>
            </a:r>
            <a:r>
              <a:rPr lang="zh-CN" altLang="zh-CN" dirty="0"/>
              <a:t>进食油腻食物、饱餐后出现腹痛、腹胀等消化不良的症状，而被误诊为</a:t>
            </a:r>
            <a:r>
              <a:rPr lang="en-US" altLang="zh-CN" dirty="0"/>
              <a:t>“</a:t>
            </a:r>
            <a:r>
              <a:rPr lang="zh-CN" altLang="zh-CN" dirty="0"/>
              <a:t>胃病</a:t>
            </a:r>
            <a:r>
              <a:rPr lang="en-US" altLang="zh-CN" dirty="0"/>
              <a:t>”</a:t>
            </a:r>
            <a:r>
              <a:rPr lang="zh-CN" altLang="zh-CN" dirty="0"/>
              <a:t>。可有胆绞痛病史，也可有右上腹和肩背部隐痛。</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19329258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二、慢性胆囊炎</a:t>
            </a:r>
          </a:p>
        </p:txBody>
      </p:sp>
      <p:sp>
        <p:nvSpPr>
          <p:cNvPr id="3" name="内容占位符 2"/>
          <p:cNvSpPr>
            <a:spLocks noGrp="1"/>
          </p:cNvSpPr>
          <p:nvPr>
            <p:ph idx="1"/>
          </p:nvPr>
        </p:nvSpPr>
        <p:spPr/>
        <p:txBody>
          <a:bodyPr/>
          <a:lstStyle/>
          <a:p>
            <a:r>
              <a:rPr lang="zh-CN" altLang="zh-CN" dirty="0"/>
              <a:t>护理评估</a:t>
            </a:r>
          </a:p>
          <a:p>
            <a:pPr lvl="1"/>
            <a:r>
              <a:rPr lang="zh-CN" altLang="zh-CN" dirty="0" smtClean="0"/>
              <a:t>辅助检查</a:t>
            </a:r>
            <a:endParaRPr lang="zh-CN" altLang="zh-CN" dirty="0"/>
          </a:p>
          <a:p>
            <a:pPr lvl="2"/>
            <a:r>
              <a:rPr lang="en-US" altLang="zh-CN" dirty="0"/>
              <a:t>B</a:t>
            </a:r>
            <a:r>
              <a:rPr lang="zh-CN" altLang="zh-CN" dirty="0"/>
              <a:t>超检查显示胆囊壁增厚，胆囊排空障碍或胆囊内结石。</a:t>
            </a:r>
          </a:p>
          <a:p>
            <a:pPr lvl="1"/>
            <a:r>
              <a:rPr lang="zh-CN" altLang="zh-CN" dirty="0" smtClean="0"/>
              <a:t>与</a:t>
            </a:r>
            <a:r>
              <a:rPr lang="zh-CN" altLang="zh-CN" dirty="0"/>
              <a:t>疾病相关的健康史</a:t>
            </a:r>
          </a:p>
          <a:p>
            <a:pPr lvl="2"/>
            <a:r>
              <a:rPr lang="zh-CN" altLang="zh-CN" dirty="0" smtClean="0"/>
              <a:t>了解</a:t>
            </a:r>
            <a:r>
              <a:rPr lang="zh-CN" altLang="en-US" dirty="0" smtClean="0"/>
              <a:t>患者</a:t>
            </a:r>
            <a:r>
              <a:rPr lang="zh-CN" altLang="zh-CN" dirty="0" smtClean="0"/>
              <a:t>有</a:t>
            </a:r>
            <a:r>
              <a:rPr lang="zh-CN" altLang="zh-CN" dirty="0"/>
              <a:t>无胆道感染史、消化道不适以及腹痛发作史。</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419817999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二、慢性胆囊炎</a:t>
            </a:r>
          </a:p>
        </p:txBody>
      </p:sp>
      <p:sp>
        <p:nvSpPr>
          <p:cNvPr id="3" name="内容占位符 2"/>
          <p:cNvSpPr>
            <a:spLocks noGrp="1"/>
          </p:cNvSpPr>
          <p:nvPr>
            <p:ph idx="1"/>
          </p:nvPr>
        </p:nvSpPr>
        <p:spPr/>
        <p:txBody>
          <a:bodyPr/>
          <a:lstStyle/>
          <a:p>
            <a:r>
              <a:rPr lang="zh-CN" altLang="zh-CN" dirty="0"/>
              <a:t>护理评估</a:t>
            </a:r>
          </a:p>
          <a:p>
            <a:pPr lvl="1"/>
            <a:r>
              <a:rPr lang="zh-CN" altLang="zh-CN" dirty="0" smtClean="0"/>
              <a:t>心理</a:t>
            </a:r>
            <a:r>
              <a:rPr lang="zh-CN" altLang="zh-CN" dirty="0"/>
              <a:t>社会状况</a:t>
            </a:r>
          </a:p>
          <a:p>
            <a:pPr lvl="2"/>
            <a:r>
              <a:rPr lang="zh-CN" altLang="en-US" dirty="0" smtClean="0"/>
              <a:t>患者</a:t>
            </a:r>
            <a:r>
              <a:rPr lang="zh-CN" altLang="zh-CN" dirty="0" smtClean="0"/>
              <a:t>往往</a:t>
            </a:r>
            <a:r>
              <a:rPr lang="zh-CN" altLang="zh-CN" dirty="0"/>
              <a:t>存在急性胆囊炎反复发作病史，十分担心病情。</a:t>
            </a:r>
            <a:r>
              <a:rPr lang="zh-CN" altLang="zh-CN" dirty="0" smtClean="0"/>
              <a:t>了解</a:t>
            </a:r>
            <a:r>
              <a:rPr lang="zh-CN" altLang="en-US" dirty="0" smtClean="0"/>
              <a:t>患者</a:t>
            </a:r>
            <a:r>
              <a:rPr lang="zh-CN" altLang="zh-CN" dirty="0" smtClean="0"/>
              <a:t>患病</a:t>
            </a:r>
            <a:r>
              <a:rPr lang="zh-CN" altLang="zh-CN" dirty="0"/>
              <a:t>后的心理改变，有无紧张、焦虑。</a:t>
            </a:r>
            <a:r>
              <a:rPr lang="zh-CN" altLang="zh-CN" dirty="0" smtClean="0"/>
              <a:t>评估</a:t>
            </a:r>
            <a:r>
              <a:rPr lang="zh-CN" altLang="en-US" dirty="0" smtClean="0"/>
              <a:t>患者</a:t>
            </a:r>
            <a:r>
              <a:rPr lang="zh-CN" altLang="zh-CN" dirty="0" smtClean="0"/>
              <a:t>家庭</a:t>
            </a:r>
            <a:r>
              <a:rPr lang="zh-CN" altLang="zh-CN" dirty="0"/>
              <a:t>的经济承受能力，以及家庭和社会方面</a:t>
            </a:r>
            <a:r>
              <a:rPr lang="zh-CN" altLang="zh-CN" dirty="0" smtClean="0"/>
              <a:t>对</a:t>
            </a:r>
            <a:r>
              <a:rPr lang="zh-CN" altLang="en-US" dirty="0" smtClean="0"/>
              <a:t>患者</a:t>
            </a:r>
            <a:r>
              <a:rPr lang="zh-CN" altLang="zh-CN" dirty="0" smtClean="0"/>
              <a:t>的</a:t>
            </a:r>
            <a:r>
              <a:rPr lang="zh-CN" altLang="zh-CN" dirty="0"/>
              <a:t>支持程度。</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9826697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二、慢性胆囊炎</a:t>
            </a:r>
          </a:p>
        </p:txBody>
      </p:sp>
      <p:sp>
        <p:nvSpPr>
          <p:cNvPr id="3" name="内容占位符 2"/>
          <p:cNvSpPr>
            <a:spLocks noGrp="1"/>
          </p:cNvSpPr>
          <p:nvPr>
            <p:ph idx="1"/>
          </p:nvPr>
        </p:nvSpPr>
        <p:spPr/>
        <p:txBody>
          <a:bodyPr/>
          <a:lstStyle/>
          <a:p>
            <a:r>
              <a:rPr lang="zh-CN" altLang="zh-CN" dirty="0"/>
              <a:t>护理评估</a:t>
            </a:r>
          </a:p>
          <a:p>
            <a:pPr lvl="1"/>
            <a:r>
              <a:rPr lang="zh-CN" altLang="zh-CN" dirty="0" smtClean="0"/>
              <a:t>治疗原则</a:t>
            </a:r>
            <a:endParaRPr lang="zh-CN" altLang="zh-CN" dirty="0"/>
          </a:p>
          <a:p>
            <a:pPr lvl="2"/>
            <a:r>
              <a:rPr lang="zh-CN" altLang="zh-CN" dirty="0"/>
              <a:t>临床症状明显伴有胆囊结石者应行胆囊切除术，以免长期炎症刺激引起胆囊癌，手术方式首选</a:t>
            </a:r>
            <a:r>
              <a:rPr lang="en-US" altLang="zh-CN" dirty="0"/>
              <a:t>LC</a:t>
            </a:r>
            <a:r>
              <a:rPr lang="zh-CN" altLang="zh-CN" dirty="0" smtClean="0"/>
              <a:t>。</a:t>
            </a:r>
            <a:endParaRPr lang="en-US" altLang="zh-CN" dirty="0" smtClean="0"/>
          </a:p>
          <a:p>
            <a:pPr lvl="2"/>
            <a:r>
              <a:rPr lang="zh-CN" altLang="zh-CN" dirty="0" smtClean="0"/>
              <a:t>不能</a:t>
            </a:r>
            <a:r>
              <a:rPr lang="zh-CN" altLang="zh-CN" dirty="0"/>
              <a:t>耐受手术者可选择非手术治疗，方法包括低脂饮食，口服消炎利胆药物等。</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1585833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二、慢性胆囊炎</a:t>
            </a:r>
          </a:p>
        </p:txBody>
      </p:sp>
      <p:sp>
        <p:nvSpPr>
          <p:cNvPr id="3" name="内容占位符 2"/>
          <p:cNvSpPr>
            <a:spLocks noGrp="1"/>
          </p:cNvSpPr>
          <p:nvPr>
            <p:ph idx="1"/>
          </p:nvPr>
        </p:nvSpPr>
        <p:spPr/>
        <p:txBody>
          <a:bodyPr/>
          <a:lstStyle/>
          <a:p>
            <a:r>
              <a:rPr lang="zh-CN" altLang="zh-CN" dirty="0"/>
              <a:t>主要护理诊断</a:t>
            </a:r>
            <a:r>
              <a:rPr lang="en-US" altLang="zh-CN" dirty="0"/>
              <a:t>/</a:t>
            </a:r>
            <a:r>
              <a:rPr lang="zh-CN" altLang="zh-CN" dirty="0"/>
              <a:t>合作性</a:t>
            </a:r>
            <a:r>
              <a:rPr lang="zh-CN" altLang="zh-CN" dirty="0" smtClean="0"/>
              <a:t>问题</a:t>
            </a:r>
            <a:endParaRPr lang="zh-CN" altLang="zh-CN" dirty="0"/>
          </a:p>
          <a:p>
            <a:pPr lvl="1"/>
            <a:r>
              <a:rPr lang="zh-CN" altLang="zh-CN" dirty="0" smtClean="0"/>
              <a:t>腹胀</a:t>
            </a:r>
            <a:r>
              <a:rPr lang="en-US" altLang="zh-CN" dirty="0" smtClean="0"/>
              <a:t>  </a:t>
            </a:r>
            <a:r>
              <a:rPr lang="zh-CN" altLang="zh-CN" dirty="0"/>
              <a:t>与慢性胆囊炎消化功能障碍有关。</a:t>
            </a:r>
          </a:p>
          <a:p>
            <a:pPr lvl="1"/>
            <a:r>
              <a:rPr lang="zh-CN" altLang="zh-CN" dirty="0" smtClean="0"/>
              <a:t>营养失调</a:t>
            </a:r>
            <a:r>
              <a:rPr lang="zh-CN" altLang="zh-CN" dirty="0"/>
              <a:t>（低于机体需要量）  与慢性胆囊炎进食量减少有关。</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84972286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二、慢性胆囊炎</a:t>
            </a:r>
          </a:p>
        </p:txBody>
      </p:sp>
      <p:sp>
        <p:nvSpPr>
          <p:cNvPr id="3" name="内容占位符 2"/>
          <p:cNvSpPr>
            <a:spLocks noGrp="1"/>
          </p:cNvSpPr>
          <p:nvPr>
            <p:ph idx="1"/>
          </p:nvPr>
        </p:nvSpPr>
        <p:spPr/>
        <p:txBody>
          <a:bodyPr/>
          <a:lstStyle/>
          <a:p>
            <a:r>
              <a:rPr lang="zh-CN" altLang="zh-CN" dirty="0"/>
              <a:t>护理</a:t>
            </a:r>
            <a:r>
              <a:rPr lang="zh-CN" altLang="zh-CN" dirty="0" smtClean="0"/>
              <a:t>措施</a:t>
            </a:r>
            <a:endParaRPr lang="zh-CN" altLang="zh-CN" dirty="0"/>
          </a:p>
          <a:p>
            <a:pPr lvl="1"/>
            <a:r>
              <a:rPr lang="zh-CN" altLang="zh-CN" dirty="0"/>
              <a:t>介绍疾病相关知识，做好</a:t>
            </a:r>
            <a:r>
              <a:rPr lang="en-US" altLang="zh-CN" dirty="0"/>
              <a:t>LC</a:t>
            </a:r>
            <a:r>
              <a:rPr lang="zh-CN" altLang="zh-CN" dirty="0"/>
              <a:t>术前后护理以及非手术治疗的护理。</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15618529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三、急性胆管炎与急性梗阻性化脓性胆管炎</a:t>
            </a:r>
          </a:p>
        </p:txBody>
      </p:sp>
      <p:sp>
        <p:nvSpPr>
          <p:cNvPr id="3" name="内容占位符 2"/>
          <p:cNvSpPr>
            <a:spLocks noGrp="1"/>
          </p:cNvSpPr>
          <p:nvPr>
            <p:ph idx="1"/>
          </p:nvPr>
        </p:nvSpPr>
        <p:spPr>
          <a:xfrm>
            <a:off x="304800" y="1268760"/>
            <a:ext cx="8610600" cy="4876800"/>
          </a:xfrm>
        </p:spPr>
        <p:txBody>
          <a:bodyPr/>
          <a:lstStyle/>
          <a:p>
            <a:r>
              <a:rPr lang="zh-CN" altLang="zh-CN" dirty="0" smtClean="0"/>
              <a:t>急性</a:t>
            </a:r>
            <a:r>
              <a:rPr lang="zh-CN" altLang="zh-CN" dirty="0"/>
              <a:t>胆管炎（</a:t>
            </a:r>
            <a:r>
              <a:rPr lang="en-US" altLang="zh-CN" dirty="0"/>
              <a:t>acute cholangitis</a:t>
            </a:r>
            <a:r>
              <a:rPr lang="zh-CN" altLang="zh-CN" dirty="0"/>
              <a:t>）与急性梗阻性化脓性胆管炎（</a:t>
            </a:r>
            <a:r>
              <a:rPr lang="en-US" altLang="zh-CN" dirty="0"/>
              <a:t>acute obstructive </a:t>
            </a:r>
            <a:r>
              <a:rPr lang="en-US" altLang="zh-CN" dirty="0" err="1"/>
              <a:t>suppurative</a:t>
            </a:r>
            <a:r>
              <a:rPr lang="en-US" altLang="zh-CN" dirty="0"/>
              <a:t> cholangitis</a:t>
            </a:r>
            <a:r>
              <a:rPr lang="zh-CN" altLang="zh-CN" dirty="0"/>
              <a:t>，</a:t>
            </a:r>
            <a:r>
              <a:rPr lang="en-US" altLang="zh-CN" dirty="0"/>
              <a:t>AOSC</a:t>
            </a:r>
            <a:r>
              <a:rPr lang="zh-CN" altLang="zh-CN" dirty="0"/>
              <a:t>）是同一疾病的</a:t>
            </a:r>
            <a:r>
              <a:rPr lang="zh-CN" altLang="zh-CN" dirty="0" smtClean="0"/>
              <a:t>不同发展阶段</a:t>
            </a:r>
            <a:endParaRPr lang="en-US" altLang="zh-CN" dirty="0" smtClean="0"/>
          </a:p>
          <a:p>
            <a:r>
              <a:rPr lang="en-US" altLang="zh-CN" dirty="0" smtClean="0"/>
              <a:t>AOSC</a:t>
            </a:r>
            <a:r>
              <a:rPr lang="zh-CN" altLang="zh-CN" dirty="0"/>
              <a:t>又称急性重症胆管炎，是胆道感染疾病中的危重类型，是在胆道梗阻基础上并发的急性化脓性细菌感染，致病菌多为</a:t>
            </a:r>
            <a:r>
              <a:rPr lang="zh-CN" altLang="zh-CN" dirty="0" smtClean="0"/>
              <a:t>大肠</a:t>
            </a:r>
            <a:r>
              <a:rPr lang="zh-CN" altLang="en-US" dirty="0" smtClean="0"/>
              <a:t>埃希</a:t>
            </a:r>
            <a:r>
              <a:rPr lang="zh-CN" altLang="zh-CN" dirty="0" smtClean="0"/>
              <a:t>菌</a:t>
            </a:r>
            <a:r>
              <a:rPr lang="zh-CN" altLang="zh-CN" dirty="0"/>
              <a:t>等革兰阴性杆菌</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46940304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三、急性胆管炎与急性梗阻性化脓性胆管炎</a:t>
            </a:r>
          </a:p>
        </p:txBody>
      </p:sp>
      <p:sp>
        <p:nvSpPr>
          <p:cNvPr id="3" name="内容占位符 2"/>
          <p:cNvSpPr>
            <a:spLocks noGrp="1"/>
          </p:cNvSpPr>
          <p:nvPr>
            <p:ph idx="1"/>
          </p:nvPr>
        </p:nvSpPr>
        <p:spPr/>
        <p:txBody>
          <a:bodyPr/>
          <a:lstStyle/>
          <a:p>
            <a:r>
              <a:rPr lang="zh-CN" altLang="zh-CN" dirty="0"/>
              <a:t>案例 </a:t>
            </a:r>
            <a:r>
              <a:rPr lang="en-US" altLang="zh-CN" dirty="0"/>
              <a:t>29-2  A</a:t>
            </a:r>
            <a:endParaRPr lang="zh-CN" altLang="zh-CN" dirty="0"/>
          </a:p>
          <a:p>
            <a:pPr lvl="1"/>
            <a:r>
              <a:rPr lang="zh-CN" altLang="zh-CN" dirty="0" smtClean="0"/>
              <a:t>女性</a:t>
            </a:r>
            <a:r>
              <a:rPr lang="zh-CN" altLang="zh-CN" dirty="0"/>
              <a:t>，</a:t>
            </a:r>
            <a:r>
              <a:rPr lang="en-US" altLang="zh-CN" dirty="0"/>
              <a:t>71</a:t>
            </a:r>
            <a:r>
              <a:rPr lang="zh-CN" altLang="zh-CN" dirty="0"/>
              <a:t>岁，</a:t>
            </a:r>
            <a:r>
              <a:rPr lang="en-US" altLang="zh-CN" dirty="0"/>
              <a:t>2</a:t>
            </a:r>
            <a:r>
              <a:rPr lang="zh-CN" altLang="zh-CN" dirty="0"/>
              <a:t>天前无明显诱因突发右上腹持续性绞痛、阵发性加剧，疼痛向右肩部放射，伴寒战、发热，恶心、呕吐胃内容物。既往有胆结石病史</a:t>
            </a:r>
            <a:r>
              <a:rPr lang="en-US" altLang="zh-CN" dirty="0"/>
              <a:t>2</a:t>
            </a:r>
            <a:r>
              <a:rPr lang="zh-CN" altLang="zh-CN" dirty="0"/>
              <a:t>年。</a:t>
            </a:r>
          </a:p>
          <a:p>
            <a:pPr lvl="1"/>
            <a:r>
              <a:rPr lang="zh-CN" altLang="zh-CN" dirty="0" smtClean="0"/>
              <a:t>体检</a:t>
            </a:r>
            <a:r>
              <a:rPr lang="zh-CN" altLang="zh-CN" dirty="0"/>
              <a:t>：</a:t>
            </a:r>
            <a:r>
              <a:rPr lang="en-US" altLang="zh-CN" dirty="0" smtClean="0"/>
              <a:t>T 39.0</a:t>
            </a:r>
            <a:r>
              <a:rPr lang="zh-CN" altLang="zh-CN" dirty="0"/>
              <a:t>℃，</a:t>
            </a:r>
            <a:r>
              <a:rPr lang="en-US" altLang="zh-CN" dirty="0" smtClean="0"/>
              <a:t>P 130</a:t>
            </a:r>
            <a:r>
              <a:rPr lang="zh-CN" altLang="zh-CN" dirty="0"/>
              <a:t>次</a:t>
            </a:r>
            <a:r>
              <a:rPr lang="en-US" altLang="zh-CN" dirty="0"/>
              <a:t>/</a:t>
            </a:r>
            <a:r>
              <a:rPr lang="zh-CN" altLang="zh-CN" dirty="0"/>
              <a:t>分，</a:t>
            </a:r>
            <a:r>
              <a:rPr lang="en-US" altLang="zh-CN" dirty="0" smtClean="0"/>
              <a:t>R 23</a:t>
            </a:r>
            <a:r>
              <a:rPr lang="zh-CN" altLang="zh-CN" dirty="0"/>
              <a:t>次</a:t>
            </a:r>
            <a:r>
              <a:rPr lang="en-US" altLang="zh-CN" dirty="0"/>
              <a:t>/</a:t>
            </a:r>
            <a:r>
              <a:rPr lang="zh-CN" altLang="zh-CN" dirty="0"/>
              <a:t>分，</a:t>
            </a:r>
            <a:r>
              <a:rPr lang="en-US" altLang="zh-CN" dirty="0" smtClean="0"/>
              <a:t>BP 80/60mmHg</a:t>
            </a:r>
            <a:r>
              <a:rPr lang="zh-CN" altLang="zh-CN" dirty="0"/>
              <a:t>。神志淡漠、精神萎靡，皮肤、巩膜重度黄染。腹部平坦，右上腹有压痛，反跳痛，可触及肿大的胆囊</a:t>
            </a:r>
            <a:r>
              <a:rPr lang="zh-CN" altLang="zh-CN" dirty="0" smtClean="0"/>
              <a:t>。</a:t>
            </a:r>
            <a:endParaRPr lang="zh-CN" altLang="zh-CN"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53205801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三、急性胆管炎与急性梗阻性化脓性胆管炎</a:t>
            </a:r>
          </a:p>
        </p:txBody>
      </p:sp>
      <p:sp>
        <p:nvSpPr>
          <p:cNvPr id="3" name="内容占位符 2"/>
          <p:cNvSpPr>
            <a:spLocks noGrp="1"/>
          </p:cNvSpPr>
          <p:nvPr>
            <p:ph idx="1"/>
          </p:nvPr>
        </p:nvSpPr>
        <p:spPr/>
        <p:txBody>
          <a:bodyPr/>
          <a:lstStyle/>
          <a:p>
            <a:pPr lvl="1"/>
            <a:r>
              <a:rPr lang="zh-CN" altLang="zh-CN" dirty="0"/>
              <a:t>血常规检查：白细胞</a:t>
            </a:r>
            <a:r>
              <a:rPr lang="en-US" altLang="zh-CN" dirty="0"/>
              <a:t>18.6</a:t>
            </a:r>
            <a:r>
              <a:rPr lang="zh-CN" altLang="zh-CN" dirty="0"/>
              <a:t>×</a:t>
            </a:r>
            <a:r>
              <a:rPr lang="en-US" altLang="zh-CN" dirty="0"/>
              <a:t>10</a:t>
            </a:r>
            <a:r>
              <a:rPr lang="en-US" altLang="zh-CN" baseline="30000" dirty="0"/>
              <a:t>9</a:t>
            </a:r>
            <a:r>
              <a:rPr lang="en-US" altLang="zh-CN" dirty="0"/>
              <a:t>/L</a:t>
            </a:r>
            <a:r>
              <a:rPr lang="zh-CN" altLang="zh-CN" dirty="0"/>
              <a:t>，中性粒细胞比例</a:t>
            </a:r>
            <a:r>
              <a:rPr lang="en-US" altLang="zh-CN" dirty="0"/>
              <a:t>78%</a:t>
            </a:r>
            <a:r>
              <a:rPr lang="zh-CN" altLang="zh-CN" dirty="0"/>
              <a:t>。</a:t>
            </a:r>
          </a:p>
          <a:p>
            <a:pPr lvl="1"/>
            <a:r>
              <a:rPr lang="en-US" altLang="zh-CN" dirty="0"/>
              <a:t>B</a:t>
            </a:r>
            <a:r>
              <a:rPr lang="zh-CN" altLang="zh-CN" dirty="0"/>
              <a:t>超：肝内外胆管结石，胆总管下端扩张。</a:t>
            </a:r>
          </a:p>
          <a:p>
            <a:pPr lvl="1"/>
            <a:r>
              <a:rPr lang="zh-CN" altLang="zh-CN" dirty="0"/>
              <a:t>问题：</a:t>
            </a:r>
            <a:r>
              <a:rPr lang="zh-CN" altLang="zh-CN" dirty="0" smtClean="0"/>
              <a:t>该</a:t>
            </a:r>
            <a:r>
              <a:rPr lang="zh-CN" altLang="en-US" dirty="0" smtClean="0"/>
              <a:t>患者</a:t>
            </a:r>
            <a:r>
              <a:rPr lang="zh-CN" altLang="zh-CN" dirty="0" smtClean="0"/>
              <a:t>的</a:t>
            </a:r>
            <a:r>
              <a:rPr lang="zh-CN" altLang="zh-CN" dirty="0"/>
              <a:t>护理评估内容有哪些？</a:t>
            </a:r>
          </a:p>
          <a:p>
            <a:endParaRPr lang="zh-CN" altLang="en-US"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74978394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三、急性胆管炎与急性梗阻性化脓性胆管炎</a:t>
            </a:r>
          </a:p>
        </p:txBody>
      </p:sp>
      <p:sp>
        <p:nvSpPr>
          <p:cNvPr id="3" name="内容占位符 2"/>
          <p:cNvSpPr>
            <a:spLocks noGrp="1"/>
          </p:cNvSpPr>
          <p:nvPr>
            <p:ph idx="1"/>
          </p:nvPr>
        </p:nvSpPr>
        <p:spPr/>
        <p:txBody>
          <a:bodyPr/>
          <a:lstStyle/>
          <a:p>
            <a:r>
              <a:rPr lang="zh-CN" altLang="en-US" dirty="0" smtClean="0"/>
              <a:t>护理评估</a:t>
            </a:r>
            <a:endParaRPr lang="en-US" altLang="zh-CN" dirty="0" smtClean="0"/>
          </a:p>
          <a:p>
            <a:pPr lvl="1"/>
            <a:r>
              <a:rPr lang="zh-CN" altLang="en-US" dirty="0" smtClean="0"/>
              <a:t>临床表现</a:t>
            </a:r>
            <a:endParaRPr lang="en-US" altLang="zh-CN" dirty="0" smtClean="0"/>
          </a:p>
          <a:p>
            <a:pPr lvl="2"/>
            <a:r>
              <a:rPr lang="zh-CN" altLang="zh-CN" dirty="0"/>
              <a:t>急性</a:t>
            </a:r>
            <a:r>
              <a:rPr lang="zh-CN" altLang="zh-CN" dirty="0" smtClean="0"/>
              <a:t>胆管炎</a:t>
            </a:r>
            <a:endParaRPr lang="en-US" altLang="zh-CN" dirty="0" smtClean="0"/>
          </a:p>
          <a:p>
            <a:pPr lvl="3"/>
            <a:r>
              <a:rPr lang="zh-CN" altLang="en-US" dirty="0" smtClean="0"/>
              <a:t>症状</a:t>
            </a:r>
            <a:endParaRPr lang="en-US" altLang="zh-CN" dirty="0" smtClean="0"/>
          </a:p>
          <a:p>
            <a:pPr lvl="4"/>
            <a:r>
              <a:rPr lang="zh-CN" altLang="en-US" dirty="0" smtClean="0"/>
              <a:t>腹痛</a:t>
            </a:r>
            <a:endParaRPr lang="en-US" altLang="zh-CN" dirty="0" smtClean="0"/>
          </a:p>
          <a:p>
            <a:pPr lvl="4"/>
            <a:r>
              <a:rPr lang="zh-CN" altLang="en-US" dirty="0" smtClean="0"/>
              <a:t>寒战、高热</a:t>
            </a:r>
            <a:endParaRPr lang="en-US" altLang="zh-CN" dirty="0" smtClean="0"/>
          </a:p>
          <a:p>
            <a:pPr lvl="4"/>
            <a:r>
              <a:rPr lang="zh-CN" altLang="en-US" dirty="0" smtClean="0"/>
              <a:t>黄疸</a:t>
            </a:r>
            <a:endParaRPr lang="en-US" altLang="zh-CN" dirty="0" smtClean="0"/>
          </a:p>
          <a:p>
            <a:pPr lvl="4"/>
            <a:r>
              <a:rPr lang="zh-CN" altLang="en-US" dirty="0" smtClean="0"/>
              <a:t>其他表现</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9574737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一、胆囊结石</a:t>
            </a:r>
          </a:p>
        </p:txBody>
      </p:sp>
      <p:sp>
        <p:nvSpPr>
          <p:cNvPr id="3" name="内容占位符 2"/>
          <p:cNvSpPr>
            <a:spLocks noGrp="1"/>
          </p:cNvSpPr>
          <p:nvPr>
            <p:ph idx="1"/>
          </p:nvPr>
        </p:nvSpPr>
        <p:spPr/>
        <p:txBody>
          <a:bodyPr/>
          <a:lstStyle/>
          <a:p>
            <a:r>
              <a:rPr lang="zh-CN" altLang="zh-CN" dirty="0" smtClean="0"/>
              <a:t>胆囊结</a:t>
            </a:r>
            <a:r>
              <a:rPr lang="zh-CN" altLang="zh-CN" dirty="0"/>
              <a:t>石（</a:t>
            </a:r>
            <a:r>
              <a:rPr lang="en-US" altLang="zh-CN" dirty="0" err="1"/>
              <a:t>cholecystolithiasis</a:t>
            </a:r>
            <a:r>
              <a:rPr lang="zh-CN" altLang="zh-CN" dirty="0"/>
              <a:t>）主要为胆固醇结石或以胆固醇为主的混合型结石，常与胆囊炎</a:t>
            </a:r>
            <a:r>
              <a:rPr lang="zh-CN" altLang="zh-CN" dirty="0" smtClean="0"/>
              <a:t>并存</a:t>
            </a:r>
            <a:endParaRPr lang="en-US" altLang="zh-CN" dirty="0" smtClean="0"/>
          </a:p>
          <a:p>
            <a:r>
              <a:rPr lang="zh-CN" altLang="zh-CN" dirty="0"/>
              <a:t>各种原因引起胆固醇、胆汁酸和磷脂浓度比例失调或造成胆汁淤滞的因素都可导致胆囊结石，主要是胆汁中的胆固醇呈过饱和状态，沉淀析出、结晶而形成结石</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58636580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三、急性胆管炎与急性梗阻性化脓性胆管炎</a:t>
            </a:r>
          </a:p>
        </p:txBody>
      </p:sp>
      <p:sp>
        <p:nvSpPr>
          <p:cNvPr id="3" name="内容占位符 2"/>
          <p:cNvSpPr>
            <a:spLocks noGrp="1"/>
          </p:cNvSpPr>
          <p:nvPr>
            <p:ph idx="1"/>
          </p:nvPr>
        </p:nvSpPr>
        <p:spPr/>
        <p:txBody>
          <a:bodyPr/>
          <a:lstStyle/>
          <a:p>
            <a:r>
              <a:rPr lang="zh-CN" altLang="en-US" dirty="0" smtClean="0"/>
              <a:t>护理评估</a:t>
            </a:r>
            <a:endParaRPr lang="en-US" altLang="zh-CN" dirty="0" smtClean="0"/>
          </a:p>
          <a:p>
            <a:pPr lvl="1"/>
            <a:r>
              <a:rPr lang="zh-CN" altLang="en-US" dirty="0" smtClean="0"/>
              <a:t>临床表现</a:t>
            </a:r>
            <a:endParaRPr lang="en-US" altLang="zh-CN" dirty="0" smtClean="0"/>
          </a:p>
          <a:p>
            <a:pPr lvl="2"/>
            <a:r>
              <a:rPr lang="zh-CN" altLang="zh-CN" dirty="0"/>
              <a:t>急性</a:t>
            </a:r>
            <a:r>
              <a:rPr lang="zh-CN" altLang="zh-CN" dirty="0" smtClean="0"/>
              <a:t>胆管炎</a:t>
            </a:r>
            <a:endParaRPr lang="en-US" altLang="zh-CN" dirty="0" smtClean="0"/>
          </a:p>
          <a:p>
            <a:pPr lvl="3"/>
            <a:r>
              <a:rPr lang="zh-CN" altLang="en-US" dirty="0" smtClean="0"/>
              <a:t>体征</a:t>
            </a:r>
            <a:endParaRPr lang="en-US" altLang="zh-CN" dirty="0" smtClean="0"/>
          </a:p>
          <a:p>
            <a:pPr lvl="4"/>
            <a:r>
              <a:rPr lang="zh-CN" altLang="zh-CN" dirty="0"/>
              <a:t>剑突下及右上腹部压痛，</a:t>
            </a:r>
            <a:r>
              <a:rPr lang="zh-CN" altLang="zh-CN" dirty="0" smtClean="0"/>
              <a:t>肝大</a:t>
            </a:r>
            <a:r>
              <a:rPr lang="zh-CN" altLang="zh-CN" dirty="0"/>
              <a:t>和肝区叩击痛。有时可触及肿大的</a:t>
            </a:r>
            <a:r>
              <a:rPr lang="zh-CN" altLang="zh-CN" dirty="0" smtClean="0"/>
              <a:t>胆囊</a:t>
            </a: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99862623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三、急性胆管炎与急性梗阻性化脓性胆管炎</a:t>
            </a:r>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a:t>临床表现</a:t>
            </a:r>
            <a:endParaRPr lang="en-US" altLang="zh-CN" dirty="0"/>
          </a:p>
          <a:p>
            <a:pPr lvl="2"/>
            <a:r>
              <a:rPr lang="zh-CN" altLang="zh-CN" dirty="0" smtClean="0"/>
              <a:t>急性梗阻</a:t>
            </a:r>
            <a:r>
              <a:rPr lang="zh-CN" altLang="zh-CN" dirty="0"/>
              <a:t>性化脓性胆管炎</a:t>
            </a:r>
            <a:endParaRPr lang="en-US" altLang="zh-CN" dirty="0"/>
          </a:p>
          <a:p>
            <a:pPr lvl="3"/>
            <a:r>
              <a:rPr lang="zh-CN" altLang="en-US" dirty="0" smtClean="0"/>
              <a:t>症状</a:t>
            </a:r>
            <a:endParaRPr lang="en-US" altLang="zh-CN" dirty="0" smtClean="0"/>
          </a:p>
          <a:p>
            <a:pPr lvl="4"/>
            <a:r>
              <a:rPr lang="zh-CN" altLang="zh-CN" dirty="0"/>
              <a:t>起病急骤，病情进展快</a:t>
            </a:r>
            <a:r>
              <a:rPr lang="zh-CN" altLang="zh-CN" dirty="0" smtClean="0"/>
              <a:t>，</a:t>
            </a:r>
            <a:r>
              <a:rPr lang="zh-CN" altLang="en-US" dirty="0" smtClean="0"/>
              <a:t>患者</a:t>
            </a:r>
            <a:r>
              <a:rPr lang="zh-CN" altLang="zh-CN" dirty="0" smtClean="0"/>
              <a:t>在</a:t>
            </a:r>
            <a:r>
              <a:rPr lang="en-US" altLang="zh-CN" dirty="0"/>
              <a:t>Charcot</a:t>
            </a:r>
            <a:r>
              <a:rPr lang="zh-CN" altLang="zh-CN" dirty="0"/>
              <a:t>三联症基础上，出现血压降低，中枢神经系统抑制的表现如神志淡漠、烦躁、谵妄或嗜睡、神志不清、神志昏迷，临床称为</a:t>
            </a:r>
            <a:r>
              <a:rPr lang="en-US" altLang="zh-CN" dirty="0"/>
              <a:t>Reynolds</a:t>
            </a:r>
            <a:r>
              <a:rPr lang="zh-CN" altLang="zh-CN" dirty="0" smtClean="0"/>
              <a:t>五联症</a:t>
            </a:r>
            <a:endParaRPr lang="en-US" altLang="zh-CN"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16804883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三、急性胆管炎与急性梗阻性化脓性胆管炎</a:t>
            </a:r>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a:t>临床表现</a:t>
            </a:r>
            <a:endParaRPr lang="en-US" altLang="zh-CN" dirty="0"/>
          </a:p>
          <a:p>
            <a:pPr lvl="2"/>
            <a:r>
              <a:rPr lang="zh-CN" altLang="zh-CN" dirty="0" smtClean="0"/>
              <a:t>急性梗阻</a:t>
            </a:r>
            <a:r>
              <a:rPr lang="zh-CN" altLang="zh-CN" dirty="0"/>
              <a:t>性化脓性胆管炎</a:t>
            </a:r>
            <a:endParaRPr lang="en-US" altLang="zh-CN" dirty="0"/>
          </a:p>
          <a:p>
            <a:pPr lvl="3"/>
            <a:r>
              <a:rPr lang="zh-CN" altLang="en-US" dirty="0" smtClean="0"/>
              <a:t>体征</a:t>
            </a:r>
            <a:endParaRPr lang="en-US" altLang="zh-CN" dirty="0" smtClean="0"/>
          </a:p>
          <a:p>
            <a:pPr lvl="4"/>
            <a:r>
              <a:rPr lang="zh-CN" altLang="zh-CN" dirty="0"/>
              <a:t>急性病容，神志改变，全身发绀；体温持续升高至</a:t>
            </a:r>
            <a:r>
              <a:rPr lang="en-US" altLang="zh-CN" dirty="0"/>
              <a:t>39</a:t>
            </a:r>
            <a:r>
              <a:rPr lang="zh-CN" altLang="zh-CN" dirty="0"/>
              <a:t>～</a:t>
            </a:r>
            <a:r>
              <a:rPr lang="en-US" altLang="zh-CN" dirty="0"/>
              <a:t>40</a:t>
            </a:r>
            <a:r>
              <a:rPr lang="zh-CN" altLang="zh-CN" dirty="0"/>
              <a:t>℃以上，呈驰张热，血压下降，脉搏细速，可达</a:t>
            </a:r>
            <a:r>
              <a:rPr lang="en-US" altLang="zh-CN" dirty="0"/>
              <a:t>120</a:t>
            </a:r>
            <a:r>
              <a:rPr lang="zh-CN" altLang="zh-CN" dirty="0"/>
              <a:t>次</a:t>
            </a:r>
            <a:r>
              <a:rPr lang="en-US" altLang="zh-CN" dirty="0"/>
              <a:t>/</a:t>
            </a:r>
            <a:r>
              <a:rPr lang="zh-CN" altLang="zh-CN" dirty="0"/>
              <a:t>分以上。腹部触诊可有不同程度的上腹压痛或腹膜刺激征，可扪及肿大的</a:t>
            </a:r>
            <a:r>
              <a:rPr lang="zh-CN" altLang="zh-CN" dirty="0" smtClean="0"/>
              <a:t>肝、</a:t>
            </a:r>
            <a:r>
              <a:rPr lang="zh-CN" altLang="zh-CN" dirty="0"/>
              <a:t>胆囊，肝区有叩击痛，</a:t>
            </a:r>
            <a:r>
              <a:rPr lang="en-US" altLang="zh-CN" dirty="0"/>
              <a:t>Murphy</a:t>
            </a:r>
            <a:r>
              <a:rPr lang="zh-CN" altLang="zh-CN" dirty="0"/>
              <a:t>征阳性。</a:t>
            </a:r>
          </a:p>
          <a:p>
            <a:pPr lvl="4"/>
            <a:endParaRPr lang="en-US" altLang="zh-CN" dirty="0" smtClean="0"/>
          </a:p>
          <a:p>
            <a:pPr lvl="4"/>
            <a:endParaRPr lang="zh-CN" altLang="en-US"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71690911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三、急性胆管炎与急性梗阻性化脓性胆管炎</a:t>
            </a:r>
          </a:p>
        </p:txBody>
      </p:sp>
      <p:sp>
        <p:nvSpPr>
          <p:cNvPr id="3" name="内容占位符 2"/>
          <p:cNvSpPr>
            <a:spLocks noGrp="1"/>
          </p:cNvSpPr>
          <p:nvPr>
            <p:ph idx="1"/>
          </p:nvPr>
        </p:nvSpPr>
        <p:spPr>
          <a:xfrm>
            <a:off x="323528" y="1196752"/>
            <a:ext cx="8610600" cy="4876800"/>
          </a:xfrm>
        </p:spPr>
        <p:txBody>
          <a:bodyPr/>
          <a:lstStyle/>
          <a:p>
            <a:r>
              <a:rPr lang="zh-CN" altLang="en-US" dirty="0" smtClean="0"/>
              <a:t>护理评估</a:t>
            </a:r>
            <a:endParaRPr lang="en-US" altLang="zh-CN" dirty="0" smtClean="0"/>
          </a:p>
          <a:p>
            <a:pPr lvl="1"/>
            <a:r>
              <a:rPr lang="zh-CN" altLang="en-US" dirty="0" smtClean="0"/>
              <a:t>辅助检查</a:t>
            </a:r>
            <a:endParaRPr lang="en-US" altLang="zh-CN" dirty="0" smtClean="0"/>
          </a:p>
          <a:p>
            <a:pPr lvl="2"/>
            <a:r>
              <a:rPr lang="zh-CN" altLang="en-US" dirty="0" smtClean="0"/>
              <a:t>实验室检查</a:t>
            </a:r>
            <a:endParaRPr lang="en-US" altLang="zh-CN" dirty="0" smtClean="0"/>
          </a:p>
          <a:p>
            <a:pPr lvl="3"/>
            <a:r>
              <a:rPr lang="zh-CN" altLang="zh-CN" dirty="0"/>
              <a:t>白细胞计数及中性粒细胞比例升高，肝功能有不同程度损害，血清转氨酶和碱性磷酸酶增高。血清总胆红素和直接胆红素增高，尿胆红素升高</a:t>
            </a:r>
            <a:endParaRPr lang="en-US" altLang="zh-CN" dirty="0" smtClean="0"/>
          </a:p>
          <a:p>
            <a:pPr lvl="2"/>
            <a:r>
              <a:rPr lang="zh-CN" altLang="en-US" dirty="0"/>
              <a:t>影像</a:t>
            </a:r>
            <a:r>
              <a:rPr lang="zh-CN" altLang="en-US" dirty="0" smtClean="0"/>
              <a:t>学检查</a:t>
            </a:r>
            <a:endParaRPr lang="en-US" altLang="zh-CN" dirty="0" smtClean="0"/>
          </a:p>
          <a:p>
            <a:pPr lvl="3"/>
            <a:r>
              <a:rPr lang="zh-CN" altLang="zh-CN" dirty="0"/>
              <a:t>可行床旁</a:t>
            </a:r>
            <a:r>
              <a:rPr lang="en-US" altLang="zh-CN" dirty="0"/>
              <a:t>B</a:t>
            </a:r>
            <a:r>
              <a:rPr lang="zh-CN" altLang="zh-CN" dirty="0"/>
              <a:t>超，以便了解胆道梗阻部位、胆管扩张情况及病变性质。必要时可行</a:t>
            </a:r>
            <a:r>
              <a:rPr lang="en-US" altLang="zh-CN" dirty="0"/>
              <a:t>CT</a:t>
            </a:r>
            <a:r>
              <a:rPr lang="zh-CN" altLang="zh-CN" dirty="0"/>
              <a:t>或</a:t>
            </a:r>
            <a:r>
              <a:rPr lang="en-US" altLang="zh-CN" dirty="0"/>
              <a:t>MRCP</a:t>
            </a:r>
            <a:r>
              <a:rPr lang="zh-CN" altLang="zh-CN" dirty="0"/>
              <a:t>检查等</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6616422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三、急性胆管炎与急性梗阻性化脓性胆管炎</a:t>
            </a:r>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zh-CN" dirty="0" smtClean="0"/>
              <a:t>与疾病相关</a:t>
            </a:r>
            <a:r>
              <a:rPr lang="zh-CN" altLang="zh-CN" dirty="0"/>
              <a:t>的健康史</a:t>
            </a:r>
          </a:p>
          <a:p>
            <a:pPr lvl="2"/>
            <a:r>
              <a:rPr lang="zh-CN" altLang="zh-CN" dirty="0" smtClean="0"/>
              <a:t>了解</a:t>
            </a:r>
            <a:r>
              <a:rPr lang="zh-CN" altLang="en-US" dirty="0" smtClean="0"/>
              <a:t>患者</a:t>
            </a:r>
            <a:r>
              <a:rPr lang="zh-CN" altLang="zh-CN" dirty="0" smtClean="0"/>
              <a:t>既往</a:t>
            </a:r>
            <a:r>
              <a:rPr lang="zh-CN" altLang="zh-CN" dirty="0"/>
              <a:t>有无胆道结石病史、有无进行胆肠吻合术、逆行胰胆管造影、</a:t>
            </a:r>
            <a:r>
              <a:rPr lang="en-US" altLang="zh-CN" dirty="0"/>
              <a:t>T</a:t>
            </a:r>
            <a:r>
              <a:rPr lang="zh-CN" altLang="zh-CN" dirty="0"/>
              <a:t>管造影等。</a:t>
            </a:r>
            <a:r>
              <a:rPr lang="zh-CN" altLang="zh-CN" dirty="0" smtClean="0"/>
              <a:t>了解</a:t>
            </a:r>
            <a:r>
              <a:rPr lang="zh-CN" altLang="en-US" dirty="0" smtClean="0"/>
              <a:t>患者</a:t>
            </a:r>
            <a:r>
              <a:rPr lang="zh-CN" altLang="zh-CN" dirty="0" smtClean="0"/>
              <a:t>有</a:t>
            </a:r>
            <a:r>
              <a:rPr lang="zh-CN" altLang="zh-CN" dirty="0"/>
              <a:t>无进食油腻食物史。</a:t>
            </a:r>
          </a:p>
          <a:p>
            <a:pPr lvl="1"/>
            <a:r>
              <a:rPr lang="zh-CN" altLang="zh-CN" dirty="0" smtClean="0"/>
              <a:t>心理</a:t>
            </a:r>
            <a:r>
              <a:rPr lang="zh-CN" altLang="zh-CN" dirty="0"/>
              <a:t>社会状况</a:t>
            </a:r>
          </a:p>
          <a:p>
            <a:pPr lvl="2"/>
            <a:r>
              <a:rPr lang="zh-CN" altLang="zh-CN" dirty="0" smtClean="0"/>
              <a:t>了解</a:t>
            </a:r>
            <a:r>
              <a:rPr lang="zh-CN" altLang="en-US" dirty="0" smtClean="0"/>
              <a:t>患者</a:t>
            </a:r>
            <a:r>
              <a:rPr lang="zh-CN" altLang="zh-CN" dirty="0" smtClean="0"/>
              <a:t>患病</a:t>
            </a:r>
            <a:r>
              <a:rPr lang="zh-CN" altLang="zh-CN" dirty="0"/>
              <a:t>后心理状况变化</a:t>
            </a:r>
            <a:r>
              <a:rPr lang="zh-CN" altLang="zh-CN" dirty="0" smtClean="0"/>
              <a:t>，</a:t>
            </a:r>
            <a:r>
              <a:rPr lang="zh-CN" altLang="en-US" dirty="0" smtClean="0"/>
              <a:t>患者</a:t>
            </a:r>
            <a:r>
              <a:rPr lang="zh-CN" altLang="zh-CN" dirty="0" smtClean="0"/>
              <a:t>及</a:t>
            </a:r>
            <a:r>
              <a:rPr lang="zh-CN" altLang="zh-CN" dirty="0"/>
              <a:t>家属对术后康复知识的掌握程度，是否担心并发症及预后，社会支持力量如何。</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49313939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三、急性胆管炎与急性梗阻性化脓性胆管炎</a:t>
            </a:r>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smtClean="0"/>
              <a:t>治疗原则</a:t>
            </a:r>
            <a:endParaRPr lang="en-US" altLang="zh-CN" dirty="0" smtClean="0"/>
          </a:p>
          <a:p>
            <a:pPr lvl="2"/>
            <a:r>
              <a:rPr lang="zh-CN" altLang="zh-CN" dirty="0" smtClean="0"/>
              <a:t>急性胆管炎</a:t>
            </a:r>
            <a:endParaRPr lang="en-US" altLang="zh-CN" dirty="0" smtClean="0"/>
          </a:p>
          <a:p>
            <a:pPr lvl="3"/>
            <a:r>
              <a:rPr lang="zh-CN" altLang="en-US" dirty="0" smtClean="0"/>
              <a:t>非手术治疗</a:t>
            </a:r>
            <a:endParaRPr lang="en-US" altLang="zh-CN" dirty="0" smtClean="0"/>
          </a:p>
          <a:p>
            <a:pPr lvl="4"/>
            <a:r>
              <a:rPr lang="zh-CN" altLang="zh-CN" dirty="0"/>
              <a:t>胆管结石并发症感染症状较轻时，可选择禁食、胃肠减压、补液、</a:t>
            </a:r>
            <a:r>
              <a:rPr lang="zh-CN" altLang="zh-CN" dirty="0" smtClean="0"/>
              <a:t>记</a:t>
            </a:r>
            <a:r>
              <a:rPr lang="zh-CN" altLang="en-US" dirty="0" smtClean="0"/>
              <a:t>录</a:t>
            </a:r>
            <a:r>
              <a:rPr lang="zh-CN" altLang="zh-CN" dirty="0" smtClean="0"/>
              <a:t>出入</a:t>
            </a:r>
            <a:r>
              <a:rPr lang="zh-CN" altLang="zh-CN" dirty="0"/>
              <a:t>量、联合足量抗菌药控制感染、</a:t>
            </a:r>
            <a:r>
              <a:rPr lang="zh-CN" altLang="zh-CN" dirty="0" smtClean="0"/>
              <a:t>解痉止痛等处理措施</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916598881"/>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三、急性胆管炎与急性梗阻性化脓性胆管炎</a:t>
            </a:r>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smtClean="0"/>
              <a:t>治疗原则</a:t>
            </a:r>
            <a:endParaRPr lang="en-US" altLang="zh-CN" dirty="0" smtClean="0"/>
          </a:p>
          <a:p>
            <a:pPr lvl="2"/>
            <a:r>
              <a:rPr lang="zh-CN" altLang="zh-CN" dirty="0" smtClean="0"/>
              <a:t>急性胆管炎</a:t>
            </a:r>
            <a:endParaRPr lang="en-US" altLang="zh-CN" dirty="0" smtClean="0"/>
          </a:p>
          <a:p>
            <a:pPr lvl="3"/>
            <a:r>
              <a:rPr lang="zh-CN" altLang="en-US" dirty="0" smtClean="0"/>
              <a:t>手术治疗</a:t>
            </a:r>
            <a:endParaRPr lang="en-US" altLang="zh-CN" dirty="0" smtClean="0"/>
          </a:p>
          <a:p>
            <a:pPr lvl="4"/>
            <a:r>
              <a:rPr lang="zh-CN" altLang="zh-CN" dirty="0"/>
              <a:t>非手术治疗无效者行胆总管探查切开取石、</a:t>
            </a:r>
            <a:r>
              <a:rPr lang="en-US" altLang="zh-CN" dirty="0"/>
              <a:t>T</a:t>
            </a:r>
            <a:r>
              <a:rPr lang="zh-CN" altLang="zh-CN" dirty="0"/>
              <a:t>管引流术，根据病情决定是否彻底取净</a:t>
            </a:r>
            <a:r>
              <a:rPr lang="zh-CN" altLang="zh-CN" dirty="0" smtClean="0"/>
              <a:t>结石</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70077799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三、急性胆管炎与急性梗阻性化脓性胆管炎</a:t>
            </a:r>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smtClean="0"/>
              <a:t>治疗原则</a:t>
            </a:r>
            <a:endParaRPr lang="en-US" altLang="zh-CN" dirty="0" smtClean="0"/>
          </a:p>
          <a:p>
            <a:pPr lvl="2"/>
            <a:r>
              <a:rPr lang="zh-CN" altLang="zh-CN" dirty="0" smtClean="0"/>
              <a:t>急性胆管炎</a:t>
            </a:r>
            <a:endParaRPr lang="en-US" altLang="zh-CN" dirty="0" smtClean="0"/>
          </a:p>
          <a:p>
            <a:pPr lvl="3"/>
            <a:r>
              <a:rPr lang="zh-CN" altLang="en-US" dirty="0"/>
              <a:t>其他治疗</a:t>
            </a:r>
            <a:endParaRPr lang="en-US" altLang="zh-CN" dirty="0"/>
          </a:p>
          <a:p>
            <a:pPr lvl="4"/>
            <a:r>
              <a:rPr lang="zh-CN" altLang="zh-CN" dirty="0"/>
              <a:t>有条件的医院可行经皮肝穿刺胆管引流（</a:t>
            </a:r>
            <a:r>
              <a:rPr lang="en-US" altLang="zh-CN" dirty="0"/>
              <a:t>percutaneous </a:t>
            </a:r>
            <a:r>
              <a:rPr lang="en-US" altLang="zh-CN" dirty="0" err="1"/>
              <a:t>transhepatic</a:t>
            </a:r>
            <a:r>
              <a:rPr lang="en-US" altLang="zh-CN" dirty="0"/>
              <a:t> cholangiography drainage</a:t>
            </a:r>
            <a:r>
              <a:rPr lang="zh-CN" altLang="zh-CN" dirty="0"/>
              <a:t>，</a:t>
            </a:r>
            <a:r>
              <a:rPr lang="en-US" altLang="zh-CN" dirty="0"/>
              <a:t>PTCD</a:t>
            </a:r>
            <a:r>
              <a:rPr lang="zh-CN" altLang="zh-CN" dirty="0"/>
              <a:t>）、</a:t>
            </a:r>
            <a:r>
              <a:rPr lang="en-US" altLang="zh-CN" dirty="0"/>
              <a:t>EST</a:t>
            </a:r>
            <a:r>
              <a:rPr lang="zh-CN" altLang="zh-CN" dirty="0"/>
              <a:t>和经内镜鼻胆管引流（</a:t>
            </a:r>
            <a:r>
              <a:rPr lang="en-US" altLang="zh-CN" dirty="0"/>
              <a:t>endoscopic </a:t>
            </a:r>
            <a:r>
              <a:rPr lang="en-US" altLang="zh-CN" dirty="0" err="1"/>
              <a:t>nasobiliary</a:t>
            </a:r>
            <a:r>
              <a:rPr lang="en-US" altLang="zh-CN" dirty="0"/>
              <a:t> drainage</a:t>
            </a:r>
            <a:r>
              <a:rPr lang="zh-CN" altLang="zh-CN" dirty="0"/>
              <a:t>，</a:t>
            </a:r>
            <a:r>
              <a:rPr lang="en-US" altLang="zh-CN" dirty="0"/>
              <a:t>ENBD</a:t>
            </a:r>
            <a:r>
              <a:rPr lang="zh-CN" altLang="zh-CN" dirty="0"/>
              <a:t>）</a:t>
            </a:r>
            <a:endParaRPr lang="en-US" altLang="zh-CN"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44488714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三、急性胆管炎与急性梗阻性化脓性胆管炎</a:t>
            </a:r>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a:t>治疗原则</a:t>
            </a:r>
            <a:endParaRPr lang="en-US" altLang="zh-CN" dirty="0"/>
          </a:p>
          <a:p>
            <a:pPr lvl="2"/>
            <a:r>
              <a:rPr lang="zh-CN" altLang="zh-CN" dirty="0" smtClean="0"/>
              <a:t>急性梗阻</a:t>
            </a:r>
            <a:r>
              <a:rPr lang="zh-CN" altLang="zh-CN" dirty="0"/>
              <a:t>性化脓性胆管炎</a:t>
            </a:r>
            <a:endParaRPr lang="en-US" altLang="zh-CN" dirty="0"/>
          </a:p>
          <a:p>
            <a:pPr lvl="3"/>
            <a:r>
              <a:rPr lang="zh-CN" altLang="en-US" dirty="0"/>
              <a:t>非手术</a:t>
            </a:r>
            <a:r>
              <a:rPr lang="zh-CN" altLang="en-US" dirty="0" smtClean="0"/>
              <a:t>治疗</a:t>
            </a:r>
            <a:endParaRPr lang="en-US" altLang="zh-CN" dirty="0" smtClean="0"/>
          </a:p>
          <a:p>
            <a:pPr lvl="4"/>
            <a:r>
              <a:rPr lang="zh-CN" altLang="zh-CN" dirty="0"/>
              <a:t>抗休克</a:t>
            </a:r>
            <a:r>
              <a:rPr lang="zh-CN" altLang="zh-CN" dirty="0" smtClean="0"/>
              <a:t>治疗</a:t>
            </a:r>
            <a:endParaRPr lang="en-US" altLang="zh-CN" dirty="0" smtClean="0"/>
          </a:p>
          <a:p>
            <a:pPr lvl="4"/>
            <a:r>
              <a:rPr lang="zh-CN" altLang="en-US" dirty="0" smtClean="0"/>
              <a:t>纠</a:t>
            </a:r>
            <a:r>
              <a:rPr lang="zh-CN" altLang="zh-CN" dirty="0" smtClean="0"/>
              <a:t>正</a:t>
            </a:r>
            <a:r>
              <a:rPr lang="zh-CN" altLang="zh-CN" dirty="0"/>
              <a:t>水、电解质及</a:t>
            </a:r>
            <a:r>
              <a:rPr lang="zh-CN" altLang="zh-CN" dirty="0" smtClean="0"/>
              <a:t>酸碱平衡失调</a:t>
            </a:r>
            <a:endParaRPr lang="en-US" altLang="zh-CN" dirty="0" smtClean="0"/>
          </a:p>
          <a:p>
            <a:pPr lvl="4"/>
            <a:r>
              <a:rPr lang="zh-CN" altLang="zh-CN" dirty="0"/>
              <a:t>抗感染</a:t>
            </a:r>
            <a:r>
              <a:rPr lang="zh-CN" altLang="zh-CN" dirty="0" smtClean="0"/>
              <a:t>治疗</a:t>
            </a:r>
            <a:endParaRPr lang="en-US" altLang="zh-CN" dirty="0" smtClean="0"/>
          </a:p>
          <a:p>
            <a:pPr lvl="4"/>
            <a:r>
              <a:rPr lang="zh-CN" altLang="en-US" dirty="0" smtClean="0"/>
              <a:t>对症治疗</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0166699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三、急性胆管炎与急性梗阻性化脓性胆管炎</a:t>
            </a:r>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a:t>治疗原则</a:t>
            </a:r>
            <a:endParaRPr lang="en-US" altLang="zh-CN" dirty="0"/>
          </a:p>
          <a:p>
            <a:pPr lvl="2"/>
            <a:r>
              <a:rPr lang="zh-CN" altLang="zh-CN" dirty="0" smtClean="0"/>
              <a:t>急性梗阻</a:t>
            </a:r>
            <a:r>
              <a:rPr lang="zh-CN" altLang="zh-CN" dirty="0"/>
              <a:t>性化脓性胆管炎</a:t>
            </a:r>
            <a:endParaRPr lang="en-US" altLang="zh-CN" dirty="0"/>
          </a:p>
          <a:p>
            <a:pPr lvl="3"/>
            <a:r>
              <a:rPr lang="zh-CN" altLang="en-US" dirty="0" smtClean="0"/>
              <a:t>手术治疗</a:t>
            </a:r>
            <a:endParaRPr lang="en-US" altLang="zh-CN" dirty="0"/>
          </a:p>
          <a:p>
            <a:pPr lvl="4"/>
            <a:r>
              <a:rPr lang="zh-CN" altLang="zh-CN" dirty="0"/>
              <a:t>多采用胆总管切开减压，</a:t>
            </a:r>
            <a:r>
              <a:rPr lang="en-US" altLang="zh-CN" dirty="0"/>
              <a:t>T</a:t>
            </a:r>
            <a:r>
              <a:rPr lang="zh-CN" altLang="zh-CN" dirty="0"/>
              <a:t>管引流术，也可采用经</a:t>
            </a:r>
            <a:r>
              <a:rPr lang="en-US" altLang="zh-CN" dirty="0"/>
              <a:t>ENBD</a:t>
            </a:r>
            <a:r>
              <a:rPr lang="zh-CN" altLang="zh-CN" dirty="0"/>
              <a:t>等</a:t>
            </a:r>
            <a:endParaRPr lang="zh-CN" altLang="en-US" dirty="0"/>
          </a:p>
          <a:p>
            <a:pPr lvl="4"/>
            <a:endParaRPr lang="en-US"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146758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一、胆囊结石</a:t>
            </a:r>
          </a:p>
        </p:txBody>
      </p:sp>
      <p:sp>
        <p:nvSpPr>
          <p:cNvPr id="3" name="内容占位符 2"/>
          <p:cNvSpPr>
            <a:spLocks noGrp="1"/>
          </p:cNvSpPr>
          <p:nvPr>
            <p:ph idx="1"/>
          </p:nvPr>
        </p:nvSpPr>
        <p:spPr/>
        <p:txBody>
          <a:bodyPr/>
          <a:lstStyle/>
          <a:p>
            <a:r>
              <a:rPr lang="zh-CN" altLang="zh-CN" dirty="0"/>
              <a:t>案例</a:t>
            </a:r>
            <a:r>
              <a:rPr lang="en-US" altLang="zh-CN" dirty="0"/>
              <a:t>29-1  A</a:t>
            </a:r>
            <a:endParaRPr lang="zh-CN" altLang="zh-CN" dirty="0"/>
          </a:p>
          <a:p>
            <a:pPr lvl="1"/>
            <a:r>
              <a:rPr lang="zh-CN" altLang="zh-CN" dirty="0"/>
              <a:t>男性，</a:t>
            </a:r>
            <a:r>
              <a:rPr lang="en-US" altLang="zh-CN" dirty="0"/>
              <a:t>28</a:t>
            </a:r>
            <a:r>
              <a:rPr lang="zh-CN" altLang="zh-CN" dirty="0"/>
              <a:t>岁，因“反复右上腹疼痛</a:t>
            </a:r>
            <a:r>
              <a:rPr lang="en-US" altLang="zh-CN" dirty="0"/>
              <a:t>2</a:t>
            </a:r>
            <a:r>
              <a:rPr lang="zh-CN" altLang="zh-CN" dirty="0"/>
              <a:t>年，复发加重</a:t>
            </a:r>
            <a:r>
              <a:rPr lang="en-US" altLang="zh-CN" dirty="0"/>
              <a:t>3</a:t>
            </a:r>
            <a:r>
              <a:rPr lang="zh-CN" altLang="zh-CN" dirty="0"/>
              <a:t>天”入院。</a:t>
            </a:r>
          </a:p>
          <a:p>
            <a:pPr lvl="1"/>
            <a:r>
              <a:rPr lang="zh-CN" altLang="en-US" dirty="0" smtClean="0"/>
              <a:t>体</a:t>
            </a:r>
            <a:r>
              <a:rPr lang="zh-CN" altLang="zh-CN" dirty="0" smtClean="0"/>
              <a:t>检</a:t>
            </a:r>
            <a:r>
              <a:rPr lang="zh-CN" altLang="zh-CN" dirty="0"/>
              <a:t>：</a:t>
            </a:r>
            <a:r>
              <a:rPr lang="en-US" altLang="zh-CN" dirty="0" smtClean="0"/>
              <a:t>T 37.1</a:t>
            </a:r>
            <a:r>
              <a:rPr lang="zh-CN" altLang="zh-CN" dirty="0"/>
              <a:t>℃，</a:t>
            </a:r>
            <a:r>
              <a:rPr lang="en-US" altLang="zh-CN" dirty="0" smtClean="0"/>
              <a:t>P 62</a:t>
            </a:r>
            <a:r>
              <a:rPr lang="zh-CN" altLang="zh-CN" dirty="0"/>
              <a:t>次</a:t>
            </a:r>
            <a:r>
              <a:rPr lang="en-US" altLang="zh-CN" dirty="0"/>
              <a:t>/</a:t>
            </a:r>
            <a:r>
              <a:rPr lang="zh-CN" altLang="zh-CN" dirty="0"/>
              <a:t>分，</a:t>
            </a:r>
            <a:r>
              <a:rPr lang="en-US" altLang="zh-CN" dirty="0" smtClean="0"/>
              <a:t>R 19</a:t>
            </a:r>
            <a:r>
              <a:rPr lang="zh-CN" altLang="zh-CN" dirty="0"/>
              <a:t>次</a:t>
            </a:r>
            <a:r>
              <a:rPr lang="en-US" altLang="zh-CN" dirty="0"/>
              <a:t>/</a:t>
            </a:r>
            <a:r>
              <a:rPr lang="zh-CN" altLang="zh-CN" dirty="0"/>
              <a:t>分，</a:t>
            </a:r>
            <a:r>
              <a:rPr lang="en-US" altLang="zh-CN" dirty="0" smtClean="0"/>
              <a:t>BP 108/71mmHg</a:t>
            </a:r>
            <a:r>
              <a:rPr lang="zh-CN" altLang="zh-CN" dirty="0"/>
              <a:t>。腹部平软，右上腹有明显压痛、反跳痛，无肌紧张。肝脾肋缘下未及，</a:t>
            </a:r>
            <a:r>
              <a:rPr lang="en-US" altLang="zh-CN" dirty="0"/>
              <a:t>Murphy</a:t>
            </a:r>
            <a:r>
              <a:rPr lang="zh-CN" altLang="zh-CN" dirty="0"/>
              <a:t>征（</a:t>
            </a:r>
            <a:r>
              <a:rPr lang="en-US" altLang="zh-CN" dirty="0"/>
              <a:t>+</a:t>
            </a:r>
            <a:r>
              <a:rPr lang="zh-CN" altLang="zh-CN" dirty="0"/>
              <a:t>），肝区叩击痛（</a:t>
            </a:r>
            <a:r>
              <a:rPr lang="en-US" altLang="zh-CN" dirty="0"/>
              <a:t>-</a:t>
            </a:r>
            <a:r>
              <a:rPr lang="zh-CN" altLang="zh-CN" dirty="0"/>
              <a:t>），移动性浊音（</a:t>
            </a:r>
            <a:r>
              <a:rPr lang="en-US" altLang="zh-CN" dirty="0"/>
              <a:t>-</a:t>
            </a:r>
            <a:r>
              <a:rPr lang="zh-CN" altLang="zh-CN" dirty="0"/>
              <a:t>），肠鸣音</a:t>
            </a:r>
            <a:r>
              <a:rPr lang="en-US" altLang="zh-CN" dirty="0"/>
              <a:t>2~3</a:t>
            </a:r>
            <a:r>
              <a:rPr lang="zh-CN" altLang="zh-CN" dirty="0"/>
              <a:t>次</a:t>
            </a:r>
            <a:r>
              <a:rPr lang="en-US" altLang="zh-CN" dirty="0"/>
              <a:t>/</a:t>
            </a:r>
            <a:r>
              <a:rPr lang="zh-CN" altLang="zh-CN" dirty="0"/>
              <a:t>分</a:t>
            </a:r>
            <a:r>
              <a:rPr lang="zh-CN" altLang="zh-CN" dirty="0" smtClean="0"/>
              <a:t>。</a:t>
            </a:r>
            <a:endParaRPr lang="zh-CN" altLang="zh-CN"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63578636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三、急性胆管炎与急性梗阻性化脓性胆管炎</a:t>
            </a:r>
          </a:p>
        </p:txBody>
      </p:sp>
      <p:sp>
        <p:nvSpPr>
          <p:cNvPr id="3" name="内容占位符 2"/>
          <p:cNvSpPr>
            <a:spLocks noGrp="1"/>
          </p:cNvSpPr>
          <p:nvPr>
            <p:ph idx="1"/>
          </p:nvPr>
        </p:nvSpPr>
        <p:spPr/>
        <p:txBody>
          <a:bodyPr/>
          <a:lstStyle/>
          <a:p>
            <a:r>
              <a:rPr lang="zh-CN" altLang="zh-CN" dirty="0"/>
              <a:t>案例</a:t>
            </a:r>
            <a:r>
              <a:rPr lang="en-US" altLang="zh-CN" dirty="0"/>
              <a:t>29-2  B</a:t>
            </a:r>
            <a:endParaRPr lang="zh-CN" altLang="zh-CN" dirty="0"/>
          </a:p>
          <a:p>
            <a:pPr lvl="1"/>
            <a:r>
              <a:rPr lang="zh-CN" altLang="zh-CN" dirty="0" smtClean="0"/>
              <a:t>该</a:t>
            </a:r>
            <a:r>
              <a:rPr lang="zh-CN" altLang="en-US" dirty="0" smtClean="0"/>
              <a:t>患者</a:t>
            </a:r>
            <a:r>
              <a:rPr lang="zh-CN" altLang="zh-CN" dirty="0" smtClean="0"/>
              <a:t>明确</a:t>
            </a:r>
            <a:r>
              <a:rPr lang="zh-CN" altLang="zh-CN" dirty="0"/>
              <a:t>诊断为急性梗阻性化脓性胆管炎，给予抗感染、对症、营养支持等联合治疗，同时拟行胆总管切开减压，</a:t>
            </a:r>
            <a:r>
              <a:rPr lang="en-US" altLang="zh-CN" dirty="0"/>
              <a:t>T</a:t>
            </a:r>
            <a:r>
              <a:rPr lang="zh-CN" altLang="zh-CN" dirty="0"/>
              <a:t>管引流术。</a:t>
            </a:r>
          </a:p>
          <a:p>
            <a:pPr lvl="1"/>
            <a:r>
              <a:rPr lang="zh-CN" altLang="zh-CN" dirty="0"/>
              <a:t>问题：</a:t>
            </a:r>
            <a:r>
              <a:rPr lang="zh-CN" altLang="zh-CN" dirty="0" smtClean="0"/>
              <a:t>该</a:t>
            </a:r>
            <a:r>
              <a:rPr lang="zh-CN" altLang="en-US" dirty="0" smtClean="0"/>
              <a:t>患者</a:t>
            </a:r>
            <a:r>
              <a:rPr lang="zh-CN" altLang="zh-CN" dirty="0" smtClean="0"/>
              <a:t>术</a:t>
            </a:r>
            <a:r>
              <a:rPr lang="zh-CN" altLang="zh-CN" dirty="0"/>
              <a:t>前护理内容有哪些？手术后存在哪些风险？如何观察及护理？</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63542876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三、急性胆管炎与急性梗阻性化脓性胆管炎</a:t>
            </a:r>
          </a:p>
        </p:txBody>
      </p:sp>
      <p:sp>
        <p:nvSpPr>
          <p:cNvPr id="3" name="内容占位符 2"/>
          <p:cNvSpPr>
            <a:spLocks noGrp="1"/>
          </p:cNvSpPr>
          <p:nvPr>
            <p:ph idx="1"/>
          </p:nvPr>
        </p:nvSpPr>
        <p:spPr/>
        <p:txBody>
          <a:bodyPr/>
          <a:lstStyle/>
          <a:p>
            <a:r>
              <a:rPr lang="zh-CN" altLang="zh-CN" dirty="0"/>
              <a:t>主要护理诊断</a:t>
            </a:r>
            <a:r>
              <a:rPr lang="en-US" altLang="zh-CN" dirty="0"/>
              <a:t>/</a:t>
            </a:r>
            <a:r>
              <a:rPr lang="zh-CN" altLang="zh-CN" dirty="0"/>
              <a:t>合作性</a:t>
            </a:r>
            <a:r>
              <a:rPr lang="zh-CN" altLang="zh-CN" dirty="0" smtClean="0"/>
              <a:t>问题</a:t>
            </a:r>
            <a:endParaRPr lang="zh-CN" altLang="zh-CN" dirty="0"/>
          </a:p>
          <a:p>
            <a:pPr lvl="1"/>
            <a:r>
              <a:rPr lang="zh-CN" altLang="zh-CN" dirty="0" smtClean="0"/>
              <a:t>体液</a:t>
            </a:r>
            <a:r>
              <a:rPr lang="zh-CN" altLang="zh-CN" dirty="0"/>
              <a:t>不足</a:t>
            </a:r>
            <a:r>
              <a:rPr lang="en-US" altLang="zh-CN" dirty="0"/>
              <a:t>  </a:t>
            </a:r>
            <a:r>
              <a:rPr lang="en-US" altLang="zh-CN" dirty="0" smtClean="0"/>
              <a:t> </a:t>
            </a:r>
            <a:r>
              <a:rPr lang="zh-CN" altLang="zh-CN" dirty="0" smtClean="0"/>
              <a:t>与</a:t>
            </a:r>
            <a:r>
              <a:rPr lang="zh-CN" altLang="zh-CN" dirty="0"/>
              <a:t>呕吐、禁食和感染性休克等</a:t>
            </a:r>
            <a:r>
              <a:rPr lang="zh-CN" altLang="zh-CN" dirty="0" smtClean="0"/>
              <a:t>有关</a:t>
            </a:r>
            <a:endParaRPr lang="zh-CN" altLang="zh-CN" dirty="0"/>
          </a:p>
          <a:p>
            <a:pPr lvl="1"/>
            <a:r>
              <a:rPr lang="zh-CN" altLang="zh-CN" dirty="0" smtClean="0"/>
              <a:t>体温过</a:t>
            </a:r>
            <a:r>
              <a:rPr lang="zh-CN" altLang="zh-CN" dirty="0"/>
              <a:t>高</a:t>
            </a:r>
            <a:r>
              <a:rPr lang="en-US" altLang="zh-CN" dirty="0"/>
              <a:t>  </a:t>
            </a:r>
            <a:r>
              <a:rPr lang="zh-CN" altLang="zh-CN" dirty="0"/>
              <a:t>与胆道感染、中毒性休克</a:t>
            </a:r>
            <a:r>
              <a:rPr lang="zh-CN" altLang="zh-CN" dirty="0" smtClean="0"/>
              <a:t>有关</a:t>
            </a:r>
            <a:endParaRPr lang="zh-CN" altLang="zh-CN" dirty="0"/>
          </a:p>
          <a:p>
            <a:pPr lvl="1"/>
            <a:r>
              <a:rPr lang="zh-CN" altLang="zh-CN" dirty="0" smtClean="0"/>
              <a:t>低效</a:t>
            </a:r>
            <a:r>
              <a:rPr lang="zh-CN" altLang="zh-CN" dirty="0"/>
              <a:t>性呼吸型态</a:t>
            </a:r>
            <a:r>
              <a:rPr lang="en-US" altLang="zh-CN" dirty="0"/>
              <a:t>  </a:t>
            </a:r>
            <a:r>
              <a:rPr lang="en-US" altLang="zh-CN" dirty="0" smtClean="0"/>
              <a:t> </a:t>
            </a:r>
            <a:r>
              <a:rPr lang="zh-CN" altLang="zh-CN" dirty="0" smtClean="0"/>
              <a:t>与</a:t>
            </a:r>
            <a:r>
              <a:rPr lang="zh-CN" altLang="zh-CN" dirty="0"/>
              <a:t>感染中毒或</a:t>
            </a:r>
            <a:r>
              <a:rPr lang="en-US" altLang="zh-CN" dirty="0"/>
              <a:t>MODS</a:t>
            </a:r>
            <a:r>
              <a:rPr lang="zh-CN" altLang="zh-CN" dirty="0" smtClean="0"/>
              <a:t>有关</a:t>
            </a:r>
            <a:endParaRPr lang="zh-CN" altLang="zh-CN" dirty="0"/>
          </a:p>
          <a:p>
            <a:pPr lvl="1"/>
            <a:r>
              <a:rPr lang="zh-CN" altLang="zh-CN" dirty="0" smtClean="0"/>
              <a:t>潜在并发症 </a:t>
            </a:r>
            <a:r>
              <a:rPr lang="en-US" altLang="zh-CN" dirty="0" smtClean="0"/>
              <a:t> </a:t>
            </a:r>
            <a:r>
              <a:rPr lang="zh-CN" altLang="zh-CN" dirty="0" smtClean="0"/>
              <a:t>胆道出血</a:t>
            </a:r>
            <a:r>
              <a:rPr lang="zh-CN" altLang="zh-CN" dirty="0"/>
              <a:t>、胆瘘、肝脓肿、多器官功能障碍或</a:t>
            </a:r>
            <a:r>
              <a:rPr lang="zh-CN" altLang="zh-CN" dirty="0" smtClean="0"/>
              <a:t>衰竭</a:t>
            </a:r>
            <a:endParaRPr lang="zh-CN" altLang="zh-CN"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408827410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三、急性胆管炎与急性梗阻性化脓性胆管炎</a:t>
            </a:r>
          </a:p>
        </p:txBody>
      </p:sp>
      <p:sp>
        <p:nvSpPr>
          <p:cNvPr id="3" name="内容占位符 2"/>
          <p:cNvSpPr>
            <a:spLocks noGrp="1"/>
          </p:cNvSpPr>
          <p:nvPr>
            <p:ph idx="1"/>
          </p:nvPr>
        </p:nvSpPr>
        <p:spPr>
          <a:xfrm>
            <a:off x="323528" y="1196752"/>
            <a:ext cx="8610600" cy="4876800"/>
          </a:xfrm>
        </p:spPr>
        <p:txBody>
          <a:bodyPr/>
          <a:lstStyle/>
          <a:p>
            <a:r>
              <a:rPr lang="zh-CN" altLang="en-US" dirty="0" smtClean="0"/>
              <a:t>护理措施</a:t>
            </a:r>
            <a:endParaRPr lang="en-US" altLang="zh-CN" dirty="0" smtClean="0"/>
          </a:p>
          <a:p>
            <a:pPr lvl="1"/>
            <a:r>
              <a:rPr lang="zh-CN" altLang="en-US" dirty="0"/>
              <a:t>术</a:t>
            </a:r>
            <a:r>
              <a:rPr lang="zh-CN" altLang="en-US" dirty="0" smtClean="0"/>
              <a:t>前护理</a:t>
            </a:r>
            <a:endParaRPr lang="en-US" altLang="zh-CN" dirty="0" smtClean="0"/>
          </a:p>
          <a:p>
            <a:pPr lvl="2"/>
            <a:r>
              <a:rPr lang="zh-CN" altLang="zh-CN" dirty="0"/>
              <a:t>病情观察</a:t>
            </a:r>
            <a:endParaRPr lang="en-US" altLang="zh-CN" dirty="0" smtClean="0"/>
          </a:p>
          <a:p>
            <a:pPr lvl="2"/>
            <a:r>
              <a:rPr lang="zh-CN" altLang="en-US" dirty="0" smtClean="0"/>
              <a:t>体液平衡</a:t>
            </a:r>
            <a:endParaRPr lang="en-US" altLang="zh-CN" dirty="0" smtClean="0"/>
          </a:p>
          <a:p>
            <a:pPr lvl="2"/>
            <a:r>
              <a:rPr lang="zh-CN" altLang="zh-CN" dirty="0"/>
              <a:t>高热</a:t>
            </a:r>
            <a:r>
              <a:rPr lang="zh-CN" altLang="zh-CN" dirty="0" smtClean="0"/>
              <a:t>护理</a:t>
            </a:r>
            <a:endParaRPr lang="en-US" altLang="zh-CN" dirty="0" smtClean="0"/>
          </a:p>
          <a:p>
            <a:pPr lvl="2"/>
            <a:r>
              <a:rPr lang="zh-CN" altLang="en-US" dirty="0" smtClean="0"/>
              <a:t>呼吸道护理</a:t>
            </a:r>
            <a:endParaRPr lang="en-US" altLang="zh-CN" dirty="0" smtClean="0"/>
          </a:p>
          <a:p>
            <a:pPr lvl="2"/>
            <a:r>
              <a:rPr lang="zh-CN" altLang="en-US" dirty="0" smtClean="0"/>
              <a:t>营养支持</a:t>
            </a:r>
            <a:endParaRPr lang="en-US" altLang="zh-CN" dirty="0" smtClean="0"/>
          </a:p>
          <a:p>
            <a:pPr lvl="2"/>
            <a:r>
              <a:rPr lang="zh-CN" altLang="zh-CN" dirty="0"/>
              <a:t>完善术前检查及准备</a:t>
            </a:r>
            <a:endParaRPr lang="en-US" altLang="zh-CN" dirty="0" smtClean="0"/>
          </a:p>
          <a:p>
            <a:pPr lvl="1"/>
            <a:r>
              <a:rPr lang="zh-CN" altLang="en-US" dirty="0"/>
              <a:t>术</a:t>
            </a:r>
            <a:r>
              <a:rPr lang="zh-CN" altLang="en-US" dirty="0" smtClean="0"/>
              <a:t>后护理及健康教育</a:t>
            </a:r>
            <a:endParaRPr lang="en-US" altLang="zh-CN" dirty="0" smtClean="0"/>
          </a:p>
          <a:p>
            <a:pPr lvl="2"/>
            <a:r>
              <a:rPr lang="zh-CN" altLang="zh-CN" dirty="0"/>
              <a:t>参见本章胆管</a:t>
            </a:r>
            <a:r>
              <a:rPr lang="zh-CN" altLang="zh-CN" dirty="0" smtClean="0"/>
              <a:t>结石</a:t>
            </a:r>
            <a:r>
              <a:rPr lang="zh-CN" altLang="en-US" dirty="0" smtClean="0"/>
              <a:t>患者</a:t>
            </a:r>
            <a:r>
              <a:rPr lang="zh-CN" altLang="zh-CN" dirty="0" smtClean="0"/>
              <a:t>的</a:t>
            </a:r>
            <a:r>
              <a:rPr lang="zh-CN" altLang="zh-CN" dirty="0"/>
              <a:t>术后护理</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57649670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zh-CN" dirty="0"/>
              <a:t>第三节</a:t>
            </a:r>
            <a:r>
              <a:rPr lang="en-US" altLang="zh-CN" dirty="0"/>
              <a:t>	</a:t>
            </a:r>
            <a:r>
              <a:rPr lang="en-US" altLang="zh-CN" dirty="0" smtClean="0"/>
              <a:t/>
            </a:r>
            <a:br>
              <a:rPr lang="en-US" altLang="zh-CN" dirty="0" smtClean="0"/>
            </a:br>
            <a:r>
              <a:rPr lang="zh-CN" altLang="zh-CN" dirty="0" smtClean="0"/>
              <a:t>胆道蛔虫病</a:t>
            </a:r>
            <a:endParaRPr lang="zh-CN" altLang="en-US" dirty="0"/>
          </a:p>
        </p:txBody>
      </p:sp>
    </p:spTree>
    <p:extLst>
      <p:ext uri="{BB962C8B-B14F-4D97-AF65-F5344CB8AC3E}">
        <p14:creationId xmlns:p14="http://schemas.microsoft.com/office/powerpoint/2010/main" val="3957498500"/>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第三节</a:t>
            </a:r>
            <a:r>
              <a:rPr lang="en-US" altLang="zh-CN" dirty="0"/>
              <a:t>	</a:t>
            </a:r>
            <a:r>
              <a:rPr lang="zh-CN" altLang="zh-CN" dirty="0"/>
              <a:t>胆道蛔虫病</a:t>
            </a:r>
            <a:endParaRPr lang="zh-CN" altLang="en-US" dirty="0"/>
          </a:p>
        </p:txBody>
      </p:sp>
      <p:sp>
        <p:nvSpPr>
          <p:cNvPr id="3" name="内容占位符 2"/>
          <p:cNvSpPr>
            <a:spLocks noGrp="1"/>
          </p:cNvSpPr>
          <p:nvPr>
            <p:ph idx="1"/>
          </p:nvPr>
        </p:nvSpPr>
        <p:spPr/>
        <p:txBody>
          <a:bodyPr/>
          <a:lstStyle/>
          <a:p>
            <a:r>
              <a:rPr lang="zh-CN" altLang="en-US" dirty="0" smtClean="0"/>
              <a:t>概述</a:t>
            </a:r>
            <a:endParaRPr lang="en-US" altLang="zh-CN" dirty="0" smtClean="0"/>
          </a:p>
          <a:p>
            <a:pPr lvl="1"/>
            <a:r>
              <a:rPr lang="zh-CN" altLang="zh-CN" dirty="0"/>
              <a:t> 胆道蛔虫病（</a:t>
            </a:r>
            <a:r>
              <a:rPr lang="en-US" altLang="zh-CN" dirty="0"/>
              <a:t>biliary </a:t>
            </a:r>
            <a:r>
              <a:rPr lang="en-US" altLang="zh-CN" dirty="0" err="1"/>
              <a:t>ascariasis</a:t>
            </a:r>
            <a:r>
              <a:rPr lang="zh-CN" altLang="zh-CN" dirty="0"/>
              <a:t>）是指肠道蛔虫上行钻入胆道而引发的一种疾病，是常见的外科急腹症，多见于青少年和儿童</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41138891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第三节</a:t>
            </a:r>
            <a:r>
              <a:rPr lang="en-US" altLang="zh-CN" dirty="0"/>
              <a:t>	</a:t>
            </a:r>
            <a:r>
              <a:rPr lang="zh-CN" altLang="zh-CN" dirty="0"/>
              <a:t>胆道蛔虫病</a:t>
            </a:r>
            <a:endParaRPr lang="zh-CN" altLang="en-US" dirty="0"/>
          </a:p>
        </p:txBody>
      </p:sp>
      <p:sp>
        <p:nvSpPr>
          <p:cNvPr id="3" name="内容占位符 2"/>
          <p:cNvSpPr>
            <a:spLocks noGrp="1"/>
          </p:cNvSpPr>
          <p:nvPr>
            <p:ph idx="1"/>
          </p:nvPr>
        </p:nvSpPr>
        <p:spPr/>
        <p:txBody>
          <a:bodyPr/>
          <a:lstStyle/>
          <a:p>
            <a:r>
              <a:rPr lang="zh-CN" altLang="zh-CN" dirty="0"/>
              <a:t>护理</a:t>
            </a:r>
            <a:r>
              <a:rPr lang="zh-CN" altLang="zh-CN" dirty="0" smtClean="0"/>
              <a:t>评估</a:t>
            </a:r>
            <a:endParaRPr lang="zh-CN" altLang="zh-CN" dirty="0"/>
          </a:p>
          <a:p>
            <a:pPr lvl="1"/>
            <a:r>
              <a:rPr lang="zh-CN" altLang="zh-CN" dirty="0" smtClean="0"/>
              <a:t>临床</a:t>
            </a:r>
            <a:r>
              <a:rPr lang="zh-CN" altLang="zh-CN" dirty="0"/>
              <a:t>表现</a:t>
            </a:r>
          </a:p>
          <a:p>
            <a:pPr lvl="2"/>
            <a:r>
              <a:rPr lang="zh-CN" altLang="en-US" dirty="0" smtClean="0"/>
              <a:t>患者</a:t>
            </a:r>
            <a:r>
              <a:rPr lang="zh-CN" altLang="zh-CN" dirty="0" smtClean="0"/>
              <a:t>突发</a:t>
            </a:r>
            <a:r>
              <a:rPr lang="zh-CN" altLang="zh-CN" dirty="0"/>
              <a:t>剑突下钻顶样剧烈绞痛，可向右肩部</a:t>
            </a:r>
            <a:r>
              <a:rPr lang="zh-CN" altLang="zh-CN" dirty="0" smtClean="0"/>
              <a:t>放射</a:t>
            </a:r>
            <a:endParaRPr lang="en-US" altLang="zh-CN" dirty="0"/>
          </a:p>
          <a:p>
            <a:pPr lvl="2"/>
            <a:r>
              <a:rPr lang="zh-CN" altLang="zh-CN" dirty="0" smtClean="0"/>
              <a:t>在</a:t>
            </a:r>
            <a:r>
              <a:rPr lang="zh-CN" altLang="zh-CN" dirty="0"/>
              <a:t>剑突下或稍右方有轻度深压痛。若继发胆道系统感染，可出现急性胆囊炎、胆管炎、胰腺炎、肝脓肿的相应症状和体征。</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0167074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第三节</a:t>
            </a:r>
            <a:r>
              <a:rPr lang="en-US" altLang="zh-CN" dirty="0"/>
              <a:t>	</a:t>
            </a:r>
            <a:r>
              <a:rPr lang="zh-CN" altLang="zh-CN" dirty="0"/>
              <a:t>胆道蛔虫病</a:t>
            </a:r>
            <a:endParaRPr lang="zh-CN" altLang="en-US" dirty="0"/>
          </a:p>
        </p:txBody>
      </p:sp>
      <p:sp>
        <p:nvSpPr>
          <p:cNvPr id="3" name="内容占位符 2"/>
          <p:cNvSpPr>
            <a:spLocks noGrp="1"/>
          </p:cNvSpPr>
          <p:nvPr>
            <p:ph idx="1"/>
          </p:nvPr>
        </p:nvSpPr>
        <p:spPr/>
        <p:txBody>
          <a:bodyPr/>
          <a:lstStyle/>
          <a:p>
            <a:r>
              <a:rPr lang="zh-CN" altLang="zh-CN" dirty="0"/>
              <a:t>护理评估</a:t>
            </a:r>
          </a:p>
          <a:p>
            <a:pPr lvl="1"/>
            <a:r>
              <a:rPr lang="zh-CN" altLang="zh-CN" dirty="0" smtClean="0"/>
              <a:t>辅助检查</a:t>
            </a:r>
            <a:endParaRPr lang="zh-CN" altLang="zh-CN" dirty="0"/>
          </a:p>
          <a:p>
            <a:pPr lvl="2"/>
            <a:r>
              <a:rPr lang="zh-CN" altLang="zh-CN" dirty="0" smtClean="0"/>
              <a:t>首选</a:t>
            </a:r>
            <a:r>
              <a:rPr lang="en-US" altLang="zh-CN" dirty="0"/>
              <a:t>B</a:t>
            </a:r>
            <a:r>
              <a:rPr lang="zh-CN" altLang="zh-CN" dirty="0"/>
              <a:t>超，可显示蛔虫体影。</a:t>
            </a:r>
          </a:p>
          <a:p>
            <a:pPr lvl="1"/>
            <a:r>
              <a:rPr lang="zh-CN" altLang="zh-CN" dirty="0" smtClean="0"/>
              <a:t>与</a:t>
            </a:r>
            <a:r>
              <a:rPr lang="zh-CN" altLang="zh-CN" dirty="0"/>
              <a:t>疾病相关的健康史</a:t>
            </a:r>
          </a:p>
          <a:p>
            <a:pPr lvl="2"/>
            <a:r>
              <a:rPr lang="zh-CN" altLang="zh-CN" dirty="0" smtClean="0"/>
              <a:t>评估</a:t>
            </a:r>
            <a:r>
              <a:rPr lang="zh-CN" altLang="en-US" dirty="0" smtClean="0"/>
              <a:t>患者</a:t>
            </a:r>
            <a:r>
              <a:rPr lang="zh-CN" altLang="zh-CN" dirty="0" smtClean="0"/>
              <a:t>饮食</a:t>
            </a:r>
            <a:r>
              <a:rPr lang="zh-CN" altLang="zh-CN" dirty="0"/>
              <a:t>与卫生习惯，有无服用驱虫药物等。</a:t>
            </a:r>
          </a:p>
          <a:p>
            <a:pPr lvl="1"/>
            <a:r>
              <a:rPr lang="zh-CN" altLang="zh-CN" dirty="0" smtClean="0"/>
              <a:t>心理</a:t>
            </a:r>
            <a:r>
              <a:rPr lang="zh-CN" altLang="zh-CN" dirty="0"/>
              <a:t>社会状况</a:t>
            </a:r>
          </a:p>
          <a:p>
            <a:pPr lvl="2"/>
            <a:r>
              <a:rPr lang="zh-CN" altLang="zh-CN" dirty="0"/>
              <a:t>本病以青少年和儿童多见，疾病发作时，疼痛剧烈，合并感染则症状明显加重</a:t>
            </a:r>
            <a:r>
              <a:rPr lang="zh-CN" altLang="zh-CN" dirty="0" smtClean="0"/>
              <a:t>，</a:t>
            </a:r>
            <a:r>
              <a:rPr lang="zh-CN" altLang="en-US" dirty="0" smtClean="0"/>
              <a:t>患者</a:t>
            </a:r>
            <a:r>
              <a:rPr lang="zh-CN" altLang="zh-CN" dirty="0" smtClean="0"/>
              <a:t>及</a:t>
            </a:r>
            <a:r>
              <a:rPr lang="zh-CN" altLang="zh-CN" dirty="0"/>
              <a:t>家属易出现急躁、</a:t>
            </a:r>
            <a:r>
              <a:rPr lang="zh-CN" altLang="zh-CN" dirty="0" smtClean="0"/>
              <a:t>焦虑情绪</a:t>
            </a:r>
            <a:endParaRPr lang="zh-CN" altLang="zh-CN"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89127359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第三节</a:t>
            </a:r>
            <a:r>
              <a:rPr lang="en-US" altLang="zh-CN" dirty="0"/>
              <a:t>	</a:t>
            </a:r>
            <a:r>
              <a:rPr lang="zh-CN" altLang="zh-CN" dirty="0"/>
              <a:t>胆道蛔虫病</a:t>
            </a:r>
            <a:endParaRPr lang="zh-CN" altLang="en-US" dirty="0"/>
          </a:p>
        </p:txBody>
      </p:sp>
      <p:sp>
        <p:nvSpPr>
          <p:cNvPr id="3" name="内容占位符 2"/>
          <p:cNvSpPr>
            <a:spLocks noGrp="1"/>
          </p:cNvSpPr>
          <p:nvPr>
            <p:ph idx="1"/>
          </p:nvPr>
        </p:nvSpPr>
        <p:spPr>
          <a:xfrm>
            <a:off x="304800" y="1052736"/>
            <a:ext cx="8610600" cy="4876800"/>
          </a:xfrm>
        </p:spPr>
        <p:txBody>
          <a:bodyPr/>
          <a:lstStyle/>
          <a:p>
            <a:r>
              <a:rPr lang="zh-CN" altLang="zh-CN" dirty="0"/>
              <a:t>护理评估</a:t>
            </a:r>
          </a:p>
          <a:p>
            <a:pPr lvl="1"/>
            <a:r>
              <a:rPr lang="zh-CN" altLang="en-US" dirty="0" smtClean="0"/>
              <a:t>治疗原则</a:t>
            </a:r>
            <a:endParaRPr lang="en-US" altLang="zh-CN" dirty="0" smtClean="0"/>
          </a:p>
          <a:p>
            <a:pPr lvl="2"/>
            <a:r>
              <a:rPr lang="zh-CN" altLang="en-US" dirty="0" smtClean="0"/>
              <a:t>非手术治疗</a:t>
            </a:r>
            <a:endParaRPr lang="en-US" altLang="zh-CN" dirty="0" smtClean="0"/>
          </a:p>
          <a:p>
            <a:pPr lvl="3"/>
            <a:r>
              <a:rPr lang="zh-CN" altLang="zh-CN" dirty="0"/>
              <a:t>解痉</a:t>
            </a:r>
            <a:r>
              <a:rPr lang="zh-CN" altLang="zh-CN" dirty="0" smtClean="0"/>
              <a:t>镇痛</a:t>
            </a:r>
            <a:endParaRPr lang="en-US" altLang="zh-CN" dirty="0" smtClean="0"/>
          </a:p>
          <a:p>
            <a:pPr lvl="3"/>
            <a:r>
              <a:rPr lang="zh-CN" altLang="en-US" dirty="0"/>
              <a:t>利</a:t>
            </a:r>
            <a:r>
              <a:rPr lang="zh-CN" altLang="en-US" dirty="0" smtClean="0"/>
              <a:t>胆驱虫</a:t>
            </a:r>
            <a:endParaRPr lang="en-US" altLang="zh-CN" dirty="0" smtClean="0"/>
          </a:p>
          <a:p>
            <a:pPr lvl="3"/>
            <a:r>
              <a:rPr lang="zh-CN" altLang="en-US" dirty="0" smtClean="0"/>
              <a:t>抗感染</a:t>
            </a:r>
            <a:endParaRPr lang="en-US" altLang="zh-CN" dirty="0" smtClean="0"/>
          </a:p>
          <a:p>
            <a:pPr lvl="3"/>
            <a:r>
              <a:rPr lang="en-US" altLang="zh-CN" dirty="0"/>
              <a:t>ERCP</a:t>
            </a:r>
            <a:r>
              <a:rPr lang="zh-CN" altLang="zh-CN" dirty="0"/>
              <a:t>驱（取）</a:t>
            </a:r>
            <a:r>
              <a:rPr lang="zh-CN" altLang="zh-CN" dirty="0" smtClean="0"/>
              <a:t>虫</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84425897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第三节</a:t>
            </a:r>
            <a:r>
              <a:rPr lang="en-US" altLang="zh-CN" dirty="0"/>
              <a:t>	</a:t>
            </a:r>
            <a:r>
              <a:rPr lang="zh-CN" altLang="zh-CN" dirty="0"/>
              <a:t>胆道蛔虫病</a:t>
            </a:r>
            <a:endParaRPr lang="zh-CN" altLang="en-US" dirty="0"/>
          </a:p>
        </p:txBody>
      </p:sp>
      <p:sp>
        <p:nvSpPr>
          <p:cNvPr id="3" name="内容占位符 2"/>
          <p:cNvSpPr>
            <a:spLocks noGrp="1"/>
          </p:cNvSpPr>
          <p:nvPr>
            <p:ph idx="1"/>
          </p:nvPr>
        </p:nvSpPr>
        <p:spPr>
          <a:xfrm>
            <a:off x="304800" y="1052736"/>
            <a:ext cx="8610600" cy="4876800"/>
          </a:xfrm>
        </p:spPr>
        <p:txBody>
          <a:bodyPr/>
          <a:lstStyle/>
          <a:p>
            <a:r>
              <a:rPr lang="zh-CN" altLang="zh-CN" dirty="0"/>
              <a:t>护理评估</a:t>
            </a:r>
          </a:p>
          <a:p>
            <a:pPr lvl="1"/>
            <a:r>
              <a:rPr lang="zh-CN" altLang="en-US" dirty="0" smtClean="0"/>
              <a:t>治疗原则</a:t>
            </a:r>
            <a:endParaRPr lang="en-US" altLang="zh-CN" dirty="0" smtClean="0"/>
          </a:p>
          <a:p>
            <a:pPr lvl="2"/>
            <a:r>
              <a:rPr lang="zh-CN" altLang="en-US" dirty="0" smtClean="0"/>
              <a:t>手术治疗</a:t>
            </a:r>
            <a:endParaRPr lang="en-US" altLang="zh-CN" dirty="0" smtClean="0"/>
          </a:p>
          <a:p>
            <a:pPr lvl="3"/>
            <a:r>
              <a:rPr lang="zh-CN" altLang="zh-CN" dirty="0"/>
              <a:t>经积极非手术治疗未能缓解，胆道蛔虫较多，合并胆管结石或有急性重症胆管炎、肝脓肿、胆汁性腹膜炎等并发症，可行胆总管切开探查取虫和</a:t>
            </a:r>
            <a:r>
              <a:rPr lang="en-US" altLang="zh-CN" dirty="0"/>
              <a:t>T</a:t>
            </a:r>
            <a:r>
              <a:rPr lang="zh-CN" altLang="zh-CN" dirty="0"/>
              <a:t>管引流术</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17420158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第三节</a:t>
            </a:r>
            <a:r>
              <a:rPr lang="en-US" altLang="zh-CN" dirty="0"/>
              <a:t>	</a:t>
            </a:r>
            <a:r>
              <a:rPr lang="zh-CN" altLang="zh-CN" dirty="0"/>
              <a:t>胆道蛔虫病</a:t>
            </a:r>
            <a:endParaRPr lang="zh-CN" altLang="en-US" dirty="0"/>
          </a:p>
        </p:txBody>
      </p:sp>
      <p:sp>
        <p:nvSpPr>
          <p:cNvPr id="3" name="内容占位符 2"/>
          <p:cNvSpPr>
            <a:spLocks noGrp="1"/>
          </p:cNvSpPr>
          <p:nvPr>
            <p:ph idx="1"/>
          </p:nvPr>
        </p:nvSpPr>
        <p:spPr/>
        <p:txBody>
          <a:bodyPr/>
          <a:lstStyle/>
          <a:p>
            <a:r>
              <a:rPr lang="zh-CN" altLang="zh-CN" dirty="0"/>
              <a:t>主要护理诊断</a:t>
            </a:r>
            <a:r>
              <a:rPr lang="en-US" altLang="zh-CN" dirty="0"/>
              <a:t>∕</a:t>
            </a:r>
            <a:r>
              <a:rPr lang="zh-CN" altLang="zh-CN" dirty="0"/>
              <a:t>合作性</a:t>
            </a:r>
            <a:r>
              <a:rPr lang="zh-CN" altLang="zh-CN" dirty="0" smtClean="0"/>
              <a:t>问题</a:t>
            </a:r>
            <a:endParaRPr lang="zh-CN" altLang="zh-CN" dirty="0"/>
          </a:p>
          <a:p>
            <a:pPr lvl="1"/>
            <a:r>
              <a:rPr lang="zh-CN" altLang="zh-CN" dirty="0" smtClean="0"/>
              <a:t>疼痛 </a:t>
            </a:r>
            <a:r>
              <a:rPr lang="zh-CN" altLang="zh-CN" dirty="0"/>
              <a:t>与蛔虫引起的机械性刺激有关。</a:t>
            </a:r>
          </a:p>
          <a:p>
            <a:pPr lvl="1"/>
            <a:r>
              <a:rPr lang="zh-CN" altLang="zh-CN" dirty="0" smtClean="0"/>
              <a:t>潜在并发症 </a:t>
            </a:r>
            <a:r>
              <a:rPr lang="zh-CN" altLang="zh-CN" dirty="0"/>
              <a:t>胆管炎、急性坏死性胰腺炎、胆汁性腹膜炎等。</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4248391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一、胆囊结石</a:t>
            </a:r>
          </a:p>
        </p:txBody>
      </p:sp>
      <p:sp>
        <p:nvSpPr>
          <p:cNvPr id="3" name="内容占位符 2"/>
          <p:cNvSpPr>
            <a:spLocks noGrp="1"/>
          </p:cNvSpPr>
          <p:nvPr>
            <p:ph idx="1"/>
          </p:nvPr>
        </p:nvSpPr>
        <p:spPr/>
        <p:txBody>
          <a:bodyPr/>
          <a:lstStyle/>
          <a:p>
            <a:pPr lvl="1"/>
            <a:r>
              <a:rPr lang="en-US" altLang="zh-CN" dirty="0"/>
              <a:t>B</a:t>
            </a:r>
            <a:r>
              <a:rPr lang="zh-CN" altLang="zh-CN" dirty="0"/>
              <a:t>超：胆囊大小正常，壁厚</a:t>
            </a:r>
            <a:r>
              <a:rPr lang="en-US" altLang="zh-CN" dirty="0"/>
              <a:t>4.5mm</a:t>
            </a:r>
            <a:r>
              <a:rPr lang="zh-CN" altLang="zh-CN" dirty="0"/>
              <a:t>，囊内可见多个强回声光团，可随体位移动，最大如绿豆；胆管未见扩张。</a:t>
            </a:r>
          </a:p>
          <a:p>
            <a:pPr lvl="1"/>
            <a:r>
              <a:rPr lang="zh-CN" altLang="zh-CN" dirty="0"/>
              <a:t>问题：</a:t>
            </a:r>
            <a:r>
              <a:rPr lang="zh-CN" altLang="zh-CN" dirty="0" smtClean="0"/>
              <a:t>该</a:t>
            </a:r>
            <a:r>
              <a:rPr lang="zh-CN" altLang="en-US" dirty="0" smtClean="0"/>
              <a:t>患者</a:t>
            </a:r>
            <a:r>
              <a:rPr lang="zh-CN" altLang="zh-CN" dirty="0" smtClean="0"/>
              <a:t>的</a:t>
            </a:r>
            <a:r>
              <a:rPr lang="zh-CN" altLang="zh-CN" dirty="0"/>
              <a:t>护理评估内容有哪些？</a:t>
            </a:r>
            <a:endParaRPr lang="zh-CN" altLang="en-US"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66514929"/>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第三节</a:t>
            </a:r>
            <a:r>
              <a:rPr lang="en-US" altLang="zh-CN" dirty="0"/>
              <a:t>	</a:t>
            </a:r>
            <a:r>
              <a:rPr lang="zh-CN" altLang="zh-CN" dirty="0"/>
              <a:t>胆道蛔虫病</a:t>
            </a:r>
            <a:endParaRPr lang="zh-CN" altLang="en-US" dirty="0"/>
          </a:p>
        </p:txBody>
      </p:sp>
      <p:sp>
        <p:nvSpPr>
          <p:cNvPr id="3" name="内容占位符 2"/>
          <p:cNvSpPr>
            <a:spLocks noGrp="1"/>
          </p:cNvSpPr>
          <p:nvPr>
            <p:ph idx="1"/>
          </p:nvPr>
        </p:nvSpPr>
        <p:spPr/>
        <p:txBody>
          <a:bodyPr/>
          <a:lstStyle/>
          <a:p>
            <a:r>
              <a:rPr lang="zh-CN" altLang="zh-CN" dirty="0"/>
              <a:t>护理</a:t>
            </a:r>
            <a:r>
              <a:rPr lang="zh-CN" altLang="zh-CN" dirty="0" smtClean="0"/>
              <a:t>措施</a:t>
            </a:r>
            <a:endParaRPr lang="zh-CN" altLang="zh-CN" dirty="0"/>
          </a:p>
          <a:p>
            <a:pPr lvl="1"/>
            <a:r>
              <a:rPr lang="zh-CN" altLang="zh-CN" dirty="0" smtClean="0"/>
              <a:t>非</a:t>
            </a:r>
            <a:r>
              <a:rPr lang="zh-CN" altLang="zh-CN" dirty="0"/>
              <a:t>手术治疗及术前护理</a:t>
            </a:r>
          </a:p>
          <a:p>
            <a:pPr lvl="2"/>
            <a:r>
              <a:rPr lang="zh-CN" altLang="zh-CN" dirty="0"/>
              <a:t>注意疼痛的观察与处理，遵医嘱使用解痉止痛药、抗菌药物等。观察用药后病情有无缓解。</a:t>
            </a:r>
          </a:p>
          <a:p>
            <a:pPr lvl="1"/>
            <a:r>
              <a:rPr lang="zh-CN" altLang="zh-CN" dirty="0" smtClean="0"/>
              <a:t>术</a:t>
            </a:r>
            <a:r>
              <a:rPr lang="zh-CN" altLang="zh-CN" dirty="0"/>
              <a:t>后护理</a:t>
            </a:r>
          </a:p>
          <a:p>
            <a:pPr lvl="2"/>
            <a:r>
              <a:rPr lang="zh-CN" altLang="zh-CN" dirty="0"/>
              <a:t>参见</a:t>
            </a:r>
            <a:r>
              <a:rPr lang="zh-CN" altLang="zh-CN" dirty="0" smtClean="0"/>
              <a:t>胆管炎</a:t>
            </a:r>
            <a:r>
              <a:rPr lang="zh-CN" altLang="en-US" dirty="0" smtClean="0"/>
              <a:t>患者</a:t>
            </a:r>
            <a:r>
              <a:rPr lang="zh-CN" altLang="zh-CN" dirty="0" smtClean="0"/>
              <a:t>的</a:t>
            </a:r>
            <a:r>
              <a:rPr lang="zh-CN" altLang="zh-CN" dirty="0"/>
              <a:t>护理。</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20999992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第三节</a:t>
            </a:r>
            <a:r>
              <a:rPr lang="en-US" altLang="zh-CN" dirty="0"/>
              <a:t>	</a:t>
            </a:r>
            <a:r>
              <a:rPr lang="zh-CN" altLang="zh-CN" dirty="0"/>
              <a:t>胆道蛔虫病</a:t>
            </a:r>
            <a:endParaRPr lang="zh-CN" altLang="en-US" dirty="0"/>
          </a:p>
        </p:txBody>
      </p:sp>
      <p:sp>
        <p:nvSpPr>
          <p:cNvPr id="3" name="内容占位符 2"/>
          <p:cNvSpPr>
            <a:spLocks noGrp="1"/>
          </p:cNvSpPr>
          <p:nvPr>
            <p:ph idx="1"/>
          </p:nvPr>
        </p:nvSpPr>
        <p:spPr/>
        <p:txBody>
          <a:bodyPr/>
          <a:lstStyle/>
          <a:p>
            <a:r>
              <a:rPr lang="zh-CN" altLang="zh-CN" dirty="0"/>
              <a:t>护理措施</a:t>
            </a:r>
          </a:p>
          <a:p>
            <a:pPr lvl="1"/>
            <a:r>
              <a:rPr lang="zh-CN" altLang="zh-CN" dirty="0" smtClean="0"/>
              <a:t>健康</a:t>
            </a:r>
            <a:r>
              <a:rPr lang="zh-CN" altLang="zh-CN" dirty="0"/>
              <a:t>教育</a:t>
            </a:r>
          </a:p>
          <a:p>
            <a:pPr lvl="2"/>
            <a:r>
              <a:rPr lang="zh-CN" altLang="zh-CN" dirty="0" smtClean="0"/>
              <a:t>养</a:t>
            </a:r>
            <a:r>
              <a:rPr lang="zh-CN" altLang="zh-CN" dirty="0"/>
              <a:t>成良好的卫生习惯</a:t>
            </a:r>
            <a:r>
              <a:rPr lang="en-US" altLang="zh-CN" dirty="0"/>
              <a:t>  </a:t>
            </a:r>
            <a:endParaRPr lang="en-US" altLang="zh-CN" dirty="0" smtClean="0"/>
          </a:p>
          <a:p>
            <a:pPr lvl="3"/>
            <a:r>
              <a:rPr lang="zh-CN" altLang="zh-CN" dirty="0" smtClean="0"/>
              <a:t>饭前</a:t>
            </a:r>
            <a:r>
              <a:rPr lang="zh-CN" altLang="zh-CN" dirty="0"/>
              <a:t>便后洗手，不喝生水，海鲜、肉类要煮熟，蔬菜、水果应洗净后食用。</a:t>
            </a:r>
          </a:p>
          <a:p>
            <a:pPr lvl="2"/>
            <a:r>
              <a:rPr lang="zh-CN" altLang="zh-CN" dirty="0" smtClean="0"/>
              <a:t>正确服用驱虫药</a:t>
            </a:r>
            <a:r>
              <a:rPr lang="en-US" altLang="zh-CN" dirty="0" smtClean="0"/>
              <a:t>  </a:t>
            </a:r>
          </a:p>
          <a:p>
            <a:pPr lvl="3"/>
            <a:r>
              <a:rPr lang="zh-CN" altLang="zh-CN" dirty="0" smtClean="0"/>
              <a:t>驱</a:t>
            </a:r>
            <a:r>
              <a:rPr lang="zh-CN" altLang="zh-CN" dirty="0"/>
              <a:t>虫药治疗时，用药剂量要足，便于清晨空腹或晚上临睡前服用，服药后注意</a:t>
            </a:r>
            <a:r>
              <a:rPr lang="zh-CN" altLang="zh-CN" dirty="0" smtClean="0"/>
              <a:t>观察</a:t>
            </a:r>
            <a:r>
              <a:rPr lang="zh-CN" altLang="en-US" dirty="0" smtClean="0"/>
              <a:t>粪便</a:t>
            </a:r>
            <a:r>
              <a:rPr lang="zh-CN" altLang="zh-CN" dirty="0" smtClean="0"/>
              <a:t>中</a:t>
            </a:r>
            <a:r>
              <a:rPr lang="zh-CN" altLang="zh-CN" dirty="0"/>
              <a:t>是否有蛔虫排出。</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66852589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第二十九章</a:t>
            </a:r>
            <a:r>
              <a:rPr lang="en-US" altLang="zh-CN" dirty="0"/>
              <a:t>  </a:t>
            </a:r>
            <a:r>
              <a:rPr lang="zh-CN" altLang="zh-CN" dirty="0"/>
              <a:t>胆道</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本章小结</a:t>
            </a:r>
          </a:p>
          <a:p>
            <a:pPr lvl="1"/>
            <a:r>
              <a:rPr lang="zh-CN" altLang="zh-CN" dirty="0" smtClean="0"/>
              <a:t>胆石症</a:t>
            </a:r>
            <a:endParaRPr lang="zh-CN" altLang="zh-CN" dirty="0"/>
          </a:p>
          <a:p>
            <a:pPr lvl="2"/>
            <a:r>
              <a:rPr lang="zh-CN" altLang="zh-CN" dirty="0" smtClean="0"/>
              <a:t>病因</a:t>
            </a:r>
            <a:r>
              <a:rPr lang="en-US" altLang="zh-CN" dirty="0" smtClean="0"/>
              <a:t>  </a:t>
            </a:r>
            <a:r>
              <a:rPr lang="zh-CN" altLang="zh-CN" dirty="0"/>
              <a:t>胆结石形成是多因素综合作用的结果，包括胆道感染、胆道异物、胆道梗阻、代谢因素、胆囊功能异常、遗传等因素，与雌激素也有一定</a:t>
            </a:r>
            <a:r>
              <a:rPr lang="zh-CN" altLang="zh-CN" dirty="0" smtClean="0"/>
              <a:t>关系</a:t>
            </a:r>
            <a:endParaRPr lang="zh-CN" altLang="zh-CN"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4167625160"/>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第二十九章</a:t>
            </a:r>
            <a:r>
              <a:rPr lang="en-US" altLang="zh-CN" dirty="0"/>
              <a:t>  </a:t>
            </a:r>
            <a:r>
              <a:rPr lang="zh-CN" altLang="zh-CN" dirty="0"/>
              <a:t>胆道</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本章小结</a:t>
            </a:r>
          </a:p>
          <a:p>
            <a:pPr lvl="1"/>
            <a:r>
              <a:rPr lang="zh-CN" altLang="zh-CN" dirty="0" smtClean="0"/>
              <a:t>胆石症</a:t>
            </a:r>
            <a:endParaRPr lang="zh-CN" altLang="zh-CN" dirty="0"/>
          </a:p>
          <a:p>
            <a:pPr lvl="2"/>
            <a:r>
              <a:rPr lang="zh-CN" altLang="zh-CN" dirty="0" smtClean="0"/>
              <a:t>临床表现 </a:t>
            </a:r>
            <a:r>
              <a:rPr lang="zh-CN" altLang="zh-CN" dirty="0"/>
              <a:t>胆囊</a:t>
            </a:r>
            <a:r>
              <a:rPr lang="zh-CN" altLang="zh-CN" dirty="0" smtClean="0"/>
              <a:t>结石</a:t>
            </a:r>
            <a:r>
              <a:rPr lang="zh-CN" altLang="en-US" dirty="0" smtClean="0"/>
              <a:t>患者</a:t>
            </a:r>
            <a:r>
              <a:rPr lang="zh-CN" altLang="zh-CN" dirty="0" smtClean="0"/>
              <a:t>大多</a:t>
            </a:r>
            <a:r>
              <a:rPr lang="zh-CN" altLang="zh-CN" dirty="0"/>
              <a:t>没有症状，</a:t>
            </a:r>
            <a:r>
              <a:rPr lang="zh-CN" altLang="zh-CN" dirty="0" smtClean="0"/>
              <a:t>部分</a:t>
            </a:r>
            <a:r>
              <a:rPr lang="zh-CN" altLang="en-US" dirty="0" smtClean="0"/>
              <a:t>患者</a:t>
            </a:r>
            <a:r>
              <a:rPr lang="zh-CN" altLang="zh-CN" dirty="0" smtClean="0"/>
              <a:t>出现</a:t>
            </a:r>
            <a:r>
              <a:rPr lang="zh-CN" altLang="zh-CN" dirty="0"/>
              <a:t>急性或慢性胆囊炎表现，出现胆绞痛、上腹部或右上腹隐痛等；肝外胆管结石平时无症状或仅有上腹不适，当胆管结石并发急性胆管炎，可出现</a:t>
            </a:r>
            <a:r>
              <a:rPr lang="en-US" altLang="zh-CN" dirty="0"/>
              <a:t>Charcot</a:t>
            </a:r>
            <a:r>
              <a:rPr lang="zh-CN" altLang="zh-CN" dirty="0"/>
              <a:t>三联症；肝内胆管结石可多年无症状，发作时出现胆道感染表现。</a:t>
            </a:r>
            <a:r>
              <a:rPr lang="en-US" altLang="zh-CN" dirty="0"/>
              <a:t>B</a:t>
            </a:r>
            <a:r>
              <a:rPr lang="zh-CN" altLang="zh-CN" dirty="0"/>
              <a:t>超是</a:t>
            </a:r>
            <a:r>
              <a:rPr lang="zh-CN" altLang="zh-CN" dirty="0" smtClean="0"/>
              <a:t>胆石症</a:t>
            </a:r>
            <a:r>
              <a:rPr lang="zh-CN" altLang="en-US" dirty="0" smtClean="0"/>
              <a:t>患者</a:t>
            </a:r>
            <a:r>
              <a:rPr lang="zh-CN" altLang="zh-CN" dirty="0" smtClean="0"/>
              <a:t>首选</a:t>
            </a:r>
            <a:r>
              <a:rPr lang="zh-CN" altLang="zh-CN" dirty="0"/>
              <a:t>的</a:t>
            </a:r>
            <a:r>
              <a:rPr lang="zh-CN" altLang="zh-CN" dirty="0" smtClean="0"/>
              <a:t>检查</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11878352"/>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第二十九章</a:t>
            </a:r>
            <a:r>
              <a:rPr lang="en-US" altLang="zh-CN" dirty="0"/>
              <a:t>  </a:t>
            </a:r>
            <a:r>
              <a:rPr lang="zh-CN" altLang="zh-CN" dirty="0"/>
              <a:t>胆道</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本章小结</a:t>
            </a:r>
          </a:p>
          <a:p>
            <a:pPr lvl="1"/>
            <a:r>
              <a:rPr lang="zh-CN" altLang="zh-CN" dirty="0"/>
              <a:t>胆石症</a:t>
            </a:r>
          </a:p>
          <a:p>
            <a:pPr lvl="2"/>
            <a:r>
              <a:rPr lang="zh-CN" altLang="zh-CN" dirty="0" smtClean="0"/>
              <a:t>治疗原则</a:t>
            </a:r>
            <a:r>
              <a:rPr lang="en-US" altLang="zh-CN" dirty="0" smtClean="0"/>
              <a:t>  </a:t>
            </a:r>
            <a:r>
              <a:rPr lang="zh-CN" altLang="zh-CN" dirty="0"/>
              <a:t>胆囊结石的重要治疗方法是胆囊切除术，无症状的胆囊结石可观察和随访。</a:t>
            </a:r>
            <a:r>
              <a:rPr lang="zh-CN" altLang="zh-CN" dirty="0" smtClean="0"/>
              <a:t>胆管结石也以手术治疗为主</a:t>
            </a:r>
            <a:endParaRPr lang="en-US" altLang="zh-CN" dirty="0"/>
          </a:p>
          <a:p>
            <a:pPr lvl="2"/>
            <a:r>
              <a:rPr lang="zh-CN" altLang="zh-CN" dirty="0" smtClean="0"/>
              <a:t>护</a:t>
            </a:r>
            <a:r>
              <a:rPr lang="zh-CN" altLang="zh-CN" dirty="0"/>
              <a:t>理 急性</a:t>
            </a:r>
            <a:r>
              <a:rPr lang="zh-CN" altLang="zh-CN" dirty="0" smtClean="0"/>
              <a:t>发作</a:t>
            </a:r>
            <a:r>
              <a:rPr lang="zh-CN" altLang="en-US" dirty="0" smtClean="0"/>
              <a:t>患者</a:t>
            </a:r>
            <a:r>
              <a:rPr lang="zh-CN" altLang="zh-CN" dirty="0" smtClean="0"/>
              <a:t>做好</a:t>
            </a:r>
            <a:r>
              <a:rPr lang="zh-CN" altLang="zh-CN" dirty="0"/>
              <a:t>术前准备，术后做好饮食护理、</a:t>
            </a:r>
            <a:r>
              <a:rPr lang="en-US" altLang="zh-CN" dirty="0"/>
              <a:t>T</a:t>
            </a:r>
            <a:r>
              <a:rPr lang="zh-CN" altLang="zh-CN" dirty="0"/>
              <a:t>管引流护理以及出血和胆瘘的观察与护</a:t>
            </a:r>
            <a:r>
              <a:rPr lang="zh-CN" altLang="zh-CN" dirty="0" smtClean="0"/>
              <a:t>理</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83024096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第二十九章</a:t>
            </a:r>
            <a:r>
              <a:rPr lang="en-US" altLang="zh-CN" dirty="0"/>
              <a:t>  </a:t>
            </a:r>
            <a:r>
              <a:rPr lang="zh-CN" altLang="zh-CN" dirty="0"/>
              <a:t>胆道</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本章小结</a:t>
            </a:r>
          </a:p>
          <a:p>
            <a:pPr lvl="1"/>
            <a:r>
              <a:rPr lang="zh-CN" altLang="zh-CN" dirty="0" smtClean="0"/>
              <a:t>胆道</a:t>
            </a:r>
            <a:r>
              <a:rPr lang="zh-CN" altLang="zh-CN" dirty="0"/>
              <a:t>感染</a:t>
            </a:r>
          </a:p>
          <a:p>
            <a:pPr lvl="2"/>
            <a:r>
              <a:rPr lang="zh-CN" altLang="zh-CN" dirty="0" smtClean="0"/>
              <a:t>病因 </a:t>
            </a:r>
            <a:r>
              <a:rPr lang="zh-CN" altLang="zh-CN" dirty="0"/>
              <a:t>多与结石或其他因素导致的胆道梗阻有关。</a:t>
            </a:r>
          </a:p>
          <a:p>
            <a:pPr lvl="2"/>
            <a:r>
              <a:rPr lang="zh-CN" altLang="zh-CN" dirty="0" smtClean="0"/>
              <a:t>临床表现</a:t>
            </a:r>
            <a:r>
              <a:rPr lang="en-US" altLang="zh-CN" dirty="0" smtClean="0"/>
              <a:t>  </a:t>
            </a:r>
            <a:r>
              <a:rPr lang="zh-CN" altLang="zh-CN" dirty="0"/>
              <a:t>急性胆囊炎表现为急性上腹部疼痛，伴消化道症状、发热等，</a:t>
            </a:r>
            <a:r>
              <a:rPr lang="en-US" altLang="zh-CN" dirty="0"/>
              <a:t>Murphy</a:t>
            </a:r>
            <a:r>
              <a:rPr lang="zh-CN" altLang="zh-CN" dirty="0"/>
              <a:t>征阳性；慢性胆囊炎常无典型症状，</a:t>
            </a:r>
            <a:r>
              <a:rPr lang="zh-CN" altLang="zh-CN" dirty="0" smtClean="0"/>
              <a:t>多数</a:t>
            </a:r>
            <a:r>
              <a:rPr lang="zh-CN" altLang="en-US" dirty="0" smtClean="0"/>
              <a:t>患者</a:t>
            </a:r>
            <a:r>
              <a:rPr lang="zh-CN" altLang="zh-CN" dirty="0" smtClean="0"/>
              <a:t>常</a:t>
            </a:r>
            <a:r>
              <a:rPr lang="zh-CN" altLang="zh-CN" dirty="0"/>
              <a:t>出现消化不良的症状；急性胆管炎出现</a:t>
            </a:r>
            <a:r>
              <a:rPr lang="en-US" altLang="zh-CN" dirty="0"/>
              <a:t>Charcot</a:t>
            </a:r>
            <a:r>
              <a:rPr lang="zh-CN" altLang="zh-CN" dirty="0"/>
              <a:t>三联症，急性梗阻性化脓性胆管炎出现</a:t>
            </a:r>
            <a:r>
              <a:rPr lang="en-US" altLang="zh-CN" dirty="0"/>
              <a:t>Reynolds</a:t>
            </a:r>
            <a:r>
              <a:rPr lang="zh-CN" altLang="zh-CN" dirty="0"/>
              <a:t>五联症。</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53831352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第二十九章</a:t>
            </a:r>
            <a:r>
              <a:rPr lang="en-US" altLang="zh-CN" dirty="0"/>
              <a:t>  </a:t>
            </a:r>
            <a:r>
              <a:rPr lang="zh-CN" altLang="zh-CN" dirty="0"/>
              <a:t>胆道</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a:xfrm>
            <a:off x="179512" y="1371600"/>
            <a:ext cx="8735888" cy="4876800"/>
          </a:xfrm>
        </p:spPr>
        <p:txBody>
          <a:bodyPr/>
          <a:lstStyle/>
          <a:p>
            <a:r>
              <a:rPr lang="zh-CN" altLang="zh-CN" dirty="0"/>
              <a:t>本章小结</a:t>
            </a:r>
          </a:p>
          <a:p>
            <a:pPr lvl="1"/>
            <a:r>
              <a:rPr lang="zh-CN" altLang="zh-CN" dirty="0"/>
              <a:t>胆道感染</a:t>
            </a:r>
          </a:p>
          <a:p>
            <a:pPr lvl="2"/>
            <a:r>
              <a:rPr lang="zh-CN" altLang="zh-CN" dirty="0" smtClean="0"/>
              <a:t>治疗原则 </a:t>
            </a:r>
            <a:r>
              <a:rPr lang="zh-CN" altLang="zh-CN" dirty="0"/>
              <a:t>急性胆囊炎先行非手术治疗，争取择期手术；慢性胆囊炎伴胆囊结石者应行胆囊切除术；急性胆管炎行非手术治疗后择期手术，若非手术治疗无效应及时手术。急性梗阻性化脓性胆管炎原则是尽快手术解除胆道梗阻。</a:t>
            </a:r>
          </a:p>
          <a:p>
            <a:pPr lvl="2"/>
            <a:r>
              <a:rPr lang="zh-CN" altLang="zh-CN" dirty="0" smtClean="0"/>
              <a:t>护</a:t>
            </a:r>
            <a:r>
              <a:rPr lang="zh-CN" altLang="zh-CN" dirty="0"/>
              <a:t>理</a:t>
            </a:r>
            <a:r>
              <a:rPr lang="en-US" altLang="zh-CN" dirty="0"/>
              <a:t>  </a:t>
            </a:r>
            <a:r>
              <a:rPr lang="zh-CN" altLang="zh-CN" dirty="0"/>
              <a:t>术前做好非手术治疗护理和症状护理，术后做好引流管护理和并发症观察和护理。</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478577504"/>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第二十九章</a:t>
            </a:r>
            <a:r>
              <a:rPr lang="en-US" altLang="zh-CN" dirty="0"/>
              <a:t>  </a:t>
            </a:r>
            <a:r>
              <a:rPr lang="zh-CN" altLang="zh-CN" dirty="0"/>
              <a:t>胆道</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本章小结</a:t>
            </a:r>
          </a:p>
          <a:p>
            <a:pPr lvl="1"/>
            <a:r>
              <a:rPr lang="zh-CN" altLang="zh-CN" dirty="0" smtClean="0"/>
              <a:t>胆道蛔</a:t>
            </a:r>
            <a:r>
              <a:rPr lang="zh-CN" altLang="zh-CN" dirty="0"/>
              <a:t>虫症</a:t>
            </a:r>
          </a:p>
          <a:p>
            <a:pPr lvl="2"/>
            <a:r>
              <a:rPr lang="zh-CN" altLang="zh-CN" dirty="0" smtClean="0"/>
              <a:t>病因</a:t>
            </a:r>
            <a:r>
              <a:rPr lang="en-US" altLang="zh-CN" dirty="0" smtClean="0"/>
              <a:t>  </a:t>
            </a:r>
            <a:r>
              <a:rPr lang="zh-CN" altLang="zh-CN" dirty="0"/>
              <a:t>胃肠道功能紊乱、饥饿、发热、驱虫不当、妊娠等诱发。</a:t>
            </a:r>
          </a:p>
          <a:p>
            <a:pPr lvl="2"/>
            <a:r>
              <a:rPr lang="zh-CN" altLang="zh-CN" dirty="0" smtClean="0"/>
              <a:t>临床表现</a:t>
            </a:r>
            <a:r>
              <a:rPr lang="en-US" altLang="zh-CN" dirty="0" smtClean="0"/>
              <a:t>  </a:t>
            </a:r>
            <a:r>
              <a:rPr lang="zh-CN" altLang="zh-CN" dirty="0"/>
              <a:t>突发剑突下钻顶样剧烈绞痛，可向右肩部放射，可突然缓解，片刻间歇后再次发作。</a:t>
            </a:r>
          </a:p>
          <a:p>
            <a:pPr lvl="2"/>
            <a:r>
              <a:rPr lang="zh-CN" altLang="zh-CN" dirty="0" smtClean="0"/>
              <a:t>治疗原则</a:t>
            </a:r>
            <a:r>
              <a:rPr lang="en-US" altLang="zh-CN" dirty="0" smtClean="0"/>
              <a:t>  </a:t>
            </a:r>
            <a:r>
              <a:rPr lang="zh-CN" altLang="zh-CN" dirty="0"/>
              <a:t>先行非手术治疗，不能缓解则行手术治疗。</a:t>
            </a:r>
          </a:p>
          <a:p>
            <a:pPr lvl="2"/>
            <a:r>
              <a:rPr lang="zh-CN" altLang="zh-CN" dirty="0" smtClean="0"/>
              <a:t>护</a:t>
            </a:r>
            <a:r>
              <a:rPr lang="zh-CN" altLang="zh-CN" dirty="0"/>
              <a:t>理 做好症状护理和健康教育。</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42489004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第二十九章</a:t>
            </a:r>
            <a:r>
              <a:rPr lang="en-US" altLang="zh-CN" dirty="0"/>
              <a:t>  </a:t>
            </a:r>
            <a:r>
              <a:rPr lang="zh-CN" altLang="zh-CN" dirty="0"/>
              <a:t>胆道</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思考题</a:t>
            </a:r>
          </a:p>
          <a:p>
            <a:pPr lvl="1"/>
            <a:r>
              <a:rPr lang="zh-CN" altLang="zh-CN" sz="2800" dirty="0"/>
              <a:t>女性，</a:t>
            </a:r>
            <a:r>
              <a:rPr lang="en-US" altLang="zh-CN" sz="2800" dirty="0"/>
              <a:t>60</a:t>
            </a:r>
            <a:r>
              <a:rPr lang="zh-CN" altLang="zh-CN" sz="2800" dirty="0"/>
              <a:t>岁。昨日进油腻食物后出现右上腹不适，之后疼痛加剧，并向右肩部放射，畏寒、发热，伴恶心、呕吐。既往有胆结石病史。</a:t>
            </a:r>
          </a:p>
          <a:p>
            <a:pPr lvl="1"/>
            <a:r>
              <a:rPr lang="zh-CN" altLang="zh-CN" sz="2800" dirty="0"/>
              <a:t>体检：</a:t>
            </a:r>
            <a:r>
              <a:rPr lang="en-US" altLang="zh-CN" sz="2800" dirty="0"/>
              <a:t> T 39.5</a:t>
            </a:r>
            <a:r>
              <a:rPr lang="zh-CN" altLang="zh-CN" sz="2800" dirty="0"/>
              <a:t>℃，</a:t>
            </a:r>
            <a:r>
              <a:rPr lang="en-US" altLang="zh-CN" sz="2800" dirty="0"/>
              <a:t>P 120</a:t>
            </a:r>
            <a:r>
              <a:rPr lang="zh-CN" altLang="zh-CN" sz="2800" dirty="0"/>
              <a:t>次</a:t>
            </a:r>
            <a:r>
              <a:rPr lang="en-US" altLang="zh-CN" sz="2800" dirty="0"/>
              <a:t>/</a:t>
            </a:r>
            <a:r>
              <a:rPr lang="zh-CN" altLang="zh-CN" sz="2800" dirty="0"/>
              <a:t>分，</a:t>
            </a:r>
            <a:r>
              <a:rPr lang="en-US" altLang="zh-CN" sz="2800" dirty="0"/>
              <a:t>R 28</a:t>
            </a:r>
            <a:r>
              <a:rPr lang="zh-CN" altLang="zh-CN" sz="2800" dirty="0"/>
              <a:t>次</a:t>
            </a:r>
            <a:r>
              <a:rPr lang="en-US" altLang="zh-CN" sz="2800" dirty="0"/>
              <a:t>/</a:t>
            </a:r>
            <a:r>
              <a:rPr lang="zh-CN" altLang="zh-CN" sz="2800" dirty="0"/>
              <a:t>分，</a:t>
            </a:r>
            <a:r>
              <a:rPr lang="en-US" altLang="zh-CN" sz="2800" dirty="0" smtClean="0"/>
              <a:t>BP 70/50mmHg</a:t>
            </a:r>
            <a:r>
              <a:rPr lang="zh-CN" altLang="zh-CN" sz="2800" dirty="0"/>
              <a:t>，表情淡漠，巩膜黄染，尿液呈浓茶色。</a:t>
            </a:r>
          </a:p>
          <a:p>
            <a:pPr lvl="1"/>
            <a:r>
              <a:rPr lang="zh-CN" altLang="zh-CN" sz="2800" dirty="0"/>
              <a:t>血常规检查：白细胞</a:t>
            </a:r>
            <a:r>
              <a:rPr lang="en-US" altLang="zh-CN" sz="2800" dirty="0"/>
              <a:t>18.6</a:t>
            </a:r>
            <a:r>
              <a:rPr lang="zh-CN" altLang="zh-CN" sz="2800" dirty="0"/>
              <a:t>×</a:t>
            </a:r>
            <a:r>
              <a:rPr lang="en-US" altLang="zh-CN" sz="2800" dirty="0"/>
              <a:t>10</a:t>
            </a:r>
            <a:r>
              <a:rPr lang="en-US" altLang="zh-CN" sz="2800" baseline="30000" dirty="0"/>
              <a:t>9</a:t>
            </a:r>
            <a:r>
              <a:rPr lang="en-US" altLang="zh-CN" sz="2800" dirty="0"/>
              <a:t>/L</a:t>
            </a:r>
            <a:r>
              <a:rPr lang="zh-CN" altLang="zh-CN" sz="2800" dirty="0"/>
              <a:t>，中性粒细胞比例</a:t>
            </a:r>
            <a:r>
              <a:rPr lang="en-US" altLang="zh-CN" sz="2800" dirty="0"/>
              <a:t>78%</a:t>
            </a:r>
            <a:r>
              <a:rPr lang="zh-CN" altLang="zh-CN" sz="2800" dirty="0"/>
              <a:t>。</a:t>
            </a:r>
          </a:p>
          <a:p>
            <a:pPr lvl="1"/>
            <a:r>
              <a:rPr lang="en-US" altLang="zh-CN" sz="2800" dirty="0"/>
              <a:t>B</a:t>
            </a:r>
            <a:r>
              <a:rPr lang="zh-CN" altLang="zh-CN" sz="2800" dirty="0"/>
              <a:t>超：肝内外胆管结石，胆总管下端扩张。</a:t>
            </a:r>
          </a:p>
          <a:p>
            <a:endParaRPr lang="zh-CN" altLang="en-US" sz="3200"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497117567"/>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第二十九章</a:t>
            </a:r>
            <a:r>
              <a:rPr lang="en-US" altLang="zh-CN" dirty="0"/>
              <a:t>  </a:t>
            </a:r>
            <a:r>
              <a:rPr lang="zh-CN" altLang="zh-CN" dirty="0"/>
              <a:t>胆道</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pPr lvl="1"/>
            <a:r>
              <a:rPr lang="zh-CN" altLang="zh-CN" dirty="0"/>
              <a:t>请问：（</a:t>
            </a:r>
            <a:r>
              <a:rPr lang="en-US" altLang="zh-CN" dirty="0"/>
              <a:t>1</a:t>
            </a:r>
            <a:r>
              <a:rPr lang="zh-CN" altLang="zh-CN" dirty="0"/>
              <a:t>）</a:t>
            </a:r>
            <a:r>
              <a:rPr lang="zh-CN" altLang="zh-CN" dirty="0" smtClean="0"/>
              <a:t>该</a:t>
            </a:r>
            <a:r>
              <a:rPr lang="zh-CN" altLang="en-US" dirty="0" smtClean="0"/>
              <a:t>患者</a:t>
            </a:r>
            <a:r>
              <a:rPr lang="zh-CN" altLang="zh-CN" dirty="0" smtClean="0"/>
              <a:t>的</a:t>
            </a:r>
            <a:r>
              <a:rPr lang="zh-CN" altLang="zh-CN" dirty="0"/>
              <a:t>医疗诊断是什么？</a:t>
            </a:r>
          </a:p>
          <a:p>
            <a:pPr lvl="1"/>
            <a:r>
              <a:rPr lang="zh-CN" altLang="zh-CN" dirty="0"/>
              <a:t>（</a:t>
            </a:r>
            <a:r>
              <a:rPr lang="en-US" altLang="zh-CN" dirty="0"/>
              <a:t>2</a:t>
            </a:r>
            <a:r>
              <a:rPr lang="zh-CN" altLang="zh-CN" dirty="0"/>
              <a:t>）目前主要的护理诊断</a:t>
            </a:r>
            <a:r>
              <a:rPr lang="en-US" altLang="zh-CN" dirty="0"/>
              <a:t>/</a:t>
            </a:r>
            <a:r>
              <a:rPr lang="zh-CN" altLang="zh-CN" dirty="0"/>
              <a:t>合作性问题是什么？</a:t>
            </a:r>
          </a:p>
          <a:p>
            <a:pPr lvl="1"/>
            <a:r>
              <a:rPr lang="zh-CN" altLang="zh-CN" dirty="0"/>
              <a:t>（</a:t>
            </a:r>
            <a:r>
              <a:rPr lang="en-US" altLang="zh-CN" dirty="0"/>
              <a:t>3</a:t>
            </a:r>
            <a:r>
              <a:rPr lang="zh-CN" altLang="zh-CN" dirty="0"/>
              <a:t>）目前主要的护理措施是什么？</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62728490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一、胆囊结石</a:t>
            </a:r>
          </a:p>
        </p:txBody>
      </p:sp>
      <p:sp>
        <p:nvSpPr>
          <p:cNvPr id="3" name="内容占位符 2"/>
          <p:cNvSpPr>
            <a:spLocks noGrp="1"/>
          </p:cNvSpPr>
          <p:nvPr>
            <p:ph idx="1"/>
          </p:nvPr>
        </p:nvSpPr>
        <p:spPr/>
        <p:txBody>
          <a:bodyPr/>
          <a:lstStyle/>
          <a:p>
            <a:r>
              <a:rPr lang="zh-CN" altLang="en-US" dirty="0" smtClean="0"/>
              <a:t>护理评估</a:t>
            </a:r>
            <a:endParaRPr lang="en-US" altLang="zh-CN" dirty="0" smtClean="0"/>
          </a:p>
          <a:p>
            <a:pPr lvl="1"/>
            <a:r>
              <a:rPr lang="zh-CN" altLang="en-US" dirty="0" smtClean="0"/>
              <a:t>临床表现</a:t>
            </a:r>
            <a:endParaRPr lang="en-US" altLang="zh-CN" dirty="0" smtClean="0"/>
          </a:p>
          <a:p>
            <a:pPr lvl="2"/>
            <a:r>
              <a:rPr lang="zh-CN" altLang="zh-CN" dirty="0" smtClean="0"/>
              <a:t>胆绞痛</a:t>
            </a:r>
            <a:endParaRPr lang="en-US" altLang="zh-CN" dirty="0" smtClean="0"/>
          </a:p>
          <a:p>
            <a:pPr lvl="3"/>
            <a:r>
              <a:rPr lang="zh-CN" altLang="zh-CN" dirty="0"/>
              <a:t>表现为右上腹或上腹部阵发性疼痛，或持续性疼痛阵发性加剧，可向右肩胛、背部放射，可伴恶心、呕吐、厌食等</a:t>
            </a:r>
            <a:endParaRPr lang="en-US" altLang="zh-CN" dirty="0" smtClean="0"/>
          </a:p>
          <a:p>
            <a:pPr lvl="2"/>
            <a:r>
              <a:rPr lang="zh-CN" altLang="zh-CN" dirty="0"/>
              <a:t>上腹部或右上腹</a:t>
            </a:r>
            <a:r>
              <a:rPr lang="zh-CN" altLang="zh-CN" dirty="0" smtClean="0"/>
              <a:t>隐痛</a:t>
            </a:r>
            <a:endParaRPr lang="en-US" altLang="zh-CN" dirty="0" smtClean="0"/>
          </a:p>
          <a:p>
            <a:pPr lvl="2"/>
            <a:r>
              <a:rPr lang="en-US" altLang="zh-CN" dirty="0" err="1"/>
              <a:t>Mirizzi</a:t>
            </a:r>
            <a:r>
              <a:rPr lang="zh-CN" altLang="zh-CN" dirty="0" smtClean="0"/>
              <a:t>综合征</a:t>
            </a:r>
            <a:endParaRPr lang="en-US" altLang="zh-CN" dirty="0" smtClean="0"/>
          </a:p>
          <a:p>
            <a:pPr lvl="3"/>
            <a:r>
              <a:rPr lang="zh-CN" altLang="zh-CN" dirty="0"/>
              <a:t>是特殊类型的胆囊</a:t>
            </a:r>
            <a:r>
              <a:rPr lang="zh-CN" altLang="zh-CN" dirty="0" smtClean="0"/>
              <a:t>结石</a:t>
            </a:r>
            <a:r>
              <a:rPr lang="zh-CN" altLang="en-US" dirty="0" smtClean="0"/>
              <a:t>，</a:t>
            </a:r>
            <a:r>
              <a:rPr lang="zh-CN" altLang="zh-CN" dirty="0"/>
              <a:t>现为反复发作的胆囊炎、胆管炎和（或）梗阻性</a:t>
            </a:r>
            <a:r>
              <a:rPr lang="zh-CN" altLang="zh-CN" dirty="0" smtClean="0"/>
              <a:t>黄疸</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700050762"/>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第二十九章</a:t>
            </a:r>
            <a:r>
              <a:rPr lang="en-US" altLang="zh-CN" dirty="0"/>
              <a:t>  </a:t>
            </a:r>
            <a:r>
              <a:rPr lang="zh-CN" altLang="zh-CN" dirty="0"/>
              <a:t>胆道</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案例解析</a:t>
            </a:r>
          </a:p>
          <a:p>
            <a:pPr lvl="1"/>
            <a:r>
              <a:rPr lang="zh-CN" altLang="zh-CN" dirty="0"/>
              <a:t>（</a:t>
            </a:r>
            <a:r>
              <a:rPr lang="en-US" altLang="zh-CN" dirty="0"/>
              <a:t>1</a:t>
            </a:r>
            <a:r>
              <a:rPr lang="zh-CN" altLang="zh-CN" dirty="0"/>
              <a:t>）医疗诊断为急性梗阻性化脓性胆管炎、感染性休克，理由是有胆结石病史，油腻饮食后发病，典型</a:t>
            </a:r>
            <a:r>
              <a:rPr lang="en-US" altLang="zh-CN" dirty="0"/>
              <a:t>Charcot</a:t>
            </a:r>
            <a:r>
              <a:rPr lang="zh-CN" altLang="zh-CN" dirty="0"/>
              <a:t>三联症，目前表情淡漠、血压偏低、脉压低，白细胞高，中性粒细胞比例增高，</a:t>
            </a:r>
            <a:r>
              <a:rPr lang="en-US" altLang="zh-CN" dirty="0"/>
              <a:t>B</a:t>
            </a:r>
            <a:r>
              <a:rPr lang="zh-CN" altLang="zh-CN" dirty="0"/>
              <a:t>超示胆道梗阻。</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944734536"/>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第二十九章</a:t>
            </a:r>
            <a:r>
              <a:rPr lang="en-US" altLang="zh-CN" dirty="0"/>
              <a:t>  </a:t>
            </a:r>
            <a:r>
              <a:rPr lang="zh-CN" altLang="zh-CN" dirty="0"/>
              <a:t>胆道</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a:xfrm>
            <a:off x="-324544" y="1371600"/>
            <a:ext cx="9361040" cy="4876800"/>
          </a:xfrm>
        </p:spPr>
        <p:txBody>
          <a:bodyPr/>
          <a:lstStyle/>
          <a:p>
            <a:pPr lvl="1"/>
            <a:r>
              <a:rPr lang="zh-CN" altLang="zh-CN" sz="2800" dirty="0"/>
              <a:t>（</a:t>
            </a:r>
            <a:r>
              <a:rPr lang="en-US" altLang="zh-CN" sz="2800" dirty="0"/>
              <a:t>2</a:t>
            </a:r>
            <a:r>
              <a:rPr lang="zh-CN" altLang="zh-CN" sz="2800" dirty="0" smtClean="0"/>
              <a:t>）</a:t>
            </a:r>
            <a:r>
              <a:rPr lang="zh-CN" altLang="en-US" sz="2800" dirty="0" smtClean="0"/>
              <a:t>患者</a:t>
            </a:r>
            <a:r>
              <a:rPr lang="zh-CN" altLang="zh-CN" sz="2800" dirty="0" smtClean="0"/>
              <a:t>有</a:t>
            </a:r>
            <a:r>
              <a:rPr lang="en-US" altLang="zh-CN" sz="2800" dirty="0"/>
              <a:t>Charcot</a:t>
            </a:r>
            <a:r>
              <a:rPr lang="zh-CN" altLang="zh-CN" sz="2800" dirty="0"/>
              <a:t>三联症，存在“疼痛（与胆道梗阻继发感染有关）”、“体温过高（与胆道感染有关）”；血压偏和脉压低，存在“体液不足（与严重感染导致休克有关）”；呼吸</a:t>
            </a:r>
            <a:r>
              <a:rPr lang="en-US" altLang="zh-CN" sz="2800" dirty="0"/>
              <a:t>28</a:t>
            </a:r>
            <a:r>
              <a:rPr lang="zh-CN" altLang="zh-CN" sz="2800" dirty="0"/>
              <a:t>次</a:t>
            </a:r>
            <a:r>
              <a:rPr lang="en-US" altLang="zh-CN" sz="2800" dirty="0"/>
              <a:t>/</a:t>
            </a:r>
            <a:r>
              <a:rPr lang="zh-CN" altLang="zh-CN" sz="2800" dirty="0"/>
              <a:t>分，存在“低效性呼吸型态（与感染中毒有关）”，有休克表现，存在“潜在并发症（多器官功能障碍或衰竭）”。</a:t>
            </a:r>
          </a:p>
          <a:p>
            <a:pPr lvl="1"/>
            <a:r>
              <a:rPr lang="zh-CN" altLang="zh-CN" sz="2800" dirty="0"/>
              <a:t>（</a:t>
            </a:r>
            <a:r>
              <a:rPr lang="en-US" altLang="zh-CN" sz="2800" dirty="0"/>
              <a:t>3</a:t>
            </a:r>
            <a:r>
              <a:rPr lang="zh-CN" altLang="zh-CN" sz="2800" dirty="0"/>
              <a:t>）主要护理措施包括补液护理、高热护理、镇痛护理、呼吸道护理、病情观察、完善术前准备。</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4024187281"/>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第二十九章</a:t>
            </a:r>
            <a:r>
              <a:rPr lang="en-US" altLang="zh-CN" dirty="0"/>
              <a:t>  </a:t>
            </a:r>
            <a:r>
              <a:rPr lang="zh-CN" altLang="zh-CN" dirty="0"/>
              <a:t>胆道</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自测练习</a:t>
            </a:r>
          </a:p>
          <a:p>
            <a:pPr marL="457200" lvl="1" indent="0">
              <a:buNone/>
            </a:pPr>
            <a:r>
              <a:rPr lang="en-US" altLang="zh-CN" dirty="0"/>
              <a:t>1</a:t>
            </a:r>
            <a:r>
              <a:rPr lang="zh-CN" altLang="zh-CN" dirty="0"/>
              <a:t>．急性梗阻性化脓性</a:t>
            </a:r>
            <a:r>
              <a:rPr lang="zh-CN" altLang="zh-CN" dirty="0" smtClean="0"/>
              <a:t>胆总管炎</a:t>
            </a:r>
            <a:r>
              <a:rPr lang="zh-CN" altLang="en-US" dirty="0" smtClean="0"/>
              <a:t>患者</a:t>
            </a:r>
            <a:r>
              <a:rPr lang="zh-CN" altLang="zh-CN" dirty="0" smtClean="0"/>
              <a:t>胆道梗阻</a:t>
            </a:r>
            <a:r>
              <a:rPr lang="zh-CN" altLang="zh-CN" dirty="0"/>
              <a:t>原因主要是</a:t>
            </a:r>
          </a:p>
          <a:p>
            <a:pPr marL="914400" lvl="2" indent="0">
              <a:buNone/>
            </a:pPr>
            <a:r>
              <a:rPr lang="en-US" altLang="zh-CN" dirty="0"/>
              <a:t>A</a:t>
            </a:r>
            <a:r>
              <a:rPr lang="zh-CN" altLang="zh-CN" dirty="0"/>
              <a:t>．胆管结石</a:t>
            </a:r>
            <a:r>
              <a:rPr lang="en-US" altLang="zh-CN" dirty="0"/>
              <a:t>  					</a:t>
            </a:r>
            <a:endParaRPr lang="en-US" altLang="zh-CN" dirty="0" smtClean="0"/>
          </a:p>
          <a:p>
            <a:pPr marL="914400" lvl="2" indent="0">
              <a:buNone/>
            </a:pPr>
            <a:r>
              <a:rPr lang="en-US" altLang="zh-CN" dirty="0" smtClean="0"/>
              <a:t>B</a:t>
            </a:r>
            <a:r>
              <a:rPr lang="zh-CN" altLang="zh-CN" dirty="0"/>
              <a:t>．胆管畸形</a:t>
            </a:r>
          </a:p>
          <a:p>
            <a:pPr marL="914400" lvl="2" indent="0">
              <a:buNone/>
            </a:pPr>
            <a:r>
              <a:rPr lang="en-US" altLang="zh-CN" dirty="0"/>
              <a:t>C</a:t>
            </a:r>
            <a:r>
              <a:rPr lang="zh-CN" altLang="zh-CN" dirty="0"/>
              <a:t>．胆管肿瘤</a:t>
            </a:r>
            <a:r>
              <a:rPr lang="en-US" altLang="zh-CN" dirty="0"/>
              <a:t>					</a:t>
            </a:r>
            <a:endParaRPr lang="en-US" altLang="zh-CN" dirty="0" smtClean="0"/>
          </a:p>
          <a:p>
            <a:pPr marL="914400" lvl="2" indent="0">
              <a:buNone/>
            </a:pPr>
            <a:r>
              <a:rPr lang="en-US" altLang="zh-CN" dirty="0" smtClean="0"/>
              <a:t>D</a:t>
            </a:r>
            <a:r>
              <a:rPr lang="zh-CN" altLang="zh-CN" dirty="0"/>
              <a:t>．胆道狭窄</a:t>
            </a:r>
          </a:p>
          <a:p>
            <a:pPr marL="914400" lvl="2" indent="0">
              <a:buNone/>
            </a:pPr>
            <a:r>
              <a:rPr lang="en-US" altLang="zh-CN" dirty="0"/>
              <a:t>E</a:t>
            </a:r>
            <a:r>
              <a:rPr lang="zh-CN" altLang="zh-CN" dirty="0"/>
              <a:t>．胆道蛔虫</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442263031"/>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第二十九章</a:t>
            </a:r>
            <a:r>
              <a:rPr lang="en-US" altLang="zh-CN" dirty="0"/>
              <a:t>  </a:t>
            </a:r>
            <a:r>
              <a:rPr lang="zh-CN" altLang="zh-CN" dirty="0"/>
              <a:t>胆道</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pPr marL="457200" lvl="1" indent="0">
              <a:buNone/>
            </a:pPr>
            <a:r>
              <a:rPr lang="en-US" altLang="zh-CN" dirty="0"/>
              <a:t>2</a:t>
            </a:r>
            <a:r>
              <a:rPr lang="zh-CN" altLang="zh-CN" dirty="0"/>
              <a:t>．女性，</a:t>
            </a:r>
            <a:r>
              <a:rPr lang="en-US" altLang="zh-CN" dirty="0"/>
              <a:t>75</a:t>
            </a:r>
            <a:r>
              <a:rPr lang="zh-CN" altLang="zh-CN" dirty="0"/>
              <a:t>岁，右上腹疼痛</a:t>
            </a:r>
            <a:r>
              <a:rPr lang="en-US" altLang="zh-CN" dirty="0"/>
              <a:t>5</a:t>
            </a:r>
            <a:r>
              <a:rPr lang="zh-CN" altLang="zh-CN" dirty="0"/>
              <a:t>天，以急性化脓性胆囊炎收入院，因不能耐受复杂手术，此时应行最简单应急手术为</a:t>
            </a:r>
          </a:p>
          <a:p>
            <a:pPr marL="914400" lvl="2" indent="0">
              <a:buNone/>
            </a:pPr>
            <a:r>
              <a:rPr lang="en-US" altLang="zh-CN" dirty="0"/>
              <a:t>A</a:t>
            </a:r>
            <a:r>
              <a:rPr lang="zh-CN" altLang="zh-CN" dirty="0"/>
              <a:t>．胆囊切除术 </a:t>
            </a:r>
            <a:r>
              <a:rPr lang="en-US" altLang="zh-CN" dirty="0"/>
              <a:t>				</a:t>
            </a:r>
            <a:endParaRPr lang="en-US" altLang="zh-CN" dirty="0" smtClean="0"/>
          </a:p>
          <a:p>
            <a:pPr marL="914400" lvl="2" indent="0">
              <a:buNone/>
            </a:pPr>
            <a:r>
              <a:rPr lang="en-US" altLang="zh-CN" dirty="0" smtClean="0"/>
              <a:t>B</a:t>
            </a:r>
            <a:r>
              <a:rPr lang="zh-CN" altLang="zh-CN" dirty="0"/>
              <a:t>．胆囊造口术 </a:t>
            </a:r>
          </a:p>
          <a:p>
            <a:pPr marL="914400" lvl="2" indent="0">
              <a:buNone/>
            </a:pPr>
            <a:r>
              <a:rPr lang="en-US" altLang="zh-CN" dirty="0"/>
              <a:t>C</a:t>
            </a:r>
            <a:r>
              <a:rPr lang="zh-CN" altLang="zh-CN" dirty="0"/>
              <a:t>．胆总管切开探查术 </a:t>
            </a:r>
            <a:r>
              <a:rPr lang="en-US" altLang="zh-CN" dirty="0"/>
              <a:t>			</a:t>
            </a:r>
            <a:endParaRPr lang="en-US" altLang="zh-CN" dirty="0" smtClean="0"/>
          </a:p>
          <a:p>
            <a:pPr marL="914400" lvl="2" indent="0">
              <a:buNone/>
            </a:pPr>
            <a:r>
              <a:rPr lang="en-US" altLang="zh-CN" dirty="0" smtClean="0"/>
              <a:t>D</a:t>
            </a:r>
            <a:r>
              <a:rPr lang="zh-CN" altLang="zh-CN" dirty="0"/>
              <a:t>．胆肠内引流术</a:t>
            </a:r>
          </a:p>
          <a:p>
            <a:pPr marL="914400" lvl="2" indent="0">
              <a:buNone/>
            </a:pPr>
            <a:r>
              <a:rPr lang="en-US" altLang="zh-CN" dirty="0"/>
              <a:t>E</a:t>
            </a:r>
            <a:r>
              <a:rPr lang="zh-CN" altLang="zh-CN" dirty="0"/>
              <a:t>．胆总管括约肌成形术</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363536422"/>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第二十九章</a:t>
            </a:r>
            <a:r>
              <a:rPr lang="en-US" altLang="zh-CN" dirty="0"/>
              <a:t>  </a:t>
            </a:r>
            <a:r>
              <a:rPr lang="zh-CN" altLang="zh-CN" dirty="0"/>
              <a:t>胆道</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pPr marL="457200" lvl="1" indent="0">
              <a:buNone/>
            </a:pPr>
            <a:r>
              <a:rPr lang="en-US" altLang="zh-CN" dirty="0"/>
              <a:t>3</a:t>
            </a:r>
            <a:r>
              <a:rPr lang="zh-CN" altLang="zh-CN" dirty="0"/>
              <a:t>．胆道蛔虫</a:t>
            </a:r>
            <a:r>
              <a:rPr lang="zh-CN" altLang="zh-CN" dirty="0" smtClean="0"/>
              <a:t>症</a:t>
            </a:r>
            <a:r>
              <a:rPr lang="zh-CN" altLang="en-US" dirty="0" smtClean="0"/>
              <a:t>患者</a:t>
            </a:r>
            <a:r>
              <a:rPr lang="zh-CN" altLang="zh-CN" dirty="0" smtClean="0"/>
              <a:t>的</a:t>
            </a:r>
            <a:r>
              <a:rPr lang="zh-CN" altLang="zh-CN" dirty="0"/>
              <a:t>典型表现是</a:t>
            </a:r>
          </a:p>
          <a:p>
            <a:pPr marL="914400" lvl="2" indent="0">
              <a:buNone/>
            </a:pPr>
            <a:r>
              <a:rPr lang="en-US" altLang="zh-CN" dirty="0"/>
              <a:t>A</a:t>
            </a:r>
            <a:r>
              <a:rPr lang="zh-CN" altLang="zh-CN" dirty="0"/>
              <a:t>．剑突右下方阵发性钻顶样绞痛 </a:t>
            </a:r>
            <a:r>
              <a:rPr lang="en-US" altLang="zh-CN" dirty="0"/>
              <a:t>	 </a:t>
            </a:r>
            <a:endParaRPr lang="en-US" altLang="zh-CN" dirty="0" smtClean="0"/>
          </a:p>
          <a:p>
            <a:pPr marL="914400" lvl="2" indent="0">
              <a:buNone/>
            </a:pPr>
            <a:r>
              <a:rPr lang="en-US" altLang="zh-CN" dirty="0" smtClean="0"/>
              <a:t>B</a:t>
            </a:r>
            <a:r>
              <a:rPr lang="zh-CN" altLang="zh-CN" dirty="0"/>
              <a:t>．</a:t>
            </a:r>
            <a:r>
              <a:rPr lang="en-US" altLang="zh-CN" dirty="0"/>
              <a:t>Charcot</a:t>
            </a:r>
            <a:r>
              <a:rPr lang="zh-CN" altLang="zh-CN" dirty="0"/>
              <a:t>三联症</a:t>
            </a:r>
          </a:p>
          <a:p>
            <a:pPr marL="914400" lvl="2" indent="0">
              <a:buNone/>
            </a:pPr>
            <a:r>
              <a:rPr lang="en-US" altLang="zh-CN" dirty="0"/>
              <a:t>C</a:t>
            </a:r>
            <a:r>
              <a:rPr lang="zh-CN" altLang="zh-CN" dirty="0"/>
              <a:t>．呕吐出蛔虫</a:t>
            </a:r>
            <a:r>
              <a:rPr lang="en-US" altLang="zh-CN" dirty="0"/>
              <a:t>						</a:t>
            </a:r>
            <a:endParaRPr lang="en-US" altLang="zh-CN" dirty="0" smtClean="0"/>
          </a:p>
          <a:p>
            <a:pPr marL="914400" lvl="2" indent="0">
              <a:buNone/>
            </a:pPr>
            <a:r>
              <a:rPr lang="en-US" altLang="zh-CN" dirty="0" smtClean="0"/>
              <a:t>D</a:t>
            </a:r>
            <a:r>
              <a:rPr lang="zh-CN" altLang="zh-CN" dirty="0"/>
              <a:t>．剑突右下方深部轻压痛</a:t>
            </a:r>
          </a:p>
          <a:p>
            <a:pPr marL="914400" lvl="2" indent="0">
              <a:buNone/>
            </a:pPr>
            <a:r>
              <a:rPr lang="en-US" altLang="zh-CN" dirty="0"/>
              <a:t>E</a:t>
            </a:r>
            <a:r>
              <a:rPr lang="zh-CN" altLang="zh-CN" dirty="0"/>
              <a:t>．轻度黄疸</a:t>
            </a:r>
          </a:p>
          <a:p>
            <a:pPr marL="0" indent="0">
              <a:buNone/>
            </a:pP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230354303"/>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第二十九章</a:t>
            </a:r>
            <a:r>
              <a:rPr lang="en-US" altLang="zh-CN" dirty="0"/>
              <a:t>  </a:t>
            </a:r>
            <a:r>
              <a:rPr lang="zh-CN" altLang="zh-CN" dirty="0"/>
              <a:t>胆道</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pPr marL="457200" lvl="1" indent="0">
              <a:buNone/>
            </a:pPr>
            <a:r>
              <a:rPr lang="en-US" altLang="zh-CN" dirty="0" smtClean="0"/>
              <a:t>4</a:t>
            </a:r>
            <a:r>
              <a:rPr lang="zh-CN" altLang="zh-CN" dirty="0" smtClean="0"/>
              <a:t>．</a:t>
            </a:r>
            <a:r>
              <a:rPr lang="zh-CN" altLang="zh-CN" dirty="0"/>
              <a:t>胆道手术后</a:t>
            </a:r>
            <a:r>
              <a:rPr lang="en-US" altLang="zh-CN" dirty="0"/>
              <a:t>T</a:t>
            </a:r>
            <a:r>
              <a:rPr lang="zh-CN" altLang="zh-CN" dirty="0"/>
              <a:t>管护理措施不正确的是</a:t>
            </a:r>
          </a:p>
          <a:p>
            <a:pPr marL="914400" lvl="2" indent="0">
              <a:buNone/>
            </a:pPr>
            <a:r>
              <a:rPr lang="en-US" altLang="zh-CN" dirty="0"/>
              <a:t>A</a:t>
            </a:r>
            <a:r>
              <a:rPr lang="zh-CN" altLang="zh-CN" dirty="0"/>
              <a:t>．妥善固定</a:t>
            </a:r>
            <a:r>
              <a:rPr lang="en-US" altLang="zh-CN" dirty="0"/>
              <a:t>   					</a:t>
            </a:r>
            <a:endParaRPr lang="en-US" altLang="zh-CN" dirty="0" smtClean="0"/>
          </a:p>
          <a:p>
            <a:pPr marL="914400" lvl="2" indent="0">
              <a:buNone/>
            </a:pPr>
            <a:r>
              <a:rPr lang="en-US" altLang="zh-CN" dirty="0" smtClean="0"/>
              <a:t>B</a:t>
            </a:r>
            <a:r>
              <a:rPr lang="zh-CN" altLang="zh-CN" dirty="0"/>
              <a:t>．观察</a:t>
            </a:r>
            <a:r>
              <a:rPr lang="en-US" altLang="zh-CN" dirty="0"/>
              <a:t>24h</a:t>
            </a:r>
            <a:r>
              <a:rPr lang="zh-CN" altLang="zh-CN" dirty="0"/>
              <a:t>胆汁引流量 </a:t>
            </a:r>
          </a:p>
          <a:p>
            <a:pPr marL="914400" lvl="2" indent="0">
              <a:buNone/>
            </a:pPr>
            <a:r>
              <a:rPr lang="en-US" altLang="zh-CN" dirty="0"/>
              <a:t>C</a:t>
            </a:r>
            <a:r>
              <a:rPr lang="zh-CN" altLang="zh-CN" dirty="0"/>
              <a:t>．必要时可用无菌盐水冲洗导管</a:t>
            </a:r>
            <a:r>
              <a:rPr lang="en-US" altLang="zh-CN" dirty="0"/>
              <a:t>   </a:t>
            </a:r>
            <a:endParaRPr lang="en-US" altLang="zh-CN" dirty="0" smtClean="0"/>
          </a:p>
          <a:p>
            <a:pPr marL="914400" lvl="2" indent="0">
              <a:buNone/>
            </a:pPr>
            <a:r>
              <a:rPr lang="en-US" altLang="zh-CN" dirty="0" smtClean="0"/>
              <a:t>D</a:t>
            </a:r>
            <a:r>
              <a:rPr lang="zh-CN" altLang="zh-CN" dirty="0"/>
              <a:t>．置管</a:t>
            </a:r>
            <a:r>
              <a:rPr lang="en-US" altLang="zh-CN" dirty="0"/>
              <a:t>7</a:t>
            </a:r>
            <a:r>
              <a:rPr lang="zh-CN" altLang="zh-CN" dirty="0"/>
              <a:t>天可以拔管</a:t>
            </a:r>
          </a:p>
          <a:p>
            <a:pPr marL="914400" lvl="2" indent="0">
              <a:buNone/>
            </a:pPr>
            <a:r>
              <a:rPr lang="en-US" altLang="zh-CN" dirty="0"/>
              <a:t>E</a:t>
            </a:r>
            <a:r>
              <a:rPr lang="zh-CN" altLang="zh-CN" dirty="0"/>
              <a:t>．拔管前须试行夹管</a:t>
            </a:r>
            <a:r>
              <a:rPr lang="en-US" altLang="zh-CN" dirty="0"/>
              <a:t>1</a:t>
            </a:r>
            <a:r>
              <a:rPr lang="zh-CN" altLang="zh-CN" dirty="0"/>
              <a:t>～</a:t>
            </a:r>
            <a:r>
              <a:rPr lang="en-US" altLang="zh-CN" dirty="0"/>
              <a:t>2</a:t>
            </a:r>
            <a:r>
              <a:rPr lang="zh-CN" altLang="zh-CN" dirty="0"/>
              <a:t>天</a:t>
            </a:r>
          </a:p>
          <a:p>
            <a:pPr marL="0" indent="0">
              <a:buNone/>
            </a:pP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757479026"/>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第二十九章</a:t>
            </a:r>
            <a:r>
              <a:rPr lang="en-US" altLang="zh-CN" dirty="0"/>
              <a:t>  </a:t>
            </a:r>
            <a:r>
              <a:rPr lang="zh-CN" altLang="zh-CN" dirty="0"/>
              <a:t>胆道</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pPr marL="457200" lvl="1" indent="0">
              <a:buNone/>
            </a:pPr>
            <a:r>
              <a:rPr lang="en-US" altLang="zh-CN" dirty="0"/>
              <a:t>5</a:t>
            </a:r>
            <a:r>
              <a:rPr lang="zh-CN" altLang="zh-CN" dirty="0"/>
              <a:t>．诊断胆囊结石的简单而可靠的方法</a:t>
            </a:r>
            <a:r>
              <a:rPr lang="zh-CN" altLang="zh-CN" dirty="0" smtClean="0"/>
              <a:t>是</a:t>
            </a:r>
            <a:endParaRPr lang="zh-CN" altLang="zh-CN" dirty="0"/>
          </a:p>
          <a:p>
            <a:pPr marL="914400" lvl="2" indent="0">
              <a:buNone/>
            </a:pPr>
            <a:r>
              <a:rPr lang="en-US" altLang="zh-CN" dirty="0"/>
              <a:t>A</a:t>
            </a:r>
            <a:r>
              <a:rPr lang="zh-CN" altLang="zh-CN" dirty="0"/>
              <a:t>．</a:t>
            </a:r>
            <a:r>
              <a:rPr lang="en-US" altLang="zh-CN" dirty="0"/>
              <a:t>PTC   							</a:t>
            </a:r>
            <a:endParaRPr lang="en-US" altLang="zh-CN" dirty="0" smtClean="0"/>
          </a:p>
          <a:p>
            <a:pPr marL="914400" lvl="2" indent="0">
              <a:buNone/>
            </a:pPr>
            <a:r>
              <a:rPr lang="en-US" altLang="zh-CN" dirty="0" smtClean="0"/>
              <a:t>B</a:t>
            </a:r>
            <a:r>
              <a:rPr lang="zh-CN" altLang="zh-CN" dirty="0"/>
              <a:t>．</a:t>
            </a:r>
            <a:r>
              <a:rPr lang="en-US" altLang="zh-CN" dirty="0"/>
              <a:t>ERCP</a:t>
            </a:r>
            <a:endParaRPr lang="zh-CN" altLang="zh-CN" dirty="0"/>
          </a:p>
          <a:p>
            <a:pPr marL="914400" lvl="2" indent="0">
              <a:buNone/>
            </a:pPr>
            <a:r>
              <a:rPr lang="en-US" altLang="zh-CN" dirty="0"/>
              <a:t>C</a:t>
            </a:r>
            <a:r>
              <a:rPr lang="zh-CN" altLang="zh-CN" dirty="0"/>
              <a:t>．</a:t>
            </a:r>
            <a:r>
              <a:rPr lang="en-US" altLang="zh-CN" dirty="0"/>
              <a:t>B</a:t>
            </a:r>
            <a:r>
              <a:rPr lang="zh-CN" altLang="zh-CN" dirty="0"/>
              <a:t>超</a:t>
            </a:r>
            <a:r>
              <a:rPr lang="en-US" altLang="zh-CN" dirty="0"/>
              <a:t>  							</a:t>
            </a:r>
            <a:endParaRPr lang="en-US" altLang="zh-CN" dirty="0" smtClean="0"/>
          </a:p>
          <a:p>
            <a:pPr marL="914400" lvl="2" indent="0">
              <a:buNone/>
            </a:pPr>
            <a:r>
              <a:rPr lang="en-US" altLang="zh-CN" dirty="0" smtClean="0"/>
              <a:t>D</a:t>
            </a:r>
            <a:r>
              <a:rPr lang="zh-CN" altLang="zh-CN" dirty="0"/>
              <a:t>．口服法胆囊造影 </a:t>
            </a:r>
          </a:p>
          <a:p>
            <a:pPr marL="914400" lvl="2" indent="0">
              <a:buNone/>
            </a:pPr>
            <a:r>
              <a:rPr lang="en-US" altLang="zh-CN" dirty="0"/>
              <a:t>E</a:t>
            </a:r>
            <a:r>
              <a:rPr lang="zh-CN" altLang="zh-CN" dirty="0"/>
              <a:t>．十二指肠引流术</a:t>
            </a:r>
          </a:p>
          <a:p>
            <a:pPr marL="0" indent="0">
              <a:buNone/>
            </a:pP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604761416"/>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第二十九章</a:t>
            </a:r>
            <a:r>
              <a:rPr lang="en-US" altLang="zh-CN" dirty="0"/>
              <a:t>  </a:t>
            </a:r>
            <a:r>
              <a:rPr lang="zh-CN" altLang="zh-CN" dirty="0"/>
              <a:t>胆道</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参考答案</a:t>
            </a:r>
          </a:p>
          <a:p>
            <a:pPr marL="457200" lvl="1" indent="0">
              <a:buNone/>
            </a:pPr>
            <a:r>
              <a:rPr lang="en-US" altLang="zh-CN" dirty="0"/>
              <a:t>1. A     2.B     3.A     4. D     5.C</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622061560"/>
      </p:ext>
    </p:extLst>
  </p:cSld>
  <p:clrMapOvr>
    <a:masterClrMapping/>
  </p:clrMapOvr>
</p:sld>
</file>

<file path=ppt/theme/theme1.xml><?xml version="1.0" encoding="utf-8"?>
<a:theme xmlns:a="http://schemas.openxmlformats.org/drawingml/2006/main" name="课件模板">
  <a:themeElements>
    <a:clrScheme name="课件模板 1">
      <a:dk1>
        <a:srgbClr val="046CA6"/>
      </a:dk1>
      <a:lt1>
        <a:srgbClr val="FFFFFF"/>
      </a:lt1>
      <a:dk2>
        <a:srgbClr val="000000"/>
      </a:dk2>
      <a:lt2>
        <a:srgbClr val="DDDDDD"/>
      </a:lt2>
      <a:accent1>
        <a:srgbClr val="8AC8DE"/>
      </a:accent1>
      <a:accent2>
        <a:srgbClr val="99669B"/>
      </a:accent2>
      <a:accent3>
        <a:srgbClr val="FFFFFF"/>
      </a:accent3>
      <a:accent4>
        <a:srgbClr val="035B8D"/>
      </a:accent4>
      <a:accent5>
        <a:srgbClr val="C4E0EC"/>
      </a:accent5>
      <a:accent6>
        <a:srgbClr val="8A5C8C"/>
      </a:accent6>
      <a:hlink>
        <a:srgbClr val="DDB523"/>
      </a:hlink>
      <a:folHlink>
        <a:srgbClr val="969696"/>
      </a:folHlink>
    </a:clrScheme>
    <a:fontScheme name="课件模板">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课件模板 1">
        <a:dk1>
          <a:srgbClr val="046CA6"/>
        </a:dk1>
        <a:lt1>
          <a:srgbClr val="FFFFFF"/>
        </a:lt1>
        <a:dk2>
          <a:srgbClr val="000000"/>
        </a:dk2>
        <a:lt2>
          <a:srgbClr val="DDDDDD"/>
        </a:lt2>
        <a:accent1>
          <a:srgbClr val="8AC8DE"/>
        </a:accent1>
        <a:accent2>
          <a:srgbClr val="99669B"/>
        </a:accent2>
        <a:accent3>
          <a:srgbClr val="FFFFFF"/>
        </a:accent3>
        <a:accent4>
          <a:srgbClr val="035B8D"/>
        </a:accent4>
        <a:accent5>
          <a:srgbClr val="C4E0EC"/>
        </a:accent5>
        <a:accent6>
          <a:srgbClr val="8A5C8C"/>
        </a:accent6>
        <a:hlink>
          <a:srgbClr val="DDB523"/>
        </a:hlink>
        <a:folHlink>
          <a:srgbClr val="969696"/>
        </a:folHlink>
      </a:clrScheme>
      <a:clrMap bg1="lt1" tx1="dk1" bg2="lt2" tx2="dk2" accent1="accent1" accent2="accent2" accent3="accent3" accent4="accent4" accent5="accent5" accent6="accent6" hlink="hlink" folHlink="folHlink"/>
    </a:extraClrScheme>
    <a:extraClrScheme>
      <a:clrScheme name="课件模板 2">
        <a:dk1>
          <a:srgbClr val="336699"/>
        </a:dk1>
        <a:lt1>
          <a:srgbClr val="FFFFFF"/>
        </a:lt1>
        <a:dk2>
          <a:srgbClr val="000000"/>
        </a:dk2>
        <a:lt2>
          <a:srgbClr val="DDDDDD"/>
        </a:lt2>
        <a:accent1>
          <a:srgbClr val="BEC779"/>
        </a:accent1>
        <a:accent2>
          <a:srgbClr val="C78DD7"/>
        </a:accent2>
        <a:accent3>
          <a:srgbClr val="FFFFFF"/>
        </a:accent3>
        <a:accent4>
          <a:srgbClr val="2A5682"/>
        </a:accent4>
        <a:accent5>
          <a:srgbClr val="DBE0BE"/>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课件模板 3">
        <a:dk1>
          <a:srgbClr val="336699"/>
        </a:dk1>
        <a:lt1>
          <a:srgbClr val="FFFFFF"/>
        </a:lt1>
        <a:dk2>
          <a:srgbClr val="000000"/>
        </a:dk2>
        <a:lt2>
          <a:srgbClr val="DDDDDD"/>
        </a:lt2>
        <a:accent1>
          <a:srgbClr val="E8B558"/>
        </a:accent1>
        <a:accent2>
          <a:srgbClr val="C78DD7"/>
        </a:accent2>
        <a:accent3>
          <a:srgbClr val="FFFFFF"/>
        </a:accent3>
        <a:accent4>
          <a:srgbClr val="2A5682"/>
        </a:accent4>
        <a:accent5>
          <a:srgbClr val="F2D7B4"/>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课件模板 4">
        <a:dk1>
          <a:srgbClr val="336699"/>
        </a:dk1>
        <a:lt1>
          <a:srgbClr val="FFFFFF"/>
        </a:lt1>
        <a:dk2>
          <a:srgbClr val="000000"/>
        </a:dk2>
        <a:lt2>
          <a:srgbClr val="F7F4D5"/>
        </a:lt2>
        <a:accent1>
          <a:srgbClr val="79B4C7"/>
        </a:accent1>
        <a:accent2>
          <a:srgbClr val="C78DD7"/>
        </a:accent2>
        <a:accent3>
          <a:srgbClr val="FFFFFF"/>
        </a:accent3>
        <a:accent4>
          <a:srgbClr val="2A5682"/>
        </a:accent4>
        <a:accent5>
          <a:srgbClr val="BED6E0"/>
        </a:accent5>
        <a:accent6>
          <a:srgbClr val="B47FC3"/>
        </a:accent6>
        <a:hlink>
          <a:srgbClr val="E79633"/>
        </a:hlink>
        <a:folHlink>
          <a:srgbClr val="878FA5"/>
        </a:folHlink>
      </a:clrScheme>
      <a:clrMap bg1="lt1" tx1="dk1" bg2="lt2" tx2="dk2" accent1="accent1" accent2="accent2" accent3="accent3" accent4="accent4" accent5="accent5" accent6="accent6" hlink="hlink" folHlink="folHlink"/>
    </a:extraClrScheme>
    <a:extraClrScheme>
      <a:clrScheme name="课件模板 5">
        <a:dk1>
          <a:srgbClr val="666699"/>
        </a:dk1>
        <a:lt1>
          <a:srgbClr val="FFFFFF"/>
        </a:lt1>
        <a:dk2>
          <a:srgbClr val="000000"/>
        </a:dk2>
        <a:lt2>
          <a:srgbClr val="F7F4D5"/>
        </a:lt2>
        <a:accent1>
          <a:srgbClr val="A2B5CA"/>
        </a:accent1>
        <a:accent2>
          <a:srgbClr val="CF934B"/>
        </a:accent2>
        <a:accent3>
          <a:srgbClr val="FFFFFF"/>
        </a:accent3>
        <a:accent4>
          <a:srgbClr val="565682"/>
        </a:accent4>
        <a:accent5>
          <a:srgbClr val="CED7E1"/>
        </a:accent5>
        <a:accent6>
          <a:srgbClr val="BB8543"/>
        </a:accent6>
        <a:hlink>
          <a:srgbClr val="3B8FB1"/>
        </a:hlink>
        <a:folHlink>
          <a:srgbClr val="878FA5"/>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494</TotalTime>
  <Pages>0</Pages>
  <Words>4845</Words>
  <Characters>0</Characters>
  <Application>Microsoft Office PowerPoint</Application>
  <DocSecurity>0</DocSecurity>
  <PresentationFormat>全屏显示(4:3)</PresentationFormat>
  <Lines>0</Lines>
  <Paragraphs>646</Paragraphs>
  <Slides>97</Slides>
  <Notes>0</Notes>
  <HiddenSlides>0</HiddenSlides>
  <MMClips>0</MMClips>
  <ScaleCrop>false</ScaleCrop>
  <HeadingPairs>
    <vt:vector size="4" baseType="variant">
      <vt:variant>
        <vt:lpstr>主题</vt:lpstr>
      </vt:variant>
      <vt:variant>
        <vt:i4>1</vt:i4>
      </vt:variant>
      <vt:variant>
        <vt:lpstr>幻灯片标题</vt:lpstr>
      </vt:variant>
      <vt:variant>
        <vt:i4>97</vt:i4>
      </vt:variant>
    </vt:vector>
  </HeadingPairs>
  <TitlesOfParts>
    <vt:vector size="98" baseType="lpstr">
      <vt:lpstr>课件模板</vt:lpstr>
      <vt:lpstr>第二十九章  胆道疾病患者的护理</vt:lpstr>
      <vt:lpstr>第二十九章  胆道疾病患者的护理</vt:lpstr>
      <vt:lpstr>第二十九章  胆道疾病患者的护理</vt:lpstr>
      <vt:lpstr>第一节 胆石症</vt:lpstr>
      <vt:lpstr>第一节 胆石症</vt:lpstr>
      <vt:lpstr>一、胆囊结石</vt:lpstr>
      <vt:lpstr>一、胆囊结石</vt:lpstr>
      <vt:lpstr>一、胆囊结石</vt:lpstr>
      <vt:lpstr>一、胆囊结石</vt:lpstr>
      <vt:lpstr>一、胆囊结石</vt:lpstr>
      <vt:lpstr>一、胆囊结石</vt:lpstr>
      <vt:lpstr>一、胆囊结石</vt:lpstr>
      <vt:lpstr>一、胆囊结石</vt:lpstr>
      <vt:lpstr>一、胆囊结石</vt:lpstr>
      <vt:lpstr>一、胆囊结石</vt:lpstr>
      <vt:lpstr>一、胆囊结石</vt:lpstr>
      <vt:lpstr>一、胆囊结石</vt:lpstr>
      <vt:lpstr>一、胆囊结石</vt:lpstr>
      <vt:lpstr>一、胆囊结石</vt:lpstr>
      <vt:lpstr>一、胆囊结石</vt:lpstr>
      <vt:lpstr>一、胆囊结石</vt:lpstr>
      <vt:lpstr>一、胆囊结石</vt:lpstr>
      <vt:lpstr>一、胆囊结石</vt:lpstr>
      <vt:lpstr>一、胆囊结石</vt:lpstr>
      <vt:lpstr>一、胆囊结石</vt:lpstr>
      <vt:lpstr>二、胆管结石</vt:lpstr>
      <vt:lpstr>二、胆管结石</vt:lpstr>
      <vt:lpstr>二、胆管结石</vt:lpstr>
      <vt:lpstr>二、胆管结石</vt:lpstr>
      <vt:lpstr>二、胆管结石</vt:lpstr>
      <vt:lpstr>二、胆管结石</vt:lpstr>
      <vt:lpstr>二、胆管结石</vt:lpstr>
      <vt:lpstr>二、胆管结石</vt:lpstr>
      <vt:lpstr>二、胆管结石</vt:lpstr>
      <vt:lpstr>二、胆管结石</vt:lpstr>
      <vt:lpstr>二、胆管结石</vt:lpstr>
      <vt:lpstr>二、胆管结石</vt:lpstr>
      <vt:lpstr>二、胆管结石</vt:lpstr>
      <vt:lpstr>第二节 胆道感染</vt:lpstr>
      <vt:lpstr>第二节 胆道感染</vt:lpstr>
      <vt:lpstr>一、急性胆囊炎</vt:lpstr>
      <vt:lpstr>一、急性胆囊炎</vt:lpstr>
      <vt:lpstr>一、急性胆囊炎</vt:lpstr>
      <vt:lpstr>一、急性胆囊炎</vt:lpstr>
      <vt:lpstr>一、急性胆囊炎</vt:lpstr>
      <vt:lpstr>一、急性胆囊炎</vt:lpstr>
      <vt:lpstr>一、急性胆囊炎</vt:lpstr>
      <vt:lpstr>一、急性胆囊炎</vt:lpstr>
      <vt:lpstr>二、慢性胆囊炎</vt:lpstr>
      <vt:lpstr>二、慢性胆囊炎</vt:lpstr>
      <vt:lpstr>二、慢性胆囊炎</vt:lpstr>
      <vt:lpstr>二、慢性胆囊炎</vt:lpstr>
      <vt:lpstr>二、慢性胆囊炎</vt:lpstr>
      <vt:lpstr>二、慢性胆囊炎</vt:lpstr>
      <vt:lpstr>二、慢性胆囊炎</vt:lpstr>
      <vt:lpstr>三、急性胆管炎与急性梗阻性化脓性胆管炎</vt:lpstr>
      <vt:lpstr>三、急性胆管炎与急性梗阻性化脓性胆管炎</vt:lpstr>
      <vt:lpstr>三、急性胆管炎与急性梗阻性化脓性胆管炎</vt:lpstr>
      <vt:lpstr>三、急性胆管炎与急性梗阻性化脓性胆管炎</vt:lpstr>
      <vt:lpstr>三、急性胆管炎与急性梗阻性化脓性胆管炎</vt:lpstr>
      <vt:lpstr>三、急性胆管炎与急性梗阻性化脓性胆管炎</vt:lpstr>
      <vt:lpstr>三、急性胆管炎与急性梗阻性化脓性胆管炎</vt:lpstr>
      <vt:lpstr>三、急性胆管炎与急性梗阻性化脓性胆管炎</vt:lpstr>
      <vt:lpstr>三、急性胆管炎与急性梗阻性化脓性胆管炎</vt:lpstr>
      <vt:lpstr>三、急性胆管炎与急性梗阻性化脓性胆管炎</vt:lpstr>
      <vt:lpstr>三、急性胆管炎与急性梗阻性化脓性胆管炎</vt:lpstr>
      <vt:lpstr>三、急性胆管炎与急性梗阻性化脓性胆管炎</vt:lpstr>
      <vt:lpstr>三、急性胆管炎与急性梗阻性化脓性胆管炎</vt:lpstr>
      <vt:lpstr>三、急性胆管炎与急性梗阻性化脓性胆管炎</vt:lpstr>
      <vt:lpstr>三、急性胆管炎与急性梗阻性化脓性胆管炎</vt:lpstr>
      <vt:lpstr>三、急性胆管炎与急性梗阻性化脓性胆管炎</vt:lpstr>
      <vt:lpstr>三、急性胆管炎与急性梗阻性化脓性胆管炎</vt:lpstr>
      <vt:lpstr>第三节  胆道蛔虫病</vt:lpstr>
      <vt:lpstr>第三节 胆道蛔虫病</vt:lpstr>
      <vt:lpstr>第三节 胆道蛔虫病</vt:lpstr>
      <vt:lpstr>第三节 胆道蛔虫病</vt:lpstr>
      <vt:lpstr>第三节 胆道蛔虫病</vt:lpstr>
      <vt:lpstr>第三节 胆道蛔虫病</vt:lpstr>
      <vt:lpstr>第三节 胆道蛔虫病</vt:lpstr>
      <vt:lpstr>第三节 胆道蛔虫病</vt:lpstr>
      <vt:lpstr>第三节 胆道蛔虫病</vt:lpstr>
      <vt:lpstr>第二十九章  胆道疾病患者的护理</vt:lpstr>
      <vt:lpstr>第二十九章  胆道疾病患者的护理</vt:lpstr>
      <vt:lpstr>第二十九章  胆道疾病患者的护理</vt:lpstr>
      <vt:lpstr>第二十九章  胆道疾病患者的护理</vt:lpstr>
      <vt:lpstr>第二十九章  胆道疾病患者的护理</vt:lpstr>
      <vt:lpstr>第二十九章  胆道疾病患者的护理</vt:lpstr>
      <vt:lpstr>第二十九章  胆道疾病患者的护理</vt:lpstr>
      <vt:lpstr>第二十九章  胆道疾病患者的护理</vt:lpstr>
      <vt:lpstr>第二十九章  胆道疾病患者的护理</vt:lpstr>
      <vt:lpstr>第二十九章  胆道疾病患者的护理</vt:lpstr>
      <vt:lpstr>第二十九章  胆道疾病患者的护理</vt:lpstr>
      <vt:lpstr>第二十九章  胆道疾病患者的护理</vt:lpstr>
      <vt:lpstr>第二十九章  胆道疾病患者的护理</vt:lpstr>
      <vt:lpstr>第二十九章  胆道疾病患者的护理</vt:lpstr>
      <vt:lpstr>第二十九章  胆道疾病患者的护理</vt:lpstr>
      <vt:lpstr>第二十九章  胆道疾病患者的护理</vt:lpstr>
    </vt:vector>
  </TitlesOfParts>
  <Company>pump</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课程名称</dc:title>
  <dc:creator>zhang7</dc:creator>
  <cp:lastModifiedBy>zhaoxin</cp:lastModifiedBy>
  <cp:revision>54</cp:revision>
  <cp:lastPrinted>1899-12-30T00:00:00Z</cp:lastPrinted>
  <dcterms:created xsi:type="dcterms:W3CDTF">2008-12-16T07:41:38Z</dcterms:created>
  <dcterms:modified xsi:type="dcterms:W3CDTF">2015-06-20T10:16:34Z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2052-6.4.0.1920</vt:lpwstr>
  </property>
</Properties>
</file>