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60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84" r:id="rId16"/>
    <p:sldId id="273" r:id="rId17"/>
    <p:sldId id="285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E230C"/>
    <a:srgbClr val="1D1496"/>
    <a:srgbClr val="FFFFFF"/>
    <a:srgbClr val="692AA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5" autoAdjust="0"/>
  </p:normalViewPr>
  <p:slideViewPr>
    <p:cSldViewPr>
      <p:cViewPr varScale="1">
        <p:scale>
          <a:sx n="108" d="100"/>
          <a:sy n="108" d="100"/>
        </p:scale>
        <p:origin x="-1704" y="-84"/>
      </p:cViewPr>
      <p:guideLst>
        <p:guide orient="horz" pos="2160"/>
        <p:guide pos="286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21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350"/>
            <a:ext cx="9144000" cy="608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未知"/>
          <p:cNvSpPr>
            <a:spLocks/>
          </p:cNvSpPr>
          <p:nvPr/>
        </p:nvSpPr>
        <p:spPr bwMode="auto">
          <a:xfrm>
            <a:off x="0" y="1792288"/>
            <a:ext cx="9097963" cy="341312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9" y="279"/>
              </a:cxn>
              <a:cxn ang="0">
                <a:pos x="1824" y="739"/>
              </a:cxn>
              <a:cxn ang="0">
                <a:pos x="3946" y="695"/>
              </a:cxn>
              <a:cxn ang="0">
                <a:pos x="5731" y="297"/>
              </a:cxn>
              <a:cxn ang="0">
                <a:pos x="5722" y="153"/>
              </a:cxn>
              <a:cxn ang="0">
                <a:pos x="0" y="0"/>
              </a:cxn>
            </a:cxnLst>
            <a:rect l="0" t="0" r="r" b="b"/>
            <a:pathLst>
              <a:path w="5731" h="808">
                <a:moveTo>
                  <a:pt x="0" y="0"/>
                </a:moveTo>
                <a:lnTo>
                  <a:pt x="19" y="279"/>
                </a:lnTo>
                <a:cubicBezTo>
                  <a:pt x="321" y="399"/>
                  <a:pt x="1170" y="671"/>
                  <a:pt x="1824" y="739"/>
                </a:cubicBezTo>
                <a:cubicBezTo>
                  <a:pt x="2478" y="808"/>
                  <a:pt x="3295" y="769"/>
                  <a:pt x="3946" y="695"/>
                </a:cubicBezTo>
                <a:cubicBezTo>
                  <a:pt x="4597" y="621"/>
                  <a:pt x="5435" y="387"/>
                  <a:pt x="5731" y="297"/>
                </a:cubicBezTo>
                <a:lnTo>
                  <a:pt x="5722" y="153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zh-CN" altLang="en-US" smtClean="0">
              <a:ea typeface="宋体" pitchFamily="2" charset="-122"/>
            </a:endParaRPr>
          </a:p>
        </p:txBody>
      </p:sp>
      <p:grpSp>
        <p:nvGrpSpPr>
          <p:cNvPr id="6" name="Group 4"/>
          <p:cNvGrpSpPr>
            <a:grpSpLocks/>
          </p:cNvGrpSpPr>
          <p:nvPr/>
        </p:nvGrpSpPr>
        <p:grpSpPr bwMode="auto">
          <a:xfrm>
            <a:off x="0" y="0"/>
            <a:ext cx="9144000" cy="2089150"/>
            <a:chOff x="0" y="0"/>
            <a:chExt cx="5760" cy="1316"/>
          </a:xfrm>
        </p:grpSpPr>
        <p:grpSp>
          <p:nvGrpSpPr>
            <p:cNvPr id="7" name="Group 5"/>
            <p:cNvGrpSpPr>
              <a:grpSpLocks/>
            </p:cNvGrpSpPr>
            <p:nvPr userDrawn="1"/>
          </p:nvGrpSpPr>
          <p:grpSpPr bwMode="auto">
            <a:xfrm flipV="1">
              <a:off x="18" y="0"/>
              <a:ext cx="5742" cy="1128"/>
              <a:chOff x="0" y="0"/>
              <a:chExt cx="5760" cy="1680"/>
            </a:xfrm>
          </p:grpSpPr>
          <p:sp>
            <p:nvSpPr>
              <p:cNvPr id="9" name="Rectangle 6"/>
              <p:cNvSpPr>
                <a:spLocks noChangeArrowheads="1"/>
              </p:cNvSpPr>
              <p:nvPr userDrawn="1"/>
            </p:nvSpPr>
            <p:spPr bwMode="auto">
              <a:xfrm>
                <a:off x="0" y="0"/>
                <a:ext cx="5760" cy="1680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>
                  <a:ea typeface="宋体" pitchFamily="2" charset="-122"/>
                </a:endParaRPr>
              </a:p>
            </p:txBody>
          </p:sp>
          <p:sp>
            <p:nvSpPr>
              <p:cNvPr id="10" name="Rectangle 7"/>
              <p:cNvSpPr>
                <a:spLocks noChangeArrowheads="1"/>
              </p:cNvSpPr>
              <p:nvPr userDrawn="1"/>
            </p:nvSpPr>
            <p:spPr bwMode="auto">
              <a:xfrm>
                <a:off x="0" y="0"/>
                <a:ext cx="5760" cy="95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>
                  <a:ea typeface="宋体" pitchFamily="2" charset="-122"/>
                </a:endParaRPr>
              </a:p>
            </p:txBody>
          </p:sp>
        </p:grpSp>
        <p:sp>
          <p:nvSpPr>
            <p:cNvPr id="8" name="未知"/>
            <p:cNvSpPr>
              <a:spLocks/>
            </p:cNvSpPr>
            <p:nvPr userDrawn="1"/>
          </p:nvSpPr>
          <p:spPr bwMode="auto">
            <a:xfrm>
              <a:off x="0" y="1092"/>
              <a:ext cx="5731" cy="224"/>
            </a:xfrm>
            <a:custGeom>
              <a:avLst/>
              <a:gdLst/>
              <a:ahLst/>
              <a:cxnLst>
                <a:cxn ang="0">
                  <a:pos x="0" y="36"/>
                </a:cxn>
                <a:cxn ang="0">
                  <a:pos x="26" y="315"/>
                </a:cxn>
                <a:cxn ang="0">
                  <a:pos x="1795" y="771"/>
                </a:cxn>
                <a:cxn ang="0">
                  <a:pos x="3821" y="742"/>
                </a:cxn>
                <a:cxn ang="0">
                  <a:pos x="5731" y="320"/>
                </a:cxn>
                <a:cxn ang="0">
                  <a:pos x="5693" y="0"/>
                </a:cxn>
                <a:cxn ang="0">
                  <a:pos x="0" y="36"/>
                </a:cxn>
              </a:cxnLst>
              <a:rect l="0" t="0" r="r" b="b"/>
              <a:pathLst>
                <a:path w="5731" h="842">
                  <a:moveTo>
                    <a:pt x="0" y="36"/>
                  </a:moveTo>
                  <a:lnTo>
                    <a:pt x="26" y="315"/>
                  </a:lnTo>
                  <a:cubicBezTo>
                    <a:pt x="325" y="438"/>
                    <a:pt x="1163" y="700"/>
                    <a:pt x="1795" y="771"/>
                  </a:cubicBezTo>
                  <a:cubicBezTo>
                    <a:pt x="2427" y="842"/>
                    <a:pt x="3165" y="817"/>
                    <a:pt x="3821" y="742"/>
                  </a:cubicBezTo>
                  <a:cubicBezTo>
                    <a:pt x="4477" y="667"/>
                    <a:pt x="5419" y="444"/>
                    <a:pt x="5731" y="320"/>
                  </a:cubicBezTo>
                  <a:lnTo>
                    <a:pt x="5693" y="0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zh-CN" altLang="en-US" smtClean="0">
                <a:ea typeface="宋体" pitchFamily="2" charset="-122"/>
              </a:endParaRPr>
            </a:p>
          </p:txBody>
        </p:sp>
      </p:grpSp>
      <p:grpSp>
        <p:nvGrpSpPr>
          <p:cNvPr id="11" name="Group 9"/>
          <p:cNvGrpSpPr>
            <a:grpSpLocks/>
          </p:cNvGrpSpPr>
          <p:nvPr/>
        </p:nvGrpSpPr>
        <p:grpSpPr bwMode="auto">
          <a:xfrm>
            <a:off x="0" y="4689475"/>
            <a:ext cx="9144000" cy="2168525"/>
            <a:chOff x="0" y="0"/>
            <a:chExt cx="5760" cy="1412"/>
          </a:xfrm>
        </p:grpSpPr>
        <p:grpSp>
          <p:nvGrpSpPr>
            <p:cNvPr id="12" name="Group 10"/>
            <p:cNvGrpSpPr>
              <a:grpSpLocks/>
            </p:cNvGrpSpPr>
            <p:nvPr userDrawn="1"/>
          </p:nvGrpSpPr>
          <p:grpSpPr bwMode="auto">
            <a:xfrm>
              <a:off x="18" y="231"/>
              <a:ext cx="5742" cy="1181"/>
              <a:chOff x="0" y="5"/>
              <a:chExt cx="5760" cy="1675"/>
            </a:xfrm>
          </p:grpSpPr>
          <p:sp>
            <p:nvSpPr>
              <p:cNvPr id="16" name="Rectangle 11"/>
              <p:cNvSpPr>
                <a:spLocks noChangeArrowheads="1"/>
              </p:cNvSpPr>
              <p:nvPr userDrawn="1"/>
            </p:nvSpPr>
            <p:spPr bwMode="auto">
              <a:xfrm>
                <a:off x="0" y="4"/>
                <a:ext cx="5760" cy="1676"/>
              </a:xfrm>
              <a:prstGeom prst="rect">
                <a:avLst/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>
                  <a:ea typeface="宋体" pitchFamily="2" charset="-122"/>
                </a:endParaRPr>
              </a:p>
            </p:txBody>
          </p:sp>
          <p:sp>
            <p:nvSpPr>
              <p:cNvPr id="17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4"/>
                <a:ext cx="5760" cy="94"/>
              </a:xfrm>
              <a:prstGeom prst="rect">
                <a:avLst/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>
                  <a:ea typeface="宋体" pitchFamily="2" charset="-122"/>
                </a:endParaRPr>
              </a:p>
            </p:txBody>
          </p:sp>
        </p:grpSp>
        <p:grpSp>
          <p:nvGrpSpPr>
            <p:cNvPr id="13" name="Group 13"/>
            <p:cNvGrpSpPr>
              <a:grpSpLocks/>
            </p:cNvGrpSpPr>
            <p:nvPr userDrawn="1"/>
          </p:nvGrpSpPr>
          <p:grpSpPr bwMode="auto">
            <a:xfrm>
              <a:off x="0" y="0"/>
              <a:ext cx="5731" cy="264"/>
              <a:chOff x="0" y="0"/>
              <a:chExt cx="5731" cy="426"/>
            </a:xfrm>
          </p:grpSpPr>
          <p:sp>
            <p:nvSpPr>
              <p:cNvPr id="14" name="未知"/>
              <p:cNvSpPr>
                <a:spLocks/>
              </p:cNvSpPr>
              <p:nvPr userDrawn="1"/>
            </p:nvSpPr>
            <p:spPr bwMode="auto">
              <a:xfrm flipV="1">
                <a:off x="0" y="0"/>
                <a:ext cx="5731" cy="36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9" y="279"/>
                  </a:cxn>
                  <a:cxn ang="0">
                    <a:pos x="1824" y="739"/>
                  </a:cxn>
                  <a:cxn ang="0">
                    <a:pos x="3946" y="695"/>
                  </a:cxn>
                  <a:cxn ang="0">
                    <a:pos x="5731" y="297"/>
                  </a:cxn>
                  <a:cxn ang="0">
                    <a:pos x="5722" y="153"/>
                  </a:cxn>
                  <a:cxn ang="0">
                    <a:pos x="0" y="0"/>
                  </a:cxn>
                </a:cxnLst>
                <a:rect l="0" t="0" r="r" b="b"/>
                <a:pathLst>
                  <a:path w="5731" h="808">
                    <a:moveTo>
                      <a:pt x="0" y="0"/>
                    </a:moveTo>
                    <a:lnTo>
                      <a:pt x="19" y="279"/>
                    </a:lnTo>
                    <a:cubicBezTo>
                      <a:pt x="321" y="399"/>
                      <a:pt x="1170" y="671"/>
                      <a:pt x="1824" y="739"/>
                    </a:cubicBezTo>
                    <a:cubicBezTo>
                      <a:pt x="2478" y="808"/>
                      <a:pt x="3295" y="769"/>
                      <a:pt x="3946" y="695"/>
                    </a:cubicBezTo>
                    <a:cubicBezTo>
                      <a:pt x="4597" y="621"/>
                      <a:pt x="5435" y="387"/>
                      <a:pt x="5731" y="297"/>
                    </a:cubicBezTo>
                    <a:lnTo>
                      <a:pt x="5722" y="15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>
                  <a:ea typeface="宋体" pitchFamily="2" charset="-122"/>
                </a:endParaRPr>
              </a:p>
            </p:txBody>
          </p:sp>
          <p:sp>
            <p:nvSpPr>
              <p:cNvPr id="15" name="未知"/>
              <p:cNvSpPr>
                <a:spLocks/>
              </p:cNvSpPr>
              <p:nvPr userDrawn="1"/>
            </p:nvSpPr>
            <p:spPr bwMode="auto">
              <a:xfrm flipV="1">
                <a:off x="0" y="47"/>
                <a:ext cx="5731" cy="379"/>
              </a:xfrm>
              <a:custGeom>
                <a:avLst/>
                <a:gdLst/>
                <a:ahLst/>
                <a:cxnLst>
                  <a:cxn ang="0">
                    <a:pos x="0" y="36"/>
                  </a:cxn>
                  <a:cxn ang="0">
                    <a:pos x="26" y="315"/>
                  </a:cxn>
                  <a:cxn ang="0">
                    <a:pos x="1795" y="771"/>
                  </a:cxn>
                  <a:cxn ang="0">
                    <a:pos x="3821" y="742"/>
                  </a:cxn>
                  <a:cxn ang="0">
                    <a:pos x="5731" y="320"/>
                  </a:cxn>
                  <a:cxn ang="0">
                    <a:pos x="5693" y="0"/>
                  </a:cxn>
                  <a:cxn ang="0">
                    <a:pos x="0" y="36"/>
                  </a:cxn>
                </a:cxnLst>
                <a:rect l="0" t="0" r="r" b="b"/>
                <a:pathLst>
                  <a:path w="5731" h="842">
                    <a:moveTo>
                      <a:pt x="0" y="36"/>
                    </a:moveTo>
                    <a:lnTo>
                      <a:pt x="26" y="315"/>
                    </a:lnTo>
                    <a:cubicBezTo>
                      <a:pt x="325" y="438"/>
                      <a:pt x="1163" y="700"/>
                      <a:pt x="1795" y="771"/>
                    </a:cubicBezTo>
                    <a:cubicBezTo>
                      <a:pt x="2427" y="842"/>
                      <a:pt x="3165" y="817"/>
                      <a:pt x="3821" y="742"/>
                    </a:cubicBezTo>
                    <a:cubicBezTo>
                      <a:pt x="4477" y="667"/>
                      <a:pt x="5419" y="444"/>
                      <a:pt x="5731" y="320"/>
                    </a:cubicBezTo>
                    <a:lnTo>
                      <a:pt x="5693" y="0"/>
                    </a:lnTo>
                    <a:lnTo>
                      <a:pt x="0" y="36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>
                  <a:ea typeface="宋体" pitchFamily="2" charset="-122"/>
                </a:endParaRPr>
              </a:p>
            </p:txBody>
          </p:sp>
        </p:grpSp>
      </p:grpSp>
      <p:grpSp>
        <p:nvGrpSpPr>
          <p:cNvPr id="18" name="Group 16"/>
          <p:cNvGrpSpPr>
            <a:grpSpLocks/>
          </p:cNvGrpSpPr>
          <p:nvPr/>
        </p:nvGrpSpPr>
        <p:grpSpPr bwMode="auto">
          <a:xfrm>
            <a:off x="0" y="0"/>
            <a:ext cx="9144000" cy="6867525"/>
            <a:chOff x="0" y="0"/>
            <a:chExt cx="5760" cy="4326"/>
          </a:xfrm>
        </p:grpSpPr>
        <p:sp>
          <p:nvSpPr>
            <p:cNvPr id="19" name="AutoShape 17"/>
            <p:cNvSpPr>
              <a:spLocks noChangeArrowheads="1"/>
            </p:cNvSpPr>
            <p:nvPr/>
          </p:nvSpPr>
          <p:spPr bwMode="auto">
            <a:xfrm>
              <a:off x="27" y="24"/>
              <a:ext cx="5709" cy="4272"/>
            </a:xfrm>
            <a:prstGeom prst="roundRect">
              <a:avLst>
                <a:gd name="adj" fmla="val 6227"/>
              </a:avLst>
            </a:prstGeom>
            <a:noFill/>
            <a:ln w="76200" cmpd="sng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zh-CN" altLang="en-US" smtClean="0">
                <a:ea typeface="宋体" pitchFamily="2" charset="-122"/>
              </a:endParaRPr>
            </a:p>
          </p:txBody>
        </p:sp>
        <p:sp>
          <p:nvSpPr>
            <p:cNvPr id="20" name="未知"/>
            <p:cNvSpPr>
              <a:spLocks/>
            </p:cNvSpPr>
            <p:nvPr/>
          </p:nvSpPr>
          <p:spPr bwMode="auto">
            <a:xfrm>
              <a:off x="3" y="0"/>
              <a:ext cx="288" cy="288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0" y="384"/>
                </a:cxn>
                <a:cxn ang="0">
                  <a:pos x="96" y="192"/>
                </a:cxn>
                <a:cxn ang="0">
                  <a:pos x="192" y="48"/>
                </a:cxn>
                <a:cxn ang="0">
                  <a:pos x="336" y="0"/>
                </a:cxn>
                <a:cxn ang="0">
                  <a:pos x="0" y="0"/>
                </a:cxn>
              </a:cxnLst>
              <a:rect l="0" t="0" r="r" b="b"/>
              <a:pathLst>
                <a:path w="336" h="384">
                  <a:moveTo>
                    <a:pt x="0" y="48"/>
                  </a:moveTo>
                  <a:lnTo>
                    <a:pt x="0" y="384"/>
                  </a:lnTo>
                  <a:lnTo>
                    <a:pt x="96" y="192"/>
                  </a:lnTo>
                  <a:lnTo>
                    <a:pt x="192" y="48"/>
                  </a:lnTo>
                  <a:lnTo>
                    <a:pt x="336" y="0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zh-CN" altLang="en-US" smtClean="0">
                <a:ea typeface="宋体" pitchFamily="2" charset="-122"/>
              </a:endParaRPr>
            </a:p>
          </p:txBody>
        </p:sp>
        <p:sp>
          <p:nvSpPr>
            <p:cNvPr id="21" name="未知"/>
            <p:cNvSpPr>
              <a:spLocks/>
            </p:cNvSpPr>
            <p:nvPr/>
          </p:nvSpPr>
          <p:spPr bwMode="auto">
            <a:xfrm rot="16191400">
              <a:off x="-47" y="4030"/>
              <a:ext cx="336" cy="242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0" y="384"/>
                </a:cxn>
                <a:cxn ang="0">
                  <a:pos x="96" y="192"/>
                </a:cxn>
                <a:cxn ang="0">
                  <a:pos x="192" y="48"/>
                </a:cxn>
                <a:cxn ang="0">
                  <a:pos x="336" y="0"/>
                </a:cxn>
                <a:cxn ang="0">
                  <a:pos x="0" y="0"/>
                </a:cxn>
              </a:cxnLst>
              <a:rect l="0" t="0" r="r" b="b"/>
              <a:pathLst>
                <a:path w="336" h="384">
                  <a:moveTo>
                    <a:pt x="0" y="48"/>
                  </a:moveTo>
                  <a:lnTo>
                    <a:pt x="0" y="384"/>
                  </a:lnTo>
                  <a:lnTo>
                    <a:pt x="96" y="192"/>
                  </a:lnTo>
                  <a:lnTo>
                    <a:pt x="192" y="48"/>
                  </a:lnTo>
                  <a:lnTo>
                    <a:pt x="336" y="0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zh-CN" altLang="en-US" smtClean="0">
                <a:ea typeface="宋体" pitchFamily="2" charset="-122"/>
              </a:endParaRPr>
            </a:p>
          </p:txBody>
        </p:sp>
        <p:sp>
          <p:nvSpPr>
            <p:cNvPr id="22" name="未知"/>
            <p:cNvSpPr>
              <a:spLocks/>
            </p:cNvSpPr>
            <p:nvPr/>
          </p:nvSpPr>
          <p:spPr bwMode="auto">
            <a:xfrm>
              <a:off x="5520" y="3978"/>
              <a:ext cx="240" cy="348"/>
            </a:xfrm>
            <a:custGeom>
              <a:avLst/>
              <a:gdLst/>
              <a:ahLst/>
              <a:cxnLst>
                <a:cxn ang="0">
                  <a:pos x="246" y="0"/>
                </a:cxn>
                <a:cxn ang="0">
                  <a:pos x="164" y="196"/>
                </a:cxn>
                <a:cxn ang="0">
                  <a:pos x="84" y="282"/>
                </a:cxn>
                <a:cxn ang="0">
                  <a:pos x="0" y="342"/>
                </a:cxn>
                <a:cxn ang="0">
                  <a:pos x="246" y="348"/>
                </a:cxn>
              </a:cxnLst>
              <a:rect l="0" t="0" r="r" b="b"/>
              <a:pathLst>
                <a:path w="246" h="348">
                  <a:moveTo>
                    <a:pt x="246" y="0"/>
                  </a:moveTo>
                  <a:lnTo>
                    <a:pt x="164" y="196"/>
                  </a:lnTo>
                  <a:lnTo>
                    <a:pt x="84" y="282"/>
                  </a:lnTo>
                  <a:lnTo>
                    <a:pt x="0" y="342"/>
                  </a:lnTo>
                  <a:lnTo>
                    <a:pt x="246" y="348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zh-CN" altLang="en-US" smtClean="0">
                <a:ea typeface="宋体" pitchFamily="2" charset="-122"/>
              </a:endParaRPr>
            </a:p>
          </p:txBody>
        </p:sp>
        <p:sp>
          <p:nvSpPr>
            <p:cNvPr id="23" name="未知"/>
            <p:cNvSpPr>
              <a:spLocks/>
            </p:cNvSpPr>
            <p:nvPr/>
          </p:nvSpPr>
          <p:spPr bwMode="auto">
            <a:xfrm rot="5400000">
              <a:off x="5472" y="0"/>
              <a:ext cx="288" cy="288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0" y="384"/>
                </a:cxn>
                <a:cxn ang="0">
                  <a:pos x="96" y="192"/>
                </a:cxn>
                <a:cxn ang="0">
                  <a:pos x="192" y="48"/>
                </a:cxn>
                <a:cxn ang="0">
                  <a:pos x="336" y="0"/>
                </a:cxn>
                <a:cxn ang="0">
                  <a:pos x="0" y="0"/>
                </a:cxn>
              </a:cxnLst>
              <a:rect l="0" t="0" r="r" b="b"/>
              <a:pathLst>
                <a:path w="336" h="384">
                  <a:moveTo>
                    <a:pt x="0" y="48"/>
                  </a:moveTo>
                  <a:lnTo>
                    <a:pt x="0" y="384"/>
                  </a:lnTo>
                  <a:lnTo>
                    <a:pt x="96" y="192"/>
                  </a:lnTo>
                  <a:lnTo>
                    <a:pt x="192" y="48"/>
                  </a:lnTo>
                  <a:lnTo>
                    <a:pt x="336" y="0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zh-CN" altLang="en-US" smtClean="0">
                <a:ea typeface="宋体" pitchFamily="2" charset="-122"/>
              </a:endParaRPr>
            </a:p>
          </p:txBody>
        </p:sp>
      </p:grpSp>
      <p:pic>
        <p:nvPicPr>
          <p:cNvPr id="24" name="Picture 2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333375"/>
            <a:ext cx="6480175" cy="103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70" name="Rectangle 22"/>
          <p:cNvSpPr>
            <a:spLocks noGrp="1" noChangeArrowheads="1"/>
          </p:cNvSpPr>
          <p:nvPr>
            <p:ph type="ctrTitle"/>
          </p:nvPr>
        </p:nvSpPr>
        <p:spPr>
          <a:xfrm>
            <a:off x="323850" y="2276475"/>
            <a:ext cx="5181600" cy="2286000"/>
          </a:xfrm>
        </p:spPr>
        <p:txBody>
          <a:bodyPr/>
          <a:lstStyle>
            <a:lvl1pPr algn="ctr">
              <a:defRPr sz="4800" b="1"/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2071" name="Rectangle 23"/>
          <p:cNvSpPr>
            <a:spLocks noGrp="1" noChangeArrowheads="1"/>
          </p:cNvSpPr>
          <p:nvPr>
            <p:ph type="subTitle" idx="1"/>
          </p:nvPr>
        </p:nvSpPr>
        <p:spPr>
          <a:xfrm>
            <a:off x="1600200" y="5410200"/>
            <a:ext cx="6324600" cy="5334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3200" b="0">
                <a:solidFill>
                  <a:schemeClr val="bg1"/>
                </a:solidFill>
              </a:defRPr>
            </a:lvl1pPr>
          </a:lstStyle>
          <a:p>
            <a:r>
              <a:rPr lang="zh-CN" altLang="en-US" dirty="0"/>
              <a:t>单击此处编辑母版副标题样式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630D94-EB8B-46E0-B5D8-DDCE7DAB946B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1"/>
          </p:nvPr>
        </p:nvSpPr>
        <p:spPr>
          <a:xfrm>
            <a:off x="6248400" y="0"/>
            <a:ext cx="2667000" cy="2286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88913"/>
            <a:ext cx="9144000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0"/>
            <a:ext cx="9144000" cy="2413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zh-CN" altLang="en-US" smtClean="0">
              <a:ea typeface="宋体" pitchFamily="2" charset="-122"/>
            </a:endParaRPr>
          </a:p>
        </p:txBody>
      </p:sp>
      <p:sp>
        <p:nvSpPr>
          <p:cNvPr id="1028" name="未知"/>
          <p:cNvSpPr>
            <a:spLocks/>
          </p:cNvSpPr>
          <p:nvPr/>
        </p:nvSpPr>
        <p:spPr bwMode="auto">
          <a:xfrm>
            <a:off x="0" y="950913"/>
            <a:ext cx="9150350" cy="461962"/>
          </a:xfrm>
          <a:custGeom>
            <a:avLst/>
            <a:gdLst/>
            <a:ahLst/>
            <a:cxnLst>
              <a:cxn ang="0">
                <a:pos x="4" y="365"/>
              </a:cxn>
              <a:cxn ang="0">
                <a:pos x="0" y="246"/>
              </a:cxn>
              <a:cxn ang="0">
                <a:pos x="1837" y="32"/>
              </a:cxn>
              <a:cxn ang="0">
                <a:pos x="3970" y="52"/>
              </a:cxn>
              <a:cxn ang="0">
                <a:pos x="5764" y="231"/>
              </a:cxn>
              <a:cxn ang="0">
                <a:pos x="5768" y="366"/>
              </a:cxn>
              <a:cxn ang="0">
                <a:pos x="4" y="365"/>
              </a:cxn>
            </a:cxnLst>
            <a:rect l="0" t="0" r="r" b="b"/>
            <a:pathLst>
              <a:path w="5768" h="366">
                <a:moveTo>
                  <a:pt x="4" y="365"/>
                </a:moveTo>
                <a:lnTo>
                  <a:pt x="0" y="246"/>
                </a:lnTo>
                <a:cubicBezTo>
                  <a:pt x="304" y="192"/>
                  <a:pt x="1175" y="64"/>
                  <a:pt x="1837" y="32"/>
                </a:cubicBezTo>
                <a:cubicBezTo>
                  <a:pt x="2499" y="0"/>
                  <a:pt x="3316" y="19"/>
                  <a:pt x="3970" y="52"/>
                </a:cubicBezTo>
                <a:cubicBezTo>
                  <a:pt x="4624" y="85"/>
                  <a:pt x="5464" y="179"/>
                  <a:pt x="5764" y="231"/>
                </a:cubicBezTo>
                <a:lnTo>
                  <a:pt x="5768" y="366"/>
                </a:lnTo>
                <a:lnTo>
                  <a:pt x="4" y="365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zh-CN" altLang="en-US" smtClean="0">
              <a:ea typeface="宋体" pitchFamily="2" charset="-122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371600"/>
            <a:ext cx="86106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429000" y="6477000"/>
            <a:ext cx="21336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fld id="{5A5D5F18-83C3-4E72-8182-7C3712EAFFDF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04800"/>
            <a:ext cx="8077200" cy="56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dirty="0" smtClean="0"/>
              <a:t>单击此处编辑母版标题样式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425450" y="6524625"/>
            <a:ext cx="83534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latin typeface="Arial" pitchFamily="34" charset="0"/>
            </a:endParaRPr>
          </a:p>
        </p:txBody>
      </p:sp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132638" y="6553200"/>
            <a:ext cx="1620837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11" r:id="rId1"/>
    <p:sldLayoutId id="2147483801" r:id="rId2"/>
  </p:sldLayoutIdLst>
  <p:hf sldNum="0" hdr="0" ftr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华文新魏" pitchFamily="2" charset="-122"/>
          <a:ea typeface="华文新魏" pitchFamily="2" charset="-122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v"/>
        <a:defRPr sz="3600" b="1">
          <a:solidFill>
            <a:schemeClr val="accent1"/>
          </a:solidFill>
          <a:latin typeface="华文新魏" pitchFamily="2" charset="-122"/>
          <a:ea typeface="华文新魏" pitchFamily="2" charset="-122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3200">
          <a:solidFill>
            <a:schemeClr val="tx1"/>
          </a:solidFill>
          <a:latin typeface="华文新魏" pitchFamily="2" charset="-122"/>
          <a:ea typeface="华文新魏" pitchFamily="2" charset="-122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800">
          <a:solidFill>
            <a:schemeClr val="tx1"/>
          </a:solidFill>
          <a:latin typeface="华文新魏" pitchFamily="2" charset="-122"/>
          <a:ea typeface="华文新魏" pitchFamily="2" charset="-122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华文新魏" pitchFamily="2" charset="-122"/>
          <a:ea typeface="华文新魏" pitchFamily="2" charset="-122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华文新魏" pitchFamily="2" charset="-122"/>
          <a:ea typeface="华文新魏" pitchFamily="2" charset="-122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323850" y="2276475"/>
            <a:ext cx="5832326" cy="2286000"/>
          </a:xfrm>
        </p:spPr>
        <p:txBody>
          <a:bodyPr/>
          <a:lstStyle/>
          <a:p>
            <a:r>
              <a:rPr lang="zh-CN" altLang="zh-CN" dirty="0"/>
              <a:t>第三十四章</a:t>
            </a:r>
            <a:r>
              <a:rPr lang="en-US" altLang="zh-CN" dirty="0"/>
              <a:t>   </a:t>
            </a:r>
            <a:r>
              <a:rPr lang="zh-CN" altLang="zh-CN" dirty="0"/>
              <a:t>良性</a:t>
            </a:r>
            <a:r>
              <a:rPr lang="zh-CN" altLang="zh-CN" dirty="0" smtClean="0"/>
              <a:t>前列腺增生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 smtClean="0"/>
              <a:t>护理</a:t>
            </a:r>
            <a:endParaRPr lang="zh-CN" alt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第三十四章</a:t>
            </a:r>
            <a:r>
              <a:rPr lang="en-US" altLang="zh-CN" dirty="0"/>
              <a:t>   </a:t>
            </a:r>
            <a:r>
              <a:rPr lang="zh-CN" altLang="zh-CN" dirty="0"/>
              <a:t>良性</a:t>
            </a:r>
            <a:r>
              <a:rPr lang="zh-CN" altLang="zh-CN" dirty="0" smtClean="0"/>
              <a:t>前列腺增生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护理评估</a:t>
            </a:r>
            <a:endParaRPr lang="en-US" altLang="zh-CN" dirty="0"/>
          </a:p>
          <a:p>
            <a:pPr lvl="1"/>
            <a:r>
              <a:rPr lang="zh-CN" altLang="en-US" dirty="0" smtClean="0"/>
              <a:t>治疗原则</a:t>
            </a:r>
            <a:endParaRPr lang="en-US" altLang="zh-CN" dirty="0" smtClean="0"/>
          </a:p>
          <a:p>
            <a:pPr lvl="2"/>
            <a:r>
              <a:rPr lang="zh-CN" altLang="en-US" dirty="0" smtClean="0"/>
              <a:t>非手术治疗</a:t>
            </a:r>
            <a:endParaRPr lang="en-US" altLang="zh-CN" dirty="0" smtClean="0"/>
          </a:p>
          <a:p>
            <a:pPr lvl="3"/>
            <a:r>
              <a:rPr lang="zh-CN" altLang="zh-CN" dirty="0"/>
              <a:t>观察</a:t>
            </a:r>
            <a:r>
              <a:rPr lang="zh-CN" altLang="zh-CN" dirty="0" smtClean="0"/>
              <a:t>随访</a:t>
            </a:r>
            <a:endParaRPr lang="en-US" altLang="zh-CN" dirty="0" smtClean="0"/>
          </a:p>
          <a:p>
            <a:pPr lvl="3"/>
            <a:r>
              <a:rPr lang="zh-CN" altLang="en-US" dirty="0" smtClean="0"/>
              <a:t>药物治疗</a:t>
            </a:r>
            <a:endParaRPr lang="en-US" altLang="zh-CN" dirty="0" smtClean="0"/>
          </a:p>
          <a:p>
            <a:pPr lvl="4"/>
            <a:r>
              <a:rPr lang="en-US" altLang="zh-CN" dirty="0"/>
              <a:t>5α-</a:t>
            </a:r>
            <a:r>
              <a:rPr lang="zh-CN" altLang="zh-CN" dirty="0"/>
              <a:t>还原酶抑制</a:t>
            </a:r>
            <a:r>
              <a:rPr lang="zh-CN" altLang="zh-CN" dirty="0" smtClean="0"/>
              <a:t>剂</a:t>
            </a:r>
            <a:endParaRPr lang="en-US" altLang="zh-CN" dirty="0" smtClean="0"/>
          </a:p>
          <a:p>
            <a:pPr lvl="4"/>
            <a:r>
              <a:rPr lang="en-US" altLang="zh-CN" dirty="0" smtClean="0"/>
              <a:t>α</a:t>
            </a:r>
            <a:r>
              <a:rPr lang="zh-CN" altLang="zh-CN" dirty="0" smtClean="0"/>
              <a:t>受体</a:t>
            </a:r>
            <a:r>
              <a:rPr lang="zh-CN" altLang="zh-CN" dirty="0" smtClean="0"/>
              <a:t>阻滞剂</a:t>
            </a:r>
            <a:endParaRPr lang="en-US" altLang="zh-CN" dirty="0" smtClean="0"/>
          </a:p>
          <a:p>
            <a:pPr lvl="4"/>
            <a:r>
              <a:rPr lang="zh-CN" altLang="zh-CN" dirty="0"/>
              <a:t>抗雄激素</a:t>
            </a:r>
            <a:r>
              <a:rPr lang="zh-CN" altLang="zh-CN" dirty="0" smtClean="0"/>
              <a:t>药</a:t>
            </a:r>
            <a:endParaRPr lang="en-US" altLang="zh-CN" dirty="0" smtClean="0"/>
          </a:p>
          <a:p>
            <a:pPr lvl="4"/>
            <a:r>
              <a:rPr lang="zh-CN" altLang="en-US" dirty="0" smtClean="0"/>
              <a:t>其他</a:t>
            </a:r>
            <a:endParaRPr lang="en-US" altLang="zh-CN" dirty="0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31026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第三十四章</a:t>
            </a:r>
            <a:r>
              <a:rPr lang="en-US" altLang="zh-CN" dirty="0"/>
              <a:t>   </a:t>
            </a:r>
            <a:r>
              <a:rPr lang="zh-CN" altLang="zh-CN" dirty="0"/>
              <a:t>良性</a:t>
            </a:r>
            <a:r>
              <a:rPr lang="zh-CN" altLang="zh-CN" dirty="0" smtClean="0"/>
              <a:t>前列腺增生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护理评估</a:t>
            </a:r>
            <a:endParaRPr lang="en-US" altLang="zh-CN" dirty="0"/>
          </a:p>
          <a:p>
            <a:pPr lvl="1"/>
            <a:r>
              <a:rPr lang="zh-CN" altLang="en-US" dirty="0" smtClean="0"/>
              <a:t>治疗原则</a:t>
            </a:r>
            <a:endParaRPr lang="en-US" altLang="zh-CN" dirty="0"/>
          </a:p>
          <a:p>
            <a:pPr lvl="2"/>
            <a:r>
              <a:rPr lang="zh-CN" altLang="en-US" dirty="0" smtClean="0"/>
              <a:t>手术治疗</a:t>
            </a:r>
            <a:endParaRPr lang="en-US" altLang="zh-CN" dirty="0"/>
          </a:p>
          <a:p>
            <a:pPr lvl="3"/>
            <a:r>
              <a:rPr lang="zh-CN" altLang="zh-CN" dirty="0"/>
              <a:t>手术方式有经尿道前列腺切除术（</a:t>
            </a:r>
            <a:r>
              <a:rPr lang="en-US" altLang="zh-CN" dirty="0"/>
              <a:t>transurethral resection of prostate</a:t>
            </a:r>
            <a:r>
              <a:rPr lang="zh-CN" altLang="zh-CN" dirty="0"/>
              <a:t>，</a:t>
            </a:r>
            <a:r>
              <a:rPr lang="en-US" altLang="zh-CN" dirty="0"/>
              <a:t>TURP</a:t>
            </a:r>
            <a:r>
              <a:rPr lang="zh-CN" altLang="zh-CN" dirty="0"/>
              <a:t>）、经尿道前列腺气化切除术等</a:t>
            </a:r>
            <a:endParaRPr lang="en-US" altLang="zh-CN" dirty="0"/>
          </a:p>
          <a:p>
            <a:pPr lvl="2"/>
            <a:r>
              <a:rPr lang="zh-CN" altLang="en-US" dirty="0"/>
              <a:t>其他治疗</a:t>
            </a:r>
            <a:endParaRPr lang="en-US" altLang="zh-CN" dirty="0"/>
          </a:p>
          <a:p>
            <a:pPr lvl="3"/>
            <a:r>
              <a:rPr lang="zh-CN" altLang="zh-CN" dirty="0"/>
              <a:t>尿道梗阻较重又不能耐受手术者，如微波治疗、激光治疗、射频消融术等</a:t>
            </a:r>
            <a:endParaRPr lang="zh-CN" altLang="en-US" dirty="0"/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492981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第三十四章</a:t>
            </a:r>
            <a:r>
              <a:rPr lang="en-US" altLang="zh-CN" dirty="0"/>
              <a:t>   </a:t>
            </a:r>
            <a:r>
              <a:rPr lang="zh-CN" altLang="zh-CN" dirty="0"/>
              <a:t>良性</a:t>
            </a:r>
            <a:r>
              <a:rPr lang="zh-CN" altLang="zh-CN" dirty="0" smtClean="0"/>
              <a:t>前列腺增生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案例</a:t>
            </a:r>
            <a:r>
              <a:rPr lang="en-US" altLang="zh-CN" dirty="0"/>
              <a:t> </a:t>
            </a:r>
            <a:r>
              <a:rPr lang="en-US" altLang="zh-CN" dirty="0" smtClean="0"/>
              <a:t>34-1 </a:t>
            </a:r>
            <a:r>
              <a:rPr lang="en-US" altLang="zh-CN" dirty="0"/>
              <a:t>B</a:t>
            </a:r>
            <a:endParaRPr lang="zh-CN" altLang="zh-CN" dirty="0"/>
          </a:p>
          <a:p>
            <a:pPr lvl="1"/>
            <a:r>
              <a:rPr lang="zh-CN" altLang="en-US" dirty="0" smtClean="0"/>
              <a:t>患者</a:t>
            </a:r>
            <a:r>
              <a:rPr lang="zh-CN" altLang="zh-CN" dirty="0" smtClean="0"/>
              <a:t>拟</a:t>
            </a:r>
            <a:r>
              <a:rPr lang="zh-CN" altLang="zh-CN" dirty="0"/>
              <a:t>接受药物治疗，抗炎加微波治疗。</a:t>
            </a:r>
          </a:p>
          <a:p>
            <a:pPr lvl="1"/>
            <a:r>
              <a:rPr lang="zh-CN" altLang="zh-CN" dirty="0"/>
              <a:t>问题：如何对</a:t>
            </a:r>
            <a:r>
              <a:rPr lang="zh-CN" altLang="zh-CN" dirty="0" smtClean="0"/>
              <a:t>该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进行</a:t>
            </a:r>
            <a:r>
              <a:rPr lang="zh-CN" altLang="zh-CN" dirty="0"/>
              <a:t>护理？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18962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第三十四章</a:t>
            </a:r>
            <a:r>
              <a:rPr lang="en-US" altLang="zh-CN" dirty="0"/>
              <a:t>   </a:t>
            </a:r>
            <a:r>
              <a:rPr lang="zh-CN" altLang="zh-CN" dirty="0"/>
              <a:t>良性</a:t>
            </a:r>
            <a:r>
              <a:rPr lang="zh-CN" altLang="zh-CN" dirty="0" smtClean="0"/>
              <a:t>前列腺增生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主要护理诊断</a:t>
            </a:r>
            <a:r>
              <a:rPr lang="en-US" altLang="zh-CN" dirty="0"/>
              <a:t>/</a:t>
            </a:r>
            <a:r>
              <a:rPr lang="zh-CN" altLang="zh-CN" dirty="0"/>
              <a:t>合作性</a:t>
            </a:r>
            <a:r>
              <a:rPr lang="zh-CN" altLang="zh-CN" dirty="0" smtClean="0"/>
              <a:t>问题</a:t>
            </a:r>
            <a:endParaRPr lang="zh-CN" altLang="zh-CN" dirty="0"/>
          </a:p>
          <a:p>
            <a:pPr lvl="1"/>
            <a:r>
              <a:rPr lang="zh-CN" altLang="zh-CN" dirty="0" smtClean="0"/>
              <a:t>排尿型态异常</a:t>
            </a:r>
            <a:r>
              <a:rPr lang="en-US" altLang="zh-CN" dirty="0" smtClean="0"/>
              <a:t>  </a:t>
            </a:r>
            <a:r>
              <a:rPr lang="zh-CN" altLang="zh-CN" dirty="0" smtClean="0"/>
              <a:t>与膀胱出口阻塞、逼尿肌损害，留置导管和手术刺激有关。</a:t>
            </a:r>
          </a:p>
          <a:p>
            <a:pPr lvl="1"/>
            <a:r>
              <a:rPr lang="zh-CN" altLang="zh-CN" dirty="0" smtClean="0"/>
              <a:t>疼痛</a:t>
            </a:r>
            <a:r>
              <a:rPr lang="en-US" altLang="zh-CN" dirty="0" smtClean="0"/>
              <a:t>  </a:t>
            </a:r>
            <a:r>
              <a:rPr lang="zh-CN" altLang="zh-CN" dirty="0"/>
              <a:t>与手术、导管刺激引起的膀胱痉挛有关。</a:t>
            </a:r>
          </a:p>
          <a:p>
            <a:pPr lvl="1"/>
            <a:r>
              <a:rPr lang="zh-CN" altLang="zh-CN" dirty="0" smtClean="0"/>
              <a:t>潜在并发症</a:t>
            </a:r>
            <a:r>
              <a:rPr lang="en-US" altLang="zh-CN" dirty="0" smtClean="0"/>
              <a:t>  </a:t>
            </a:r>
            <a:r>
              <a:rPr lang="zh-CN" altLang="zh-CN" dirty="0" smtClean="0"/>
              <a:t>出血、膀胱痉挛、</a:t>
            </a:r>
            <a:r>
              <a:rPr lang="en-US" altLang="zh-CN" dirty="0" smtClean="0"/>
              <a:t>TUR</a:t>
            </a:r>
            <a:r>
              <a:rPr lang="zh-CN" altLang="zh-CN" dirty="0" smtClean="0"/>
              <a:t>综合征、尿失禁。</a:t>
            </a:r>
            <a:endParaRPr lang="zh-CN" altLang="zh-CN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645763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第三十四章</a:t>
            </a:r>
            <a:r>
              <a:rPr lang="en-US" altLang="zh-CN" dirty="0"/>
              <a:t>   </a:t>
            </a:r>
            <a:r>
              <a:rPr lang="zh-CN" altLang="zh-CN" dirty="0"/>
              <a:t>良性</a:t>
            </a:r>
            <a:r>
              <a:rPr lang="zh-CN" altLang="zh-CN" dirty="0" smtClean="0"/>
              <a:t>前列腺增生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护理措施</a:t>
            </a:r>
            <a:endParaRPr lang="en-US" altLang="zh-CN" dirty="0" smtClean="0"/>
          </a:p>
          <a:p>
            <a:pPr lvl="1"/>
            <a:r>
              <a:rPr lang="zh-CN" altLang="zh-CN" dirty="0"/>
              <a:t>非手术治疗的</a:t>
            </a:r>
            <a:r>
              <a:rPr lang="zh-CN" altLang="zh-CN" dirty="0" smtClean="0"/>
              <a:t>护理</a:t>
            </a:r>
            <a:endParaRPr lang="en-US" altLang="zh-CN" dirty="0" smtClean="0"/>
          </a:p>
          <a:p>
            <a:pPr lvl="2"/>
            <a:r>
              <a:rPr lang="zh-CN" altLang="zh-CN" dirty="0"/>
              <a:t>预防急性</a:t>
            </a:r>
            <a:r>
              <a:rPr lang="zh-CN" altLang="zh-CN" dirty="0" smtClean="0"/>
              <a:t>尿潴留</a:t>
            </a:r>
            <a:endParaRPr lang="en-US" altLang="zh-CN" dirty="0" smtClean="0"/>
          </a:p>
          <a:p>
            <a:pPr lvl="2"/>
            <a:r>
              <a:rPr lang="zh-CN" altLang="zh-CN" dirty="0"/>
              <a:t>药物治疗护</a:t>
            </a:r>
            <a:r>
              <a:rPr lang="zh-CN" altLang="zh-CN" dirty="0" smtClean="0"/>
              <a:t>理</a:t>
            </a:r>
            <a:endParaRPr lang="en-US" altLang="zh-CN" dirty="0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977585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第三十四章</a:t>
            </a:r>
            <a:r>
              <a:rPr lang="en-US" altLang="zh-CN" dirty="0"/>
              <a:t>   </a:t>
            </a:r>
            <a:r>
              <a:rPr lang="zh-CN" altLang="zh-CN" dirty="0"/>
              <a:t>良性</a:t>
            </a:r>
            <a:r>
              <a:rPr lang="zh-CN" altLang="zh-CN" dirty="0" smtClean="0"/>
              <a:t>前列腺增生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护理措施</a:t>
            </a:r>
            <a:endParaRPr lang="en-US" altLang="zh-CN" dirty="0" smtClean="0"/>
          </a:p>
          <a:p>
            <a:pPr lvl="1"/>
            <a:r>
              <a:rPr lang="zh-CN" altLang="zh-CN" dirty="0" smtClean="0"/>
              <a:t>手术治疗</a:t>
            </a:r>
            <a:r>
              <a:rPr lang="zh-CN" altLang="zh-CN" dirty="0"/>
              <a:t>的</a:t>
            </a:r>
            <a:r>
              <a:rPr lang="zh-CN" altLang="zh-CN" dirty="0" smtClean="0"/>
              <a:t>护理</a:t>
            </a:r>
            <a:endParaRPr lang="en-US" altLang="zh-CN" dirty="0" smtClean="0"/>
          </a:p>
          <a:p>
            <a:pPr lvl="2"/>
            <a:r>
              <a:rPr lang="zh-CN" altLang="en-US" dirty="0"/>
              <a:t>术</a:t>
            </a:r>
            <a:r>
              <a:rPr lang="zh-CN" altLang="en-US" dirty="0" smtClean="0"/>
              <a:t>前护理</a:t>
            </a:r>
            <a:endParaRPr lang="en-US" altLang="zh-CN" dirty="0" smtClean="0"/>
          </a:p>
          <a:p>
            <a:pPr lvl="3"/>
            <a:r>
              <a:rPr lang="zh-CN" altLang="zh-CN" dirty="0"/>
              <a:t>观察排尿</a:t>
            </a:r>
            <a:r>
              <a:rPr lang="zh-CN" altLang="zh-CN" dirty="0" smtClean="0"/>
              <a:t>情况</a:t>
            </a:r>
            <a:endParaRPr lang="en-US" altLang="zh-CN" dirty="0" smtClean="0"/>
          </a:p>
          <a:p>
            <a:pPr lvl="3"/>
            <a:r>
              <a:rPr lang="zh-CN" altLang="zh-CN" dirty="0"/>
              <a:t>避免急性尿潴留的</a:t>
            </a:r>
            <a:r>
              <a:rPr lang="zh-CN" altLang="zh-CN" dirty="0" smtClean="0"/>
              <a:t>发生</a:t>
            </a:r>
            <a:endParaRPr lang="en-US" altLang="zh-CN" dirty="0" smtClean="0"/>
          </a:p>
          <a:p>
            <a:pPr lvl="3"/>
            <a:r>
              <a:rPr lang="zh-CN" altLang="zh-CN" dirty="0"/>
              <a:t>及时引流尿</a:t>
            </a:r>
            <a:r>
              <a:rPr lang="zh-CN" altLang="zh-CN" dirty="0" smtClean="0"/>
              <a:t>液</a:t>
            </a:r>
            <a:endParaRPr lang="en-US" altLang="zh-CN" dirty="0" smtClean="0"/>
          </a:p>
          <a:p>
            <a:pPr lvl="3"/>
            <a:r>
              <a:rPr lang="zh-CN" altLang="zh-CN" dirty="0"/>
              <a:t>对于拟行</a:t>
            </a:r>
            <a:r>
              <a:rPr lang="en-US" altLang="zh-CN" dirty="0"/>
              <a:t>TURP</a:t>
            </a:r>
            <a:r>
              <a:rPr lang="zh-CN" altLang="zh-CN" dirty="0" smtClean="0"/>
              <a:t>的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，</a:t>
            </a:r>
            <a:r>
              <a:rPr lang="zh-CN" altLang="zh-CN" dirty="0"/>
              <a:t>术前协助医师探扩</a:t>
            </a:r>
            <a:r>
              <a:rPr lang="zh-CN" altLang="zh-CN" dirty="0" smtClean="0"/>
              <a:t>尿道</a:t>
            </a:r>
            <a:endParaRPr lang="en-US" altLang="zh-CN" dirty="0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584932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第三十四章</a:t>
            </a:r>
            <a:r>
              <a:rPr lang="en-US" altLang="zh-CN" dirty="0"/>
              <a:t>   </a:t>
            </a:r>
            <a:r>
              <a:rPr lang="zh-CN" altLang="zh-CN" dirty="0"/>
              <a:t>良性</a:t>
            </a:r>
            <a:r>
              <a:rPr lang="zh-CN" altLang="zh-CN" dirty="0" smtClean="0"/>
              <a:t>前列腺增生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护理措施</a:t>
            </a:r>
            <a:endParaRPr lang="en-US" altLang="zh-CN" dirty="0"/>
          </a:p>
          <a:p>
            <a:pPr lvl="1"/>
            <a:r>
              <a:rPr lang="zh-CN" altLang="zh-CN" dirty="0"/>
              <a:t>手术治疗的护理</a:t>
            </a:r>
            <a:endParaRPr lang="en-US" altLang="zh-CN" dirty="0"/>
          </a:p>
          <a:p>
            <a:pPr lvl="2"/>
            <a:r>
              <a:rPr lang="zh-CN" altLang="en-US" dirty="0" smtClean="0"/>
              <a:t>术后护</a:t>
            </a:r>
            <a:r>
              <a:rPr lang="zh-CN" altLang="en-US" dirty="0"/>
              <a:t>理</a:t>
            </a:r>
            <a:endParaRPr lang="en-US" altLang="zh-CN" dirty="0"/>
          </a:p>
          <a:p>
            <a:pPr lvl="3"/>
            <a:r>
              <a:rPr lang="zh-CN" altLang="zh-CN" dirty="0"/>
              <a:t>病情观察</a:t>
            </a:r>
            <a:endParaRPr lang="en-US" altLang="zh-CN" dirty="0"/>
          </a:p>
          <a:p>
            <a:pPr lvl="3"/>
            <a:r>
              <a:rPr lang="zh-CN" altLang="en-US" dirty="0"/>
              <a:t>体位</a:t>
            </a:r>
          </a:p>
          <a:p>
            <a:pPr lvl="3"/>
            <a:r>
              <a:rPr lang="zh-CN" altLang="en-US" dirty="0" smtClean="0"/>
              <a:t>饮食</a:t>
            </a:r>
            <a:endParaRPr lang="en-US" altLang="zh-CN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841755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第三十四章</a:t>
            </a:r>
            <a:r>
              <a:rPr lang="en-US" altLang="zh-CN" dirty="0"/>
              <a:t>   </a:t>
            </a:r>
            <a:r>
              <a:rPr lang="zh-CN" altLang="zh-CN" dirty="0"/>
              <a:t>良性</a:t>
            </a:r>
            <a:r>
              <a:rPr lang="zh-CN" altLang="zh-CN" dirty="0" smtClean="0"/>
              <a:t>前列腺增生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护理措施</a:t>
            </a:r>
            <a:endParaRPr lang="en-US" altLang="zh-CN" dirty="0"/>
          </a:p>
          <a:p>
            <a:pPr lvl="1"/>
            <a:r>
              <a:rPr lang="zh-CN" altLang="zh-CN" dirty="0"/>
              <a:t>手术治疗的护理</a:t>
            </a:r>
            <a:endParaRPr lang="en-US" altLang="zh-CN" dirty="0"/>
          </a:p>
          <a:p>
            <a:pPr lvl="2"/>
            <a:r>
              <a:rPr lang="zh-CN" altLang="en-US" dirty="0" smtClean="0"/>
              <a:t>术后护</a:t>
            </a:r>
            <a:r>
              <a:rPr lang="zh-CN" altLang="en-US" dirty="0"/>
              <a:t>理</a:t>
            </a:r>
            <a:endParaRPr lang="en-US" altLang="zh-CN" dirty="0"/>
          </a:p>
          <a:p>
            <a:pPr lvl="3"/>
            <a:r>
              <a:rPr lang="zh-CN" altLang="zh-CN" dirty="0" smtClean="0"/>
              <a:t>膀胱冲洗护理</a:t>
            </a:r>
            <a:endParaRPr lang="en-US" altLang="zh-CN" dirty="0" smtClean="0"/>
          </a:p>
          <a:p>
            <a:pPr lvl="4"/>
            <a:r>
              <a:rPr lang="zh-CN" altLang="zh-CN" dirty="0"/>
              <a:t>冲洗速度，可根据尿色而定，色深则快、色浅则</a:t>
            </a:r>
            <a:r>
              <a:rPr lang="zh-CN" altLang="zh-CN" dirty="0" smtClean="0"/>
              <a:t>慢</a:t>
            </a:r>
            <a:endParaRPr lang="en-US" altLang="zh-CN" dirty="0" smtClean="0"/>
          </a:p>
          <a:p>
            <a:pPr lvl="4"/>
            <a:r>
              <a:rPr lang="zh-CN" altLang="zh-CN" dirty="0" smtClean="0"/>
              <a:t>确保</a:t>
            </a:r>
            <a:r>
              <a:rPr lang="zh-CN" altLang="zh-CN" dirty="0"/>
              <a:t>冲洗管道</a:t>
            </a:r>
            <a:r>
              <a:rPr lang="zh-CN" altLang="zh-CN" dirty="0" smtClean="0"/>
              <a:t>通畅</a:t>
            </a:r>
            <a:endParaRPr lang="en-US" altLang="zh-CN" dirty="0" smtClean="0"/>
          </a:p>
          <a:p>
            <a:pPr lvl="4"/>
            <a:r>
              <a:rPr lang="zh-CN" altLang="zh-CN" dirty="0" smtClean="0"/>
              <a:t>准确</a:t>
            </a:r>
            <a:r>
              <a:rPr lang="zh-CN" altLang="zh-CN" dirty="0"/>
              <a:t>记录尿量、冲洗量和排出</a:t>
            </a:r>
            <a:r>
              <a:rPr lang="zh-CN" altLang="zh-CN" dirty="0" smtClean="0"/>
              <a:t>量</a:t>
            </a:r>
            <a:endParaRPr lang="en-US" altLang="zh-CN" dirty="0" smtClean="0"/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190262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第三十四章</a:t>
            </a:r>
            <a:r>
              <a:rPr lang="en-US" altLang="zh-CN" dirty="0"/>
              <a:t>   </a:t>
            </a:r>
            <a:r>
              <a:rPr lang="zh-CN" altLang="zh-CN" dirty="0"/>
              <a:t>良性</a:t>
            </a:r>
            <a:r>
              <a:rPr lang="zh-CN" altLang="zh-CN" dirty="0" smtClean="0"/>
              <a:t>前列腺增生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护理措施</a:t>
            </a:r>
            <a:endParaRPr lang="en-US" altLang="zh-CN" dirty="0"/>
          </a:p>
          <a:p>
            <a:pPr lvl="1"/>
            <a:r>
              <a:rPr lang="zh-CN" altLang="zh-CN" dirty="0"/>
              <a:t>手术治疗的护理</a:t>
            </a:r>
            <a:endParaRPr lang="en-US" altLang="zh-CN" dirty="0"/>
          </a:p>
          <a:p>
            <a:pPr lvl="2"/>
            <a:r>
              <a:rPr lang="zh-CN" altLang="en-US" dirty="0"/>
              <a:t>术后护理</a:t>
            </a:r>
            <a:endParaRPr lang="en-US" altLang="zh-CN" dirty="0"/>
          </a:p>
          <a:p>
            <a:pPr lvl="3"/>
            <a:r>
              <a:rPr lang="zh-CN" altLang="zh-CN" dirty="0" smtClean="0"/>
              <a:t>各种管</a:t>
            </a:r>
            <a:r>
              <a:rPr lang="zh-CN" altLang="zh-CN" dirty="0"/>
              <a:t>道的</a:t>
            </a:r>
            <a:r>
              <a:rPr lang="zh-CN" altLang="zh-CN" dirty="0" smtClean="0"/>
              <a:t>护理</a:t>
            </a:r>
            <a:endParaRPr lang="en-US" altLang="zh-CN" dirty="0" smtClean="0"/>
          </a:p>
          <a:p>
            <a:pPr marL="1828800" lvl="4" indent="0">
              <a:buNone/>
            </a:pPr>
            <a:r>
              <a:rPr lang="zh-CN" altLang="zh-CN" sz="2400" dirty="0" smtClean="0"/>
              <a:t>耻骨</a:t>
            </a:r>
            <a:r>
              <a:rPr lang="zh-CN" altLang="zh-CN" sz="2400" dirty="0"/>
              <a:t>后引流管术</a:t>
            </a:r>
            <a:r>
              <a:rPr lang="en-US" altLang="zh-CN" sz="2400" dirty="0"/>
              <a:t>3~4</a:t>
            </a:r>
            <a:r>
              <a:rPr lang="zh-CN" altLang="zh-CN" sz="2400" dirty="0"/>
              <a:t>日待引流量很少时</a:t>
            </a:r>
            <a:r>
              <a:rPr lang="zh-CN" altLang="zh-CN" sz="2400" dirty="0" smtClean="0"/>
              <a:t>拔除</a:t>
            </a:r>
            <a:endParaRPr lang="en-US" altLang="zh-CN" sz="2400" dirty="0" smtClean="0"/>
          </a:p>
          <a:p>
            <a:pPr marL="1828800" lvl="4" indent="0">
              <a:buNone/>
            </a:pPr>
            <a:r>
              <a:rPr lang="zh-CN" altLang="zh-CN" sz="2400" dirty="0" smtClean="0"/>
              <a:t>耻骨上前列腺切除术</a:t>
            </a:r>
            <a:r>
              <a:rPr lang="zh-CN" altLang="zh-CN" sz="2400" dirty="0"/>
              <a:t>后</a:t>
            </a:r>
            <a:r>
              <a:rPr lang="en-US" altLang="zh-CN" sz="2400" dirty="0"/>
              <a:t>5~7</a:t>
            </a:r>
            <a:r>
              <a:rPr lang="zh-CN" altLang="zh-CN" sz="2400" dirty="0"/>
              <a:t>日拔除导尿</a:t>
            </a:r>
            <a:r>
              <a:rPr lang="zh-CN" altLang="zh-CN" sz="2400" dirty="0" smtClean="0"/>
              <a:t>管</a:t>
            </a:r>
            <a:endParaRPr lang="en-US" altLang="zh-CN" sz="2400" dirty="0" smtClean="0"/>
          </a:p>
          <a:p>
            <a:pPr marL="1828800" lvl="4" indent="0">
              <a:buNone/>
            </a:pPr>
            <a:r>
              <a:rPr lang="zh-CN" altLang="zh-CN" sz="2400" dirty="0" smtClean="0"/>
              <a:t>耻骨后前列腺切除术</a:t>
            </a:r>
            <a:r>
              <a:rPr lang="zh-CN" altLang="zh-CN" sz="2400" dirty="0"/>
              <a:t>后</a:t>
            </a:r>
            <a:r>
              <a:rPr lang="en-US" altLang="zh-CN" sz="2400" dirty="0"/>
              <a:t>7~9</a:t>
            </a:r>
            <a:r>
              <a:rPr lang="zh-CN" altLang="zh-CN" sz="2400" dirty="0"/>
              <a:t>日拔除导尿</a:t>
            </a:r>
            <a:r>
              <a:rPr lang="zh-CN" altLang="zh-CN" sz="2400" dirty="0" smtClean="0"/>
              <a:t>管</a:t>
            </a:r>
            <a:endParaRPr lang="en-US" altLang="zh-CN" sz="2400" dirty="0" smtClean="0"/>
          </a:p>
          <a:p>
            <a:pPr marL="1828800" lvl="4" indent="0">
              <a:buNone/>
            </a:pPr>
            <a:r>
              <a:rPr lang="en-US" altLang="zh-CN" sz="2400" dirty="0" smtClean="0"/>
              <a:t> </a:t>
            </a:r>
            <a:r>
              <a:rPr lang="en-US" altLang="zh-CN" sz="2400" dirty="0"/>
              <a:t>TURP</a:t>
            </a:r>
            <a:r>
              <a:rPr lang="zh-CN" altLang="zh-CN" sz="2400" dirty="0"/>
              <a:t>术后</a:t>
            </a:r>
            <a:r>
              <a:rPr lang="en-US" altLang="zh-CN" sz="2400" dirty="0"/>
              <a:t>3~5</a:t>
            </a:r>
            <a:r>
              <a:rPr lang="zh-CN" altLang="zh-CN" sz="2400" dirty="0"/>
              <a:t>日尿液颜色清澈，即可拔除导尿</a:t>
            </a:r>
            <a:r>
              <a:rPr lang="zh-CN" altLang="zh-CN" sz="2400" dirty="0" smtClean="0"/>
              <a:t>管</a:t>
            </a:r>
            <a:endParaRPr lang="en-US" altLang="zh-CN" sz="2400" dirty="0" smtClean="0"/>
          </a:p>
          <a:p>
            <a:pPr marL="1828800" lvl="4" indent="0">
              <a:buNone/>
            </a:pPr>
            <a:r>
              <a:rPr lang="zh-CN" altLang="zh-CN" sz="2400" dirty="0" smtClean="0"/>
              <a:t>膀胱</a:t>
            </a:r>
            <a:r>
              <a:rPr lang="zh-CN" altLang="zh-CN" sz="2400" dirty="0"/>
              <a:t>造瘘管通常在术后</a:t>
            </a:r>
            <a:r>
              <a:rPr lang="en-US" altLang="zh-CN" sz="2400" dirty="0"/>
              <a:t>10~14</a:t>
            </a:r>
            <a:r>
              <a:rPr lang="zh-CN" altLang="zh-CN" sz="2400" dirty="0"/>
              <a:t>日，</a:t>
            </a:r>
            <a:r>
              <a:rPr lang="zh-CN" altLang="zh-CN" sz="2400" dirty="0" smtClean="0"/>
              <a:t>排尿通畅时拔除</a:t>
            </a:r>
            <a:endParaRPr lang="en-US" altLang="zh-CN" sz="2400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32689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第三十四章</a:t>
            </a:r>
            <a:r>
              <a:rPr lang="en-US" altLang="zh-CN" dirty="0"/>
              <a:t>   </a:t>
            </a:r>
            <a:r>
              <a:rPr lang="zh-CN" altLang="zh-CN" dirty="0"/>
              <a:t>良性</a:t>
            </a:r>
            <a:r>
              <a:rPr lang="zh-CN" altLang="zh-CN" dirty="0" smtClean="0"/>
              <a:t>前列腺增生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护理措施</a:t>
            </a:r>
            <a:endParaRPr lang="en-US" altLang="zh-CN" dirty="0"/>
          </a:p>
          <a:p>
            <a:pPr lvl="1"/>
            <a:r>
              <a:rPr lang="zh-CN" altLang="zh-CN" dirty="0"/>
              <a:t>手术治疗的护理</a:t>
            </a:r>
            <a:endParaRPr lang="en-US" altLang="zh-CN" dirty="0"/>
          </a:p>
          <a:p>
            <a:pPr lvl="2"/>
            <a:r>
              <a:rPr lang="zh-CN" altLang="en-US" dirty="0"/>
              <a:t>术后护理</a:t>
            </a:r>
            <a:endParaRPr lang="en-US" altLang="zh-CN" dirty="0"/>
          </a:p>
          <a:p>
            <a:pPr lvl="3"/>
            <a:r>
              <a:rPr lang="zh-CN" altLang="zh-CN" dirty="0" smtClean="0"/>
              <a:t>并发症观察与护</a:t>
            </a:r>
            <a:r>
              <a:rPr lang="zh-CN" altLang="zh-CN" dirty="0"/>
              <a:t>理</a:t>
            </a:r>
            <a:endParaRPr lang="en-US" altLang="zh-CN" dirty="0"/>
          </a:p>
          <a:p>
            <a:pPr lvl="4"/>
            <a:r>
              <a:rPr lang="zh-CN" altLang="zh-CN" dirty="0"/>
              <a:t>膀胱痉挛</a:t>
            </a:r>
            <a:endParaRPr lang="en-US" altLang="zh-CN" dirty="0"/>
          </a:p>
          <a:p>
            <a:pPr lvl="4"/>
            <a:r>
              <a:rPr lang="en-US" altLang="zh-CN" dirty="0"/>
              <a:t>TUR</a:t>
            </a:r>
            <a:r>
              <a:rPr lang="zh-CN" altLang="en-US" dirty="0"/>
              <a:t>综合征</a:t>
            </a:r>
            <a:endParaRPr lang="en-US" altLang="zh-CN" dirty="0"/>
          </a:p>
          <a:p>
            <a:pPr lvl="4"/>
            <a:r>
              <a:rPr lang="zh-CN" altLang="zh-CN" dirty="0"/>
              <a:t>尿频、尿失禁</a:t>
            </a:r>
            <a:endParaRPr lang="en-US" altLang="zh-CN" dirty="0"/>
          </a:p>
          <a:p>
            <a:pPr lvl="4"/>
            <a:r>
              <a:rPr lang="zh-CN" altLang="en-US" dirty="0"/>
              <a:t>出血</a:t>
            </a:r>
            <a:endParaRPr lang="en-US" altLang="zh-CN" dirty="0"/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49736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第三十四章</a:t>
            </a:r>
            <a:r>
              <a:rPr lang="en-US" altLang="zh-CN" dirty="0"/>
              <a:t>   </a:t>
            </a:r>
            <a:r>
              <a:rPr lang="zh-CN" altLang="zh-CN" dirty="0"/>
              <a:t>良性</a:t>
            </a:r>
            <a:r>
              <a:rPr lang="zh-CN" altLang="zh-CN" dirty="0" smtClean="0"/>
              <a:t>前列腺增生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学习目标</a:t>
            </a:r>
          </a:p>
          <a:p>
            <a:pPr lvl="1"/>
            <a:r>
              <a:rPr lang="zh-CN" altLang="zh-CN" dirty="0"/>
              <a:t>识记：</a:t>
            </a:r>
            <a:r>
              <a:rPr lang="en-US" altLang="zh-CN" dirty="0"/>
              <a:t> </a:t>
            </a:r>
            <a:endParaRPr lang="zh-CN" altLang="zh-CN" dirty="0"/>
          </a:p>
          <a:p>
            <a:pPr lvl="2"/>
            <a:r>
              <a:rPr lang="zh-CN" altLang="zh-CN" dirty="0" smtClean="0"/>
              <a:t>列举</a:t>
            </a:r>
            <a:r>
              <a:rPr lang="zh-CN" altLang="zh-CN" dirty="0"/>
              <a:t>良性前列腺增生的病因</a:t>
            </a:r>
          </a:p>
          <a:p>
            <a:pPr lvl="2"/>
            <a:r>
              <a:rPr lang="zh-CN" altLang="zh-CN" dirty="0" smtClean="0"/>
              <a:t>复述</a:t>
            </a:r>
            <a:r>
              <a:rPr lang="zh-CN" altLang="zh-CN" dirty="0"/>
              <a:t>良性前列腺增生的辅助检查方法</a:t>
            </a:r>
            <a:r>
              <a:rPr lang="en-US" altLang="zh-CN" dirty="0"/>
              <a:t> </a:t>
            </a:r>
            <a:endParaRPr lang="zh-CN" altLang="zh-CN" dirty="0"/>
          </a:p>
          <a:p>
            <a:pPr lvl="1"/>
            <a:r>
              <a:rPr lang="zh-CN" altLang="zh-CN" dirty="0"/>
              <a:t>理解： </a:t>
            </a:r>
          </a:p>
          <a:p>
            <a:pPr lvl="2"/>
            <a:r>
              <a:rPr lang="zh-CN" altLang="en-US" dirty="0" smtClean="0"/>
              <a:t>解释</a:t>
            </a:r>
            <a:r>
              <a:rPr lang="zh-CN" altLang="zh-CN" dirty="0" smtClean="0"/>
              <a:t>良性</a:t>
            </a:r>
            <a:r>
              <a:rPr lang="zh-CN" altLang="zh-CN" dirty="0"/>
              <a:t>前列腺增生的临床表现和治疗</a:t>
            </a:r>
            <a:r>
              <a:rPr lang="zh-CN" altLang="zh-CN" dirty="0" smtClean="0"/>
              <a:t>原则</a:t>
            </a:r>
            <a:endParaRPr lang="zh-CN" altLang="zh-CN" dirty="0"/>
          </a:p>
          <a:p>
            <a:pPr lvl="1"/>
            <a:r>
              <a:rPr lang="zh-CN" altLang="zh-CN" dirty="0"/>
              <a:t>运用：</a:t>
            </a:r>
            <a:r>
              <a:rPr lang="en-US" altLang="zh-CN" dirty="0"/>
              <a:t> </a:t>
            </a:r>
            <a:endParaRPr lang="zh-CN" altLang="zh-CN" dirty="0"/>
          </a:p>
          <a:p>
            <a:pPr lvl="2"/>
            <a:r>
              <a:rPr lang="zh-CN" altLang="zh-CN" dirty="0" smtClean="0"/>
              <a:t>评估</a:t>
            </a:r>
            <a:r>
              <a:rPr lang="zh-CN" altLang="zh-CN" dirty="0"/>
              <a:t>良性</a:t>
            </a:r>
            <a:r>
              <a:rPr lang="zh-CN" altLang="zh-CN" dirty="0" smtClean="0"/>
              <a:t>前列腺增生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，</a:t>
            </a:r>
            <a:r>
              <a:rPr lang="zh-CN" altLang="zh-CN" dirty="0"/>
              <a:t>并为其提供整体护理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174426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第三十四章</a:t>
            </a:r>
            <a:r>
              <a:rPr lang="en-US" altLang="zh-CN" dirty="0"/>
              <a:t>   </a:t>
            </a:r>
            <a:r>
              <a:rPr lang="zh-CN" altLang="zh-CN" dirty="0"/>
              <a:t>良性</a:t>
            </a:r>
            <a:r>
              <a:rPr lang="zh-CN" altLang="zh-CN" dirty="0" smtClean="0"/>
              <a:t>前列腺增生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护理措施</a:t>
            </a:r>
            <a:endParaRPr lang="en-US" altLang="zh-CN" dirty="0"/>
          </a:p>
          <a:p>
            <a:pPr lvl="1"/>
            <a:r>
              <a:rPr lang="zh-CN" altLang="zh-CN" dirty="0" smtClean="0"/>
              <a:t>健康</a:t>
            </a:r>
            <a:r>
              <a:rPr lang="zh-CN" altLang="zh-CN" dirty="0"/>
              <a:t>教育</a:t>
            </a:r>
          </a:p>
          <a:p>
            <a:pPr lvl="2"/>
            <a:r>
              <a:rPr lang="zh-CN" altLang="zh-CN" dirty="0" smtClean="0"/>
              <a:t>采用非手术治疗</a:t>
            </a:r>
            <a:r>
              <a:rPr lang="zh-CN" altLang="zh-CN" dirty="0" smtClean="0"/>
              <a:t>的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，</a:t>
            </a:r>
            <a:r>
              <a:rPr lang="zh-CN" altLang="zh-CN" dirty="0"/>
              <a:t>应避免因受凉、劳累、饮酒、便秘而引起的急性</a:t>
            </a:r>
            <a:r>
              <a:rPr lang="zh-CN" altLang="zh-CN" dirty="0" smtClean="0"/>
              <a:t>尿潴留</a:t>
            </a:r>
            <a:endParaRPr lang="zh-CN" altLang="zh-CN" dirty="0"/>
          </a:p>
          <a:p>
            <a:pPr lvl="2"/>
            <a:r>
              <a:rPr lang="zh-CN" altLang="zh-CN" dirty="0" smtClean="0"/>
              <a:t>避免出血</a:t>
            </a:r>
            <a:r>
              <a:rPr lang="zh-CN" altLang="zh-CN" dirty="0"/>
              <a:t>，预防</a:t>
            </a:r>
            <a:r>
              <a:rPr lang="zh-CN" altLang="zh-CN" dirty="0" smtClean="0"/>
              <a:t>便秘</a:t>
            </a:r>
            <a:endParaRPr lang="en-US" altLang="zh-CN" dirty="0" smtClean="0"/>
          </a:p>
          <a:p>
            <a:pPr lvl="2"/>
            <a:r>
              <a:rPr lang="zh-CN" altLang="zh-CN" dirty="0" smtClean="0"/>
              <a:t>排尿功能训练：</a:t>
            </a:r>
            <a:endParaRPr lang="en-US" altLang="zh-CN" dirty="0" smtClean="0"/>
          </a:p>
          <a:p>
            <a:pPr lvl="2"/>
            <a:r>
              <a:rPr lang="zh-CN" altLang="zh-CN" dirty="0" smtClean="0"/>
              <a:t>注意尿道狭窄发生</a:t>
            </a:r>
            <a:r>
              <a:rPr lang="zh-CN" altLang="zh-CN" dirty="0"/>
              <a:t>，</a:t>
            </a:r>
            <a:r>
              <a:rPr lang="en-US" altLang="zh-CN" dirty="0" smtClean="0"/>
              <a:t>TURP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术</a:t>
            </a:r>
            <a:r>
              <a:rPr lang="zh-CN" altLang="zh-CN" dirty="0"/>
              <a:t>后有可能发生</a:t>
            </a:r>
            <a:r>
              <a:rPr lang="zh-CN" altLang="zh-CN" dirty="0" smtClean="0"/>
              <a:t>尿道狭窄</a:t>
            </a:r>
            <a:endParaRPr lang="zh-CN" altLang="zh-CN" dirty="0"/>
          </a:p>
          <a:p>
            <a:pPr lvl="2"/>
            <a:r>
              <a:rPr lang="zh-CN" altLang="zh-CN" dirty="0" smtClean="0"/>
              <a:t>门诊随访</a:t>
            </a:r>
            <a:endParaRPr lang="en-US" altLang="zh-CN" dirty="0" smtClean="0"/>
          </a:p>
          <a:p>
            <a:pPr lvl="2"/>
            <a:r>
              <a:rPr lang="zh-CN" altLang="en-US" dirty="0" smtClean="0"/>
              <a:t>性生活指导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659593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第三十四章</a:t>
            </a:r>
            <a:r>
              <a:rPr lang="en-US" altLang="zh-CN" dirty="0"/>
              <a:t>   </a:t>
            </a:r>
            <a:r>
              <a:rPr lang="zh-CN" altLang="zh-CN" dirty="0"/>
              <a:t>良性</a:t>
            </a:r>
            <a:r>
              <a:rPr lang="zh-CN" altLang="zh-CN" dirty="0" smtClean="0"/>
              <a:t>前列腺增生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23528" y="1196752"/>
            <a:ext cx="8610600" cy="4876800"/>
          </a:xfrm>
        </p:spPr>
        <p:txBody>
          <a:bodyPr/>
          <a:lstStyle/>
          <a:p>
            <a:r>
              <a:rPr lang="zh-CN" altLang="zh-CN" dirty="0"/>
              <a:t>本章小结</a:t>
            </a:r>
          </a:p>
          <a:p>
            <a:pPr lvl="1"/>
            <a:r>
              <a:rPr lang="zh-CN" altLang="zh-CN" dirty="0" smtClean="0"/>
              <a:t>病因</a:t>
            </a:r>
            <a:r>
              <a:rPr lang="en-US" altLang="zh-CN" dirty="0" smtClean="0"/>
              <a:t>  </a:t>
            </a:r>
          </a:p>
          <a:p>
            <a:pPr lvl="2"/>
            <a:r>
              <a:rPr lang="zh-CN" altLang="zh-CN" dirty="0" smtClean="0"/>
              <a:t>至今</a:t>
            </a:r>
            <a:r>
              <a:rPr lang="zh-CN" altLang="zh-CN" dirty="0"/>
              <a:t>仍未能阐明。目前已知前列腺增生必须具备有功能的睾丸及年龄增长两个条件。吸烟、肥胖及酗酒、家族史、人种及地理环境与</a:t>
            </a:r>
            <a:r>
              <a:rPr lang="en-US" altLang="zh-CN" dirty="0"/>
              <a:t>BPH</a:t>
            </a:r>
            <a:r>
              <a:rPr lang="zh-CN" altLang="zh-CN" dirty="0"/>
              <a:t>的发生有一定的联系。</a:t>
            </a:r>
          </a:p>
          <a:p>
            <a:pPr lvl="1"/>
            <a:r>
              <a:rPr lang="zh-CN" altLang="zh-CN" dirty="0" smtClean="0"/>
              <a:t>临床表现 </a:t>
            </a:r>
            <a:endParaRPr lang="en-US" altLang="zh-CN" dirty="0" smtClean="0"/>
          </a:p>
          <a:p>
            <a:pPr lvl="2"/>
            <a:r>
              <a:rPr lang="zh-CN" altLang="zh-CN" dirty="0" smtClean="0"/>
              <a:t>尿频</a:t>
            </a:r>
            <a:r>
              <a:rPr lang="zh-CN" altLang="zh-CN" dirty="0"/>
              <a:t>为早期症状，伴有膀胱结石或感染，尿频愈加明显，且伴有尿痛；尿急、尿失禁、尿不尽、残余尿增多及血尿、泌尿系感染、膀胱结石等。</a:t>
            </a:r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201729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第三十四章</a:t>
            </a:r>
            <a:r>
              <a:rPr lang="en-US" altLang="zh-CN" dirty="0"/>
              <a:t>   </a:t>
            </a:r>
            <a:r>
              <a:rPr lang="zh-CN" altLang="zh-CN" dirty="0"/>
              <a:t>良性</a:t>
            </a:r>
            <a:r>
              <a:rPr lang="zh-CN" altLang="zh-CN" dirty="0" smtClean="0"/>
              <a:t>前列腺增生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本章小结</a:t>
            </a:r>
            <a:endParaRPr lang="en-US" altLang="zh-CN" dirty="0" smtClean="0"/>
          </a:p>
          <a:p>
            <a:pPr lvl="1"/>
            <a:r>
              <a:rPr lang="zh-CN" altLang="zh-CN" dirty="0" smtClean="0"/>
              <a:t>治疗原则 </a:t>
            </a:r>
            <a:endParaRPr lang="en-US" altLang="zh-CN" dirty="0" smtClean="0"/>
          </a:p>
          <a:p>
            <a:pPr lvl="2"/>
            <a:r>
              <a:rPr lang="zh-CN" altLang="zh-CN" sz="2400" dirty="0" smtClean="0"/>
              <a:t>可</a:t>
            </a:r>
            <a:r>
              <a:rPr lang="zh-CN" altLang="zh-CN" sz="2400" dirty="0"/>
              <a:t>采用</a:t>
            </a:r>
            <a:r>
              <a:rPr lang="en-US" altLang="zh-CN" sz="2400" dirty="0"/>
              <a:t>5α-</a:t>
            </a:r>
            <a:r>
              <a:rPr lang="zh-CN" altLang="zh-CN" sz="2400" dirty="0"/>
              <a:t>还原酶抑制剂、</a:t>
            </a:r>
            <a:r>
              <a:rPr lang="en-US" altLang="zh-CN" sz="2400" dirty="0" smtClean="0"/>
              <a:t>α</a:t>
            </a:r>
            <a:r>
              <a:rPr lang="zh-CN" altLang="zh-CN" sz="2400" dirty="0" smtClean="0"/>
              <a:t>受体</a:t>
            </a:r>
            <a:r>
              <a:rPr lang="zh-CN" altLang="zh-CN" sz="2400" dirty="0"/>
              <a:t>阻滞剂、</a:t>
            </a:r>
            <a:r>
              <a:rPr lang="en-US" altLang="zh-CN" sz="2400" dirty="0"/>
              <a:t>M</a:t>
            </a:r>
            <a:r>
              <a:rPr lang="zh-CN" altLang="zh-CN" sz="2400" dirty="0"/>
              <a:t>受体拮抗剂、植物制剂，中药等非手术治疗方法，手术治疗也是前列腺增生的重要治疗方法，尿道梗阻较重又不能耐受手术者，可采用微波治疗、激光治疗等方法。</a:t>
            </a:r>
            <a:endParaRPr lang="zh-CN" altLang="zh-CN" dirty="0"/>
          </a:p>
          <a:p>
            <a:pPr lvl="1"/>
            <a:r>
              <a:rPr lang="zh-CN" altLang="zh-CN" dirty="0" smtClean="0"/>
              <a:t>护</a:t>
            </a:r>
            <a:r>
              <a:rPr lang="zh-CN" altLang="zh-CN" dirty="0"/>
              <a:t>理 </a:t>
            </a:r>
            <a:endParaRPr lang="en-US" altLang="zh-CN" dirty="0" smtClean="0"/>
          </a:p>
          <a:p>
            <a:pPr lvl="2"/>
            <a:r>
              <a:rPr lang="zh-CN" altLang="zh-CN" sz="2400" dirty="0" smtClean="0"/>
              <a:t>术</a:t>
            </a:r>
            <a:r>
              <a:rPr lang="zh-CN" altLang="zh-CN" sz="2400" dirty="0"/>
              <a:t>前</a:t>
            </a:r>
            <a:r>
              <a:rPr lang="zh-CN" altLang="zh-CN" sz="2400" dirty="0" smtClean="0"/>
              <a:t>注意</a:t>
            </a:r>
            <a:r>
              <a:rPr lang="zh-CN" altLang="en-US" sz="2400" dirty="0" smtClean="0"/>
              <a:t>患者</a:t>
            </a:r>
            <a:r>
              <a:rPr lang="zh-CN" altLang="zh-CN" sz="2400" dirty="0" smtClean="0"/>
              <a:t>心理</a:t>
            </a:r>
            <a:r>
              <a:rPr lang="zh-CN" altLang="zh-CN" sz="2400" dirty="0"/>
              <a:t>护理，预防急性尿潴留、观察用药后排尿困难的改善情况及药物副作用、严格术前准备等；术后严密病情观察、导尿管通畅、无菌操作，预防</a:t>
            </a:r>
            <a:r>
              <a:rPr lang="en-US" altLang="zh-CN" sz="2400" dirty="0"/>
              <a:t>TUR</a:t>
            </a:r>
            <a:r>
              <a:rPr lang="zh-CN" altLang="zh-CN" sz="2400" dirty="0"/>
              <a:t>综合征、尿失禁、出血等并发症</a:t>
            </a:r>
            <a:r>
              <a:rPr lang="zh-CN" altLang="zh-CN" sz="2400" dirty="0" smtClean="0"/>
              <a:t>。</a:t>
            </a:r>
            <a:endParaRPr lang="zh-CN" altLang="zh-CN" sz="2400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650481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第三十四章</a:t>
            </a:r>
            <a:r>
              <a:rPr lang="en-US" altLang="zh-CN" dirty="0"/>
              <a:t>   </a:t>
            </a:r>
            <a:r>
              <a:rPr lang="zh-CN" altLang="zh-CN" dirty="0"/>
              <a:t>良性</a:t>
            </a:r>
            <a:r>
              <a:rPr lang="zh-CN" altLang="zh-CN" dirty="0" smtClean="0"/>
              <a:t>前列腺增生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思考题</a:t>
            </a:r>
          </a:p>
          <a:p>
            <a:pPr lvl="1"/>
            <a:r>
              <a:rPr lang="zh-CN" altLang="zh-CN" sz="2800" dirty="0"/>
              <a:t>男性，</a:t>
            </a:r>
            <a:r>
              <a:rPr lang="en-US" altLang="zh-CN" sz="2800" dirty="0"/>
              <a:t>70</a:t>
            </a:r>
            <a:r>
              <a:rPr lang="zh-CN" altLang="zh-CN" sz="2800" dirty="0"/>
              <a:t>岁，主诉进行性排尿困难</a:t>
            </a:r>
            <a:r>
              <a:rPr lang="en-US" altLang="zh-CN" sz="2800" dirty="0"/>
              <a:t>10</a:t>
            </a:r>
            <a:r>
              <a:rPr lang="zh-CN" altLang="zh-CN" sz="2800" dirty="0"/>
              <a:t>余</a:t>
            </a:r>
            <a:r>
              <a:rPr lang="zh-CN" altLang="zh-CN" sz="2800" dirty="0" smtClean="0"/>
              <a:t>年</a:t>
            </a:r>
            <a:endParaRPr lang="zh-CN" altLang="zh-CN" sz="2800" dirty="0"/>
          </a:p>
          <a:p>
            <a:pPr lvl="1"/>
            <a:r>
              <a:rPr lang="zh-CN" altLang="zh-CN" sz="2800" dirty="0"/>
              <a:t>前列腺</a:t>
            </a:r>
            <a:r>
              <a:rPr lang="en-US" altLang="zh-CN" sz="2800" dirty="0"/>
              <a:t>B</a:t>
            </a:r>
            <a:r>
              <a:rPr lang="zh-CN" altLang="zh-CN" sz="2800" dirty="0"/>
              <a:t>超：前列腺</a:t>
            </a:r>
            <a:r>
              <a:rPr lang="en-US" altLang="zh-CN" sz="2800" dirty="0"/>
              <a:t>5.1cm×4.4cm×4.0cm</a:t>
            </a:r>
            <a:r>
              <a:rPr lang="zh-CN" altLang="zh-CN" sz="2800" dirty="0"/>
              <a:t>，重量约：</a:t>
            </a:r>
            <a:r>
              <a:rPr lang="en-US" altLang="zh-CN" sz="2800" dirty="0"/>
              <a:t>46.97g</a:t>
            </a:r>
            <a:r>
              <a:rPr lang="zh-CN" altLang="zh-CN" sz="2800" dirty="0"/>
              <a:t>，残余尿量</a:t>
            </a:r>
            <a:r>
              <a:rPr lang="en-US" altLang="zh-CN" sz="2800" dirty="0"/>
              <a:t>200ml</a:t>
            </a:r>
            <a:r>
              <a:rPr lang="zh-CN" altLang="zh-CN" sz="2800" dirty="0"/>
              <a:t>，</a:t>
            </a:r>
          </a:p>
          <a:p>
            <a:pPr lvl="1"/>
            <a:r>
              <a:rPr lang="zh-CN" altLang="zh-CN" sz="2800" dirty="0"/>
              <a:t>诊断为良性前列腺增生。行</a:t>
            </a:r>
            <a:r>
              <a:rPr lang="en-US" altLang="zh-CN" sz="2800" dirty="0"/>
              <a:t>TURP</a:t>
            </a:r>
            <a:r>
              <a:rPr lang="zh-CN" altLang="zh-CN" sz="2800" dirty="0"/>
              <a:t>手术，现为术后第</a:t>
            </a:r>
            <a:r>
              <a:rPr lang="en-US" altLang="zh-CN" sz="2800" dirty="0"/>
              <a:t>2</a:t>
            </a:r>
            <a:r>
              <a:rPr lang="zh-CN" altLang="zh-CN" sz="2800" dirty="0"/>
              <a:t>天。</a:t>
            </a:r>
          </a:p>
          <a:p>
            <a:pPr lvl="1"/>
            <a:r>
              <a:rPr lang="zh-CN" altLang="zh-CN" sz="2800" dirty="0"/>
              <a:t>请问：（</a:t>
            </a:r>
            <a:r>
              <a:rPr lang="en-US" altLang="zh-CN" sz="2800" dirty="0"/>
              <a:t>1</a:t>
            </a:r>
            <a:r>
              <a:rPr lang="zh-CN" altLang="zh-CN" sz="2800" dirty="0"/>
              <a:t>）</a:t>
            </a:r>
            <a:r>
              <a:rPr lang="zh-CN" altLang="zh-CN" sz="2800" dirty="0" smtClean="0"/>
              <a:t>该</a:t>
            </a:r>
            <a:r>
              <a:rPr lang="zh-CN" altLang="en-US" sz="2800" dirty="0" smtClean="0"/>
              <a:t>患者</a:t>
            </a:r>
            <a:r>
              <a:rPr lang="zh-CN" altLang="zh-CN" sz="2800" dirty="0" smtClean="0"/>
              <a:t>目前</a:t>
            </a:r>
            <a:r>
              <a:rPr lang="zh-CN" altLang="zh-CN" sz="2800" dirty="0"/>
              <a:t>主要的护理措施是什么？</a:t>
            </a:r>
          </a:p>
          <a:p>
            <a:pPr marL="457200" lvl="1" indent="0">
              <a:buNone/>
            </a:pPr>
            <a:r>
              <a:rPr lang="en-US" altLang="zh-CN" sz="2800" dirty="0"/>
              <a:t> </a:t>
            </a:r>
            <a:r>
              <a:rPr lang="en-US" altLang="zh-CN" sz="2800" dirty="0" smtClean="0"/>
              <a:t>             </a:t>
            </a:r>
            <a:r>
              <a:rPr lang="zh-CN" altLang="zh-CN" sz="2800" dirty="0" smtClean="0"/>
              <a:t>（</a:t>
            </a:r>
            <a:r>
              <a:rPr lang="en-US" altLang="zh-CN" sz="2800" dirty="0"/>
              <a:t>2</a:t>
            </a:r>
            <a:r>
              <a:rPr lang="zh-CN" altLang="zh-CN" sz="2800" dirty="0"/>
              <a:t>）</a:t>
            </a:r>
            <a:r>
              <a:rPr lang="zh-CN" altLang="zh-CN" sz="2800" dirty="0" smtClean="0"/>
              <a:t>该</a:t>
            </a:r>
            <a:r>
              <a:rPr lang="zh-CN" altLang="en-US" sz="2800" dirty="0" smtClean="0"/>
              <a:t>患者</a:t>
            </a:r>
            <a:r>
              <a:rPr lang="zh-CN" altLang="zh-CN" sz="2800" dirty="0" smtClean="0"/>
              <a:t>术</a:t>
            </a:r>
            <a:r>
              <a:rPr lang="zh-CN" altLang="zh-CN" sz="2800" dirty="0"/>
              <a:t>后可能出现哪些并发症？</a:t>
            </a:r>
            <a:endParaRPr lang="zh-CN" altLang="en-US" sz="2800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233688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第三十四章</a:t>
            </a:r>
            <a:r>
              <a:rPr lang="en-US" altLang="zh-CN" dirty="0"/>
              <a:t>   </a:t>
            </a:r>
            <a:r>
              <a:rPr lang="zh-CN" altLang="zh-CN" dirty="0"/>
              <a:t>良性</a:t>
            </a:r>
            <a:r>
              <a:rPr lang="zh-CN" altLang="zh-CN" dirty="0" smtClean="0"/>
              <a:t>前列腺增生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案例解析</a:t>
            </a:r>
          </a:p>
          <a:p>
            <a:pPr lvl="1"/>
            <a:r>
              <a:rPr lang="zh-CN" altLang="zh-CN" dirty="0"/>
              <a:t>（</a:t>
            </a:r>
            <a:r>
              <a:rPr lang="en-US" altLang="zh-CN" dirty="0"/>
              <a:t>1</a:t>
            </a:r>
            <a:r>
              <a:rPr lang="zh-CN" altLang="zh-CN" dirty="0"/>
              <a:t>）严密病情观察、导尿管通畅、做好膀胱冲洗的护理。</a:t>
            </a:r>
          </a:p>
          <a:p>
            <a:pPr lvl="1"/>
            <a:r>
              <a:rPr lang="zh-CN" altLang="zh-CN" dirty="0"/>
              <a:t>（</a:t>
            </a:r>
            <a:r>
              <a:rPr lang="en-US" altLang="zh-CN" dirty="0"/>
              <a:t>2</a:t>
            </a:r>
            <a:r>
              <a:rPr lang="zh-CN" altLang="zh-CN" dirty="0"/>
              <a:t>）并发症有膀胱痉挛、</a:t>
            </a:r>
            <a:r>
              <a:rPr lang="en-US" altLang="zh-CN" dirty="0"/>
              <a:t>TUR</a:t>
            </a:r>
            <a:r>
              <a:rPr lang="zh-CN" altLang="zh-CN" dirty="0"/>
              <a:t>综合征、尿失禁、出血等。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003114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第三十四章</a:t>
            </a:r>
            <a:r>
              <a:rPr lang="en-US" altLang="zh-CN" dirty="0"/>
              <a:t>   </a:t>
            </a:r>
            <a:r>
              <a:rPr lang="zh-CN" altLang="zh-CN" dirty="0"/>
              <a:t>良性</a:t>
            </a:r>
            <a:r>
              <a:rPr lang="zh-CN" altLang="zh-CN" dirty="0" smtClean="0"/>
              <a:t>前列腺增生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自测练习</a:t>
            </a:r>
          </a:p>
          <a:p>
            <a:pPr marL="457200" lvl="1" indent="0">
              <a:buNone/>
            </a:pPr>
            <a:r>
              <a:rPr lang="en-US" altLang="zh-CN" dirty="0"/>
              <a:t>1</a:t>
            </a:r>
            <a:r>
              <a:rPr lang="zh-CN" altLang="zh-CN" dirty="0"/>
              <a:t>．男性老年患者进行性排尿困难，最常见的原因是</a:t>
            </a:r>
          </a:p>
          <a:p>
            <a:pPr marL="914400" lvl="2" indent="0">
              <a:buNone/>
            </a:pPr>
            <a:r>
              <a:rPr lang="en-US" altLang="zh-CN" dirty="0"/>
              <a:t>A</a:t>
            </a:r>
            <a:r>
              <a:rPr lang="zh-CN" altLang="zh-CN" dirty="0"/>
              <a:t>．前列腺增生症 </a:t>
            </a:r>
            <a:r>
              <a:rPr lang="en-US" altLang="zh-CN" dirty="0"/>
              <a:t>              </a:t>
            </a:r>
            <a:endParaRPr lang="en-US" altLang="zh-CN" dirty="0" smtClean="0"/>
          </a:p>
          <a:p>
            <a:pPr marL="914400" lvl="2" indent="0">
              <a:buNone/>
            </a:pPr>
            <a:r>
              <a:rPr lang="en-US" altLang="zh-CN" dirty="0" smtClean="0"/>
              <a:t>B</a:t>
            </a:r>
            <a:r>
              <a:rPr lang="zh-CN" altLang="zh-CN" dirty="0"/>
              <a:t>．前列腺癌</a:t>
            </a:r>
            <a:r>
              <a:rPr lang="en-US" altLang="zh-CN" dirty="0"/>
              <a:t> </a:t>
            </a:r>
            <a:endParaRPr lang="zh-CN" altLang="zh-CN" dirty="0"/>
          </a:p>
          <a:p>
            <a:pPr marL="914400" lvl="2" indent="0">
              <a:buNone/>
            </a:pPr>
            <a:r>
              <a:rPr lang="en-US" altLang="zh-CN" dirty="0"/>
              <a:t>C</a:t>
            </a:r>
            <a:r>
              <a:rPr lang="zh-CN" altLang="zh-CN" dirty="0"/>
              <a:t>．尿道狭窄 </a:t>
            </a:r>
            <a:r>
              <a:rPr lang="en-US" altLang="zh-CN" dirty="0"/>
              <a:t>                  </a:t>
            </a:r>
            <a:endParaRPr lang="en-US" altLang="zh-CN" dirty="0" smtClean="0"/>
          </a:p>
          <a:p>
            <a:pPr marL="914400" lvl="2" indent="0">
              <a:buNone/>
            </a:pPr>
            <a:r>
              <a:rPr lang="en-US" altLang="zh-CN" dirty="0" smtClean="0"/>
              <a:t>D</a:t>
            </a:r>
            <a:r>
              <a:rPr lang="zh-CN" altLang="zh-CN" dirty="0"/>
              <a:t>．膀胱结核</a:t>
            </a:r>
            <a:r>
              <a:rPr lang="en-US" altLang="zh-CN" dirty="0"/>
              <a:t> </a:t>
            </a:r>
            <a:endParaRPr lang="zh-CN" altLang="zh-CN" dirty="0"/>
          </a:p>
          <a:p>
            <a:pPr marL="914400" lvl="2" indent="0">
              <a:buNone/>
            </a:pPr>
            <a:r>
              <a:rPr lang="en-US" altLang="zh-CN" dirty="0"/>
              <a:t>E</a:t>
            </a:r>
            <a:r>
              <a:rPr lang="zh-CN" altLang="zh-CN" dirty="0"/>
              <a:t>．尿路感染</a:t>
            </a:r>
          </a:p>
          <a:p>
            <a:pPr lvl="2"/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518033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第三十四章</a:t>
            </a:r>
            <a:r>
              <a:rPr lang="en-US" altLang="zh-CN" dirty="0"/>
              <a:t>   </a:t>
            </a:r>
            <a:r>
              <a:rPr lang="zh-CN" altLang="zh-CN" dirty="0"/>
              <a:t>良性</a:t>
            </a:r>
            <a:r>
              <a:rPr lang="zh-CN" altLang="zh-CN" dirty="0" smtClean="0"/>
              <a:t>前列腺增生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lvl="1" indent="0">
              <a:buNone/>
            </a:pPr>
            <a:r>
              <a:rPr lang="en-US" altLang="zh-CN" dirty="0"/>
              <a:t>2</a:t>
            </a:r>
            <a:r>
              <a:rPr lang="zh-CN" altLang="zh-CN" dirty="0"/>
              <a:t>．前列腺增生最早出现的症状是</a:t>
            </a:r>
          </a:p>
          <a:p>
            <a:pPr marL="914400" lvl="2" indent="0">
              <a:buNone/>
            </a:pPr>
            <a:r>
              <a:rPr lang="en-US" altLang="zh-CN" dirty="0"/>
              <a:t>A</a:t>
            </a:r>
            <a:r>
              <a:rPr lang="zh-CN" altLang="zh-CN" dirty="0"/>
              <a:t>．排尿疼痛 </a:t>
            </a:r>
            <a:r>
              <a:rPr lang="en-US" altLang="zh-CN" dirty="0"/>
              <a:t>                  </a:t>
            </a:r>
            <a:endParaRPr lang="en-US" altLang="zh-CN" dirty="0" smtClean="0"/>
          </a:p>
          <a:p>
            <a:pPr marL="914400" lvl="2" indent="0">
              <a:buNone/>
            </a:pPr>
            <a:r>
              <a:rPr lang="en-US" altLang="zh-CN" dirty="0" smtClean="0"/>
              <a:t>B</a:t>
            </a:r>
            <a:r>
              <a:rPr lang="zh-CN" altLang="zh-CN" dirty="0"/>
              <a:t>．排尿费力</a:t>
            </a:r>
            <a:r>
              <a:rPr lang="en-US" altLang="zh-CN" dirty="0"/>
              <a:t> </a:t>
            </a:r>
            <a:endParaRPr lang="zh-CN" altLang="zh-CN" dirty="0"/>
          </a:p>
          <a:p>
            <a:pPr marL="914400" lvl="2" indent="0">
              <a:buNone/>
            </a:pPr>
            <a:r>
              <a:rPr lang="en-US" altLang="zh-CN" dirty="0"/>
              <a:t>C</a:t>
            </a:r>
            <a:r>
              <a:rPr lang="zh-CN" altLang="zh-CN" dirty="0"/>
              <a:t>．尿潴留</a:t>
            </a:r>
            <a:r>
              <a:rPr lang="en-US" altLang="zh-CN" dirty="0"/>
              <a:t>                     </a:t>
            </a:r>
            <a:endParaRPr lang="en-US" altLang="zh-CN" dirty="0" smtClean="0"/>
          </a:p>
          <a:p>
            <a:pPr marL="914400" lvl="2" indent="0">
              <a:buNone/>
            </a:pPr>
            <a:r>
              <a:rPr lang="en-US" altLang="zh-CN" dirty="0" smtClean="0"/>
              <a:t>D</a:t>
            </a:r>
            <a:r>
              <a:rPr lang="zh-CN" altLang="zh-CN" dirty="0"/>
              <a:t>．尿频</a:t>
            </a:r>
            <a:r>
              <a:rPr lang="en-US" altLang="zh-CN" dirty="0"/>
              <a:t> </a:t>
            </a:r>
            <a:endParaRPr lang="zh-CN" altLang="zh-CN" dirty="0"/>
          </a:p>
          <a:p>
            <a:pPr marL="914400" lvl="2" indent="0">
              <a:buNone/>
            </a:pPr>
            <a:r>
              <a:rPr lang="en-US" altLang="zh-CN" dirty="0"/>
              <a:t>E</a:t>
            </a:r>
            <a:r>
              <a:rPr lang="zh-CN" altLang="zh-CN" dirty="0"/>
              <a:t>．尿急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950370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第三十四章</a:t>
            </a:r>
            <a:r>
              <a:rPr lang="en-US" altLang="zh-CN" dirty="0"/>
              <a:t>   </a:t>
            </a:r>
            <a:r>
              <a:rPr lang="zh-CN" altLang="zh-CN" dirty="0"/>
              <a:t>良性</a:t>
            </a:r>
            <a:r>
              <a:rPr lang="zh-CN" altLang="zh-CN" dirty="0" smtClean="0"/>
              <a:t>前列腺增生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参考答案</a:t>
            </a:r>
          </a:p>
          <a:p>
            <a:pPr marL="457200" lvl="1" indent="0">
              <a:buNone/>
            </a:pPr>
            <a:r>
              <a:rPr lang="en-US" altLang="zh-CN" dirty="0"/>
              <a:t>1</a:t>
            </a:r>
            <a:r>
              <a:rPr lang="zh-CN" altLang="zh-CN" dirty="0"/>
              <a:t>．</a:t>
            </a:r>
            <a:r>
              <a:rPr lang="en-US" altLang="zh-CN" dirty="0"/>
              <a:t>A     2</a:t>
            </a:r>
            <a:r>
              <a:rPr lang="zh-CN" altLang="zh-CN" dirty="0"/>
              <a:t>．</a:t>
            </a:r>
            <a:r>
              <a:rPr lang="en-US" altLang="zh-CN" dirty="0"/>
              <a:t>D</a:t>
            </a:r>
            <a:endParaRPr lang="zh-CN" altLang="zh-CN" dirty="0"/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21270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第三十四章</a:t>
            </a:r>
            <a:r>
              <a:rPr lang="en-US" altLang="zh-CN" dirty="0"/>
              <a:t>   </a:t>
            </a:r>
            <a:r>
              <a:rPr lang="zh-CN" altLang="zh-CN" dirty="0"/>
              <a:t>良性</a:t>
            </a:r>
            <a:r>
              <a:rPr lang="zh-CN" altLang="zh-CN" dirty="0" smtClean="0"/>
              <a:t>前列腺增生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概述</a:t>
            </a:r>
            <a:endParaRPr lang="en-US" altLang="zh-CN" dirty="0" smtClean="0"/>
          </a:p>
          <a:p>
            <a:pPr lvl="1"/>
            <a:r>
              <a:rPr lang="zh-CN" altLang="zh-CN" dirty="0"/>
              <a:t>良性前列腺增生（</a:t>
            </a:r>
            <a:r>
              <a:rPr lang="en-US" altLang="zh-CN" dirty="0"/>
              <a:t>benign prostatic hyperplasia</a:t>
            </a:r>
            <a:r>
              <a:rPr lang="zh-CN" altLang="zh-CN" dirty="0"/>
              <a:t>，</a:t>
            </a:r>
            <a:r>
              <a:rPr lang="en-US" altLang="zh-CN" dirty="0"/>
              <a:t>BPH</a:t>
            </a:r>
            <a:r>
              <a:rPr lang="zh-CN" altLang="zh-CN" dirty="0"/>
              <a:t>）简称前列腺增生，俗称前列腺肥大，是引起老年男性排尿障碍原因中最为常见的一种良性</a:t>
            </a:r>
            <a:r>
              <a:rPr lang="zh-CN" altLang="zh-CN" dirty="0" smtClean="0"/>
              <a:t>疾病</a:t>
            </a:r>
            <a:endParaRPr lang="en-US" altLang="zh-CN" dirty="0" smtClean="0"/>
          </a:p>
          <a:p>
            <a:pPr lvl="1"/>
            <a:r>
              <a:rPr lang="zh-CN" altLang="zh-CN" dirty="0"/>
              <a:t>目前已知前列腺增生的</a:t>
            </a:r>
            <a:r>
              <a:rPr lang="en-US" altLang="zh-CN" dirty="0"/>
              <a:t>2</a:t>
            </a:r>
            <a:r>
              <a:rPr lang="zh-CN" altLang="zh-CN" dirty="0"/>
              <a:t>个最重要的发病原因是有功能的睾丸和年龄增长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36112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第三十四章</a:t>
            </a:r>
            <a:r>
              <a:rPr lang="en-US" altLang="zh-CN" dirty="0"/>
              <a:t>   </a:t>
            </a:r>
            <a:r>
              <a:rPr lang="zh-CN" altLang="zh-CN" dirty="0"/>
              <a:t>良性</a:t>
            </a:r>
            <a:r>
              <a:rPr lang="zh-CN" altLang="zh-CN" dirty="0" smtClean="0"/>
              <a:t>前列腺增生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04800" y="1124744"/>
            <a:ext cx="8610600" cy="4876800"/>
          </a:xfrm>
        </p:spPr>
        <p:txBody>
          <a:bodyPr/>
          <a:lstStyle/>
          <a:p>
            <a:r>
              <a:rPr lang="zh-CN" altLang="zh-CN" b="0" dirty="0"/>
              <a:t>案例</a:t>
            </a:r>
            <a:r>
              <a:rPr lang="en-US" altLang="zh-CN" b="0" dirty="0"/>
              <a:t> </a:t>
            </a:r>
            <a:r>
              <a:rPr lang="en-US" altLang="zh-CN" b="0" dirty="0" smtClean="0"/>
              <a:t>34-1 </a:t>
            </a:r>
            <a:r>
              <a:rPr lang="en-US" altLang="zh-CN" b="0" dirty="0"/>
              <a:t>A</a:t>
            </a:r>
            <a:endParaRPr lang="zh-CN" altLang="zh-CN" dirty="0"/>
          </a:p>
          <a:p>
            <a:pPr lvl="1"/>
            <a:r>
              <a:rPr lang="zh-CN" altLang="zh-CN" sz="2800" b="0" dirty="0"/>
              <a:t>男性，</a:t>
            </a:r>
            <a:r>
              <a:rPr lang="en-US" altLang="zh-CN" sz="2800" b="0" dirty="0"/>
              <a:t>58</a:t>
            </a:r>
            <a:r>
              <a:rPr lang="zh-CN" altLang="zh-CN" sz="2800" b="0" dirty="0"/>
              <a:t>岁。主诉下腹胀半年，伴尿频、尿不尽、尿痛、尿等待、尿线细、阴茎勃起差，来院就诊。</a:t>
            </a:r>
            <a:endParaRPr lang="zh-CN" altLang="zh-CN" sz="2800" dirty="0"/>
          </a:p>
          <a:p>
            <a:pPr lvl="1"/>
            <a:r>
              <a:rPr lang="zh-CN" altLang="zh-CN" sz="2800" b="0" dirty="0"/>
              <a:t>体检：指诊前列腺</a:t>
            </a:r>
            <a:r>
              <a:rPr lang="en-US" altLang="zh-CN" sz="2800" b="0" dirty="0"/>
              <a:t>Ⅱ</a:t>
            </a:r>
            <a:r>
              <a:rPr lang="zh-CN" altLang="zh-CN" sz="2800" b="0" dirty="0"/>
              <a:t>度肿大，质中等，压痛（</a:t>
            </a:r>
            <a:r>
              <a:rPr lang="en-US" altLang="zh-CN" sz="2800" b="0" dirty="0"/>
              <a:t>+</a:t>
            </a:r>
            <a:r>
              <a:rPr lang="zh-CN" altLang="zh-CN" sz="2800" b="0" dirty="0"/>
              <a:t>），表面光滑，边界清，中央沟浅。</a:t>
            </a:r>
            <a:endParaRPr lang="zh-CN" altLang="zh-CN" sz="2800" dirty="0"/>
          </a:p>
          <a:p>
            <a:pPr lvl="1"/>
            <a:r>
              <a:rPr lang="en-US" altLang="zh-CN" sz="2800" b="0" dirty="0"/>
              <a:t>B</a:t>
            </a:r>
            <a:r>
              <a:rPr lang="zh-CN" altLang="zh-CN" sz="2800" b="0" dirty="0"/>
              <a:t>超：前列腺</a:t>
            </a:r>
            <a:r>
              <a:rPr lang="en-US" altLang="zh-CN" sz="2800" b="0" dirty="0" smtClean="0"/>
              <a:t>3.4cm×4.9cm×4.3cm</a:t>
            </a:r>
            <a:r>
              <a:rPr lang="zh-CN" altLang="zh-CN" sz="2800" b="0" dirty="0"/>
              <a:t>，回声欠均匀，排尿后测残余尿量约为</a:t>
            </a:r>
            <a:r>
              <a:rPr lang="en-US" altLang="zh-CN" sz="2800" b="0" dirty="0"/>
              <a:t>67ml</a:t>
            </a:r>
            <a:r>
              <a:rPr lang="zh-CN" altLang="zh-CN" sz="2800" b="0" dirty="0"/>
              <a:t>。</a:t>
            </a:r>
            <a:endParaRPr lang="zh-CN" altLang="zh-CN" sz="2800" dirty="0"/>
          </a:p>
          <a:p>
            <a:pPr lvl="1"/>
            <a:r>
              <a:rPr lang="zh-CN" altLang="zh-CN" sz="2800" b="0" dirty="0"/>
              <a:t>诊断：前列腺增生症、前列腺炎</a:t>
            </a:r>
            <a:endParaRPr lang="zh-CN" altLang="zh-CN" sz="2800" dirty="0"/>
          </a:p>
          <a:p>
            <a:pPr lvl="1"/>
            <a:r>
              <a:rPr lang="zh-CN" altLang="zh-CN" sz="2800" dirty="0"/>
              <a:t>问题：如何评估</a:t>
            </a:r>
            <a:r>
              <a:rPr lang="zh-CN" altLang="zh-CN" sz="2800" dirty="0" smtClean="0"/>
              <a:t>该</a:t>
            </a:r>
            <a:r>
              <a:rPr lang="zh-CN" altLang="en-US" sz="2800" dirty="0" smtClean="0"/>
              <a:t>患者</a:t>
            </a:r>
            <a:r>
              <a:rPr lang="zh-CN" altLang="zh-CN" sz="2800" dirty="0" smtClean="0"/>
              <a:t>？</a:t>
            </a:r>
            <a:endParaRPr lang="zh-CN" altLang="en-US" sz="2800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08769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第三十四章</a:t>
            </a:r>
            <a:r>
              <a:rPr lang="en-US" altLang="zh-CN" dirty="0"/>
              <a:t>   </a:t>
            </a:r>
            <a:r>
              <a:rPr lang="zh-CN" altLang="zh-CN" dirty="0"/>
              <a:t>良性</a:t>
            </a:r>
            <a:r>
              <a:rPr lang="zh-CN" altLang="zh-CN" dirty="0" smtClean="0"/>
              <a:t>前列腺增生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护理评估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临床表现</a:t>
            </a:r>
            <a:endParaRPr lang="en-US" altLang="zh-CN" dirty="0" smtClean="0"/>
          </a:p>
          <a:p>
            <a:pPr lvl="2"/>
            <a:r>
              <a:rPr lang="zh-CN" altLang="zh-CN" dirty="0"/>
              <a:t>储尿期</a:t>
            </a:r>
            <a:r>
              <a:rPr lang="zh-CN" altLang="zh-CN" dirty="0" smtClean="0"/>
              <a:t>症状</a:t>
            </a:r>
            <a:endParaRPr lang="en-US" altLang="zh-CN" dirty="0" smtClean="0"/>
          </a:p>
          <a:p>
            <a:pPr lvl="3"/>
            <a:r>
              <a:rPr lang="zh-CN" altLang="en-US" dirty="0" smtClean="0"/>
              <a:t>尿频</a:t>
            </a:r>
            <a:endParaRPr lang="en-US" altLang="zh-CN" dirty="0" smtClean="0"/>
          </a:p>
          <a:p>
            <a:pPr lvl="3"/>
            <a:r>
              <a:rPr lang="zh-CN" altLang="en-US" dirty="0" smtClean="0"/>
              <a:t>尿急、尿失禁</a:t>
            </a:r>
            <a:endParaRPr lang="en-US" altLang="zh-CN" dirty="0" smtClean="0"/>
          </a:p>
          <a:p>
            <a:pPr lvl="2"/>
            <a:r>
              <a:rPr lang="zh-CN" altLang="zh-CN" dirty="0"/>
              <a:t>排尿期</a:t>
            </a:r>
            <a:r>
              <a:rPr lang="zh-CN" altLang="zh-CN" dirty="0" smtClean="0"/>
              <a:t>症状</a:t>
            </a:r>
            <a:endParaRPr lang="en-US" altLang="zh-CN" dirty="0" smtClean="0"/>
          </a:p>
          <a:p>
            <a:pPr lvl="3"/>
            <a:r>
              <a:rPr lang="zh-CN" altLang="zh-CN" dirty="0"/>
              <a:t>表现为排尿困难</a:t>
            </a:r>
            <a:endParaRPr lang="en-US" altLang="zh-CN" dirty="0" smtClean="0"/>
          </a:p>
          <a:p>
            <a:pPr lvl="2"/>
            <a:r>
              <a:rPr lang="zh-CN" altLang="zh-CN" dirty="0"/>
              <a:t>排尿后</a:t>
            </a:r>
            <a:r>
              <a:rPr lang="zh-CN" altLang="zh-CN" dirty="0" smtClean="0"/>
              <a:t>症状</a:t>
            </a:r>
            <a:endParaRPr lang="en-US" altLang="zh-CN" dirty="0" smtClean="0"/>
          </a:p>
          <a:p>
            <a:pPr lvl="3"/>
            <a:r>
              <a:rPr lang="zh-CN" altLang="zh-CN" dirty="0"/>
              <a:t>尿不尽、残余尿</a:t>
            </a:r>
            <a:r>
              <a:rPr lang="zh-CN" altLang="zh-CN" dirty="0" smtClean="0"/>
              <a:t>增多</a:t>
            </a:r>
            <a:endParaRPr lang="en-US" altLang="zh-CN" dirty="0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41359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第三十四章</a:t>
            </a:r>
            <a:r>
              <a:rPr lang="en-US" altLang="zh-CN" dirty="0"/>
              <a:t>   </a:t>
            </a:r>
            <a:r>
              <a:rPr lang="zh-CN" altLang="zh-CN" dirty="0"/>
              <a:t>良性</a:t>
            </a:r>
            <a:r>
              <a:rPr lang="zh-CN" altLang="zh-CN" dirty="0" smtClean="0"/>
              <a:t>前列腺增生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护理评估</a:t>
            </a:r>
            <a:endParaRPr lang="en-US" altLang="zh-CN" dirty="0"/>
          </a:p>
          <a:p>
            <a:pPr lvl="1"/>
            <a:r>
              <a:rPr lang="zh-CN" altLang="en-US" dirty="0"/>
              <a:t>临床表现</a:t>
            </a:r>
            <a:endParaRPr lang="en-US" altLang="zh-CN" dirty="0"/>
          </a:p>
          <a:p>
            <a:pPr lvl="2"/>
            <a:r>
              <a:rPr lang="zh-CN" altLang="zh-CN" dirty="0" smtClean="0"/>
              <a:t>其</a:t>
            </a:r>
            <a:r>
              <a:rPr lang="zh-CN" altLang="zh-CN" dirty="0"/>
              <a:t>他症状</a:t>
            </a:r>
            <a:endParaRPr lang="en-US" altLang="zh-CN" dirty="0"/>
          </a:p>
          <a:p>
            <a:pPr lvl="3"/>
            <a:r>
              <a:rPr lang="zh-CN" altLang="zh-CN" dirty="0"/>
              <a:t>血尿</a:t>
            </a:r>
            <a:endParaRPr lang="en-US" altLang="zh-CN" dirty="0"/>
          </a:p>
          <a:p>
            <a:pPr lvl="3"/>
            <a:r>
              <a:rPr lang="zh-CN" altLang="en-US" dirty="0"/>
              <a:t>泌尿系感染</a:t>
            </a:r>
            <a:endParaRPr lang="en-US" altLang="zh-CN" dirty="0"/>
          </a:p>
          <a:p>
            <a:pPr lvl="3"/>
            <a:r>
              <a:rPr lang="zh-CN" altLang="zh-CN" dirty="0"/>
              <a:t>膀胱结石下尿路梗阻</a:t>
            </a:r>
            <a:endParaRPr lang="en-US" altLang="zh-CN" dirty="0"/>
          </a:p>
          <a:p>
            <a:pPr lvl="3"/>
            <a:r>
              <a:rPr lang="zh-CN" altLang="en-US" dirty="0"/>
              <a:t>肾功能损害</a:t>
            </a:r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7421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第三十四章</a:t>
            </a:r>
            <a:r>
              <a:rPr lang="en-US" altLang="zh-CN" dirty="0"/>
              <a:t>   </a:t>
            </a:r>
            <a:r>
              <a:rPr lang="zh-CN" altLang="zh-CN" dirty="0"/>
              <a:t>良性</a:t>
            </a:r>
            <a:r>
              <a:rPr lang="zh-CN" altLang="zh-CN" dirty="0" smtClean="0"/>
              <a:t>前列腺增生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护理评估</a:t>
            </a:r>
            <a:endParaRPr lang="en-US" altLang="zh-CN" dirty="0"/>
          </a:p>
          <a:p>
            <a:pPr lvl="1"/>
            <a:r>
              <a:rPr lang="zh-CN" altLang="en-US" dirty="0" smtClean="0"/>
              <a:t>辅助检查</a:t>
            </a:r>
            <a:endParaRPr lang="en-US" altLang="zh-CN" dirty="0" smtClean="0"/>
          </a:p>
          <a:p>
            <a:pPr lvl="2"/>
            <a:r>
              <a:rPr lang="en-US" altLang="zh-CN" dirty="0" smtClean="0"/>
              <a:t>B</a:t>
            </a:r>
            <a:r>
              <a:rPr lang="zh-CN" altLang="zh-CN" dirty="0" smtClean="0"/>
              <a:t>超</a:t>
            </a:r>
            <a:endParaRPr lang="en-US" altLang="zh-CN" dirty="0" smtClean="0"/>
          </a:p>
          <a:p>
            <a:pPr lvl="2"/>
            <a:r>
              <a:rPr lang="zh-CN" altLang="zh-CN" dirty="0" smtClean="0"/>
              <a:t>尿流动力学检查</a:t>
            </a:r>
            <a:endParaRPr lang="en-US" altLang="zh-CN" dirty="0" smtClean="0"/>
          </a:p>
          <a:p>
            <a:pPr lvl="2"/>
            <a:r>
              <a:rPr lang="zh-CN" altLang="en-US" dirty="0" smtClean="0"/>
              <a:t>直肠指检</a:t>
            </a:r>
            <a:endParaRPr lang="en-US" altLang="zh-CN" dirty="0" smtClean="0"/>
          </a:p>
          <a:p>
            <a:pPr lvl="2"/>
            <a:r>
              <a:rPr lang="zh-CN" altLang="zh-CN" dirty="0"/>
              <a:t>泌尿系造影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98074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第三十四章</a:t>
            </a:r>
            <a:r>
              <a:rPr lang="en-US" altLang="zh-CN" dirty="0"/>
              <a:t>   </a:t>
            </a:r>
            <a:r>
              <a:rPr lang="zh-CN" altLang="zh-CN" dirty="0"/>
              <a:t>良性</a:t>
            </a:r>
            <a:r>
              <a:rPr lang="zh-CN" altLang="zh-CN" dirty="0" smtClean="0"/>
              <a:t>前列腺增生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护理评估</a:t>
            </a:r>
            <a:endParaRPr lang="en-US" altLang="zh-CN" dirty="0"/>
          </a:p>
          <a:p>
            <a:pPr lvl="1"/>
            <a:r>
              <a:rPr lang="zh-CN" altLang="zh-CN" dirty="0" smtClean="0"/>
              <a:t>与疾病相关</a:t>
            </a:r>
            <a:r>
              <a:rPr lang="zh-CN" altLang="zh-CN" dirty="0"/>
              <a:t>健康史</a:t>
            </a:r>
          </a:p>
          <a:p>
            <a:pPr lvl="2"/>
            <a:r>
              <a:rPr lang="zh-CN" altLang="zh-CN" dirty="0" smtClean="0"/>
              <a:t>了解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年龄</a:t>
            </a:r>
            <a:r>
              <a:rPr lang="zh-CN" altLang="zh-CN" dirty="0"/>
              <a:t>和生活习惯，是否有长期吸烟、嗜酒</a:t>
            </a:r>
            <a:r>
              <a:rPr lang="zh-CN" altLang="zh-CN" dirty="0" smtClean="0"/>
              <a:t>史</a:t>
            </a:r>
            <a:endParaRPr lang="en-US" altLang="zh-CN" dirty="0" smtClean="0"/>
          </a:p>
          <a:p>
            <a:pPr lvl="2"/>
            <a:r>
              <a:rPr lang="zh-CN" altLang="zh-CN" dirty="0" smtClean="0"/>
              <a:t>了解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有</a:t>
            </a:r>
            <a:r>
              <a:rPr lang="zh-CN" altLang="zh-CN" dirty="0"/>
              <a:t>无定时排尿习惯，既往是否有尿潴留、尿失禁、腹股沟疝、内痔等</a:t>
            </a:r>
            <a:r>
              <a:rPr lang="zh-CN" altLang="zh-CN" dirty="0" smtClean="0"/>
              <a:t>情况</a:t>
            </a:r>
            <a:endParaRPr lang="en-US" altLang="zh-CN" dirty="0" smtClean="0"/>
          </a:p>
          <a:p>
            <a:pPr lvl="2"/>
            <a:r>
              <a:rPr lang="zh-CN" altLang="zh-CN" dirty="0" smtClean="0"/>
              <a:t>了解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排尿困难</a:t>
            </a:r>
            <a:r>
              <a:rPr lang="zh-CN" altLang="zh-CN" dirty="0"/>
              <a:t>程度，是否伴发血尿、膀胱刺激征、有无肾积水及肾功能损害等情况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90598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第三十四章</a:t>
            </a:r>
            <a:r>
              <a:rPr lang="en-US" altLang="zh-CN" dirty="0"/>
              <a:t>   </a:t>
            </a:r>
            <a:r>
              <a:rPr lang="zh-CN" altLang="zh-CN" dirty="0"/>
              <a:t>良性</a:t>
            </a:r>
            <a:r>
              <a:rPr lang="zh-CN" altLang="zh-CN" dirty="0" smtClean="0"/>
              <a:t>前列腺增生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护理评估</a:t>
            </a:r>
            <a:endParaRPr lang="en-US" altLang="zh-CN" dirty="0"/>
          </a:p>
          <a:p>
            <a:pPr lvl="1"/>
            <a:r>
              <a:rPr lang="zh-CN" altLang="zh-CN" dirty="0" smtClean="0"/>
              <a:t>心理</a:t>
            </a:r>
            <a:r>
              <a:rPr lang="zh-CN" altLang="zh-CN" dirty="0"/>
              <a:t>社会状况</a:t>
            </a:r>
          </a:p>
          <a:p>
            <a:pPr lvl="2"/>
            <a:r>
              <a:rPr lang="zh-CN" altLang="zh-CN" dirty="0" smtClean="0"/>
              <a:t>评估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是否</a:t>
            </a:r>
            <a:r>
              <a:rPr lang="zh-CN" altLang="zh-CN" dirty="0"/>
              <a:t>有焦虑、生活不便</a:t>
            </a:r>
            <a:r>
              <a:rPr lang="zh-CN" altLang="zh-CN" dirty="0" smtClean="0"/>
              <a:t>；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及</a:t>
            </a:r>
            <a:r>
              <a:rPr lang="zh-CN" altLang="zh-CN" dirty="0"/>
              <a:t>家属对疾病的了解程度、治疗的接受程度，这将会影响到疾病的治疗与康复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7572015"/>
      </p:ext>
    </p:extLst>
  </p:cSld>
  <p:clrMapOvr>
    <a:masterClrMapping/>
  </p:clrMapOvr>
</p:sld>
</file>

<file path=ppt/theme/theme1.xml><?xml version="1.0" encoding="utf-8"?>
<a:theme xmlns:a="http://schemas.openxmlformats.org/drawingml/2006/main" name="课件模板">
  <a:themeElements>
    <a:clrScheme name="课件模板 1">
      <a:dk1>
        <a:srgbClr val="046CA6"/>
      </a:dk1>
      <a:lt1>
        <a:srgbClr val="FFFFFF"/>
      </a:lt1>
      <a:dk2>
        <a:srgbClr val="000000"/>
      </a:dk2>
      <a:lt2>
        <a:srgbClr val="DDDDDD"/>
      </a:lt2>
      <a:accent1>
        <a:srgbClr val="8AC8DE"/>
      </a:accent1>
      <a:accent2>
        <a:srgbClr val="99669B"/>
      </a:accent2>
      <a:accent3>
        <a:srgbClr val="FFFFFF"/>
      </a:accent3>
      <a:accent4>
        <a:srgbClr val="035B8D"/>
      </a:accent4>
      <a:accent5>
        <a:srgbClr val="C4E0EC"/>
      </a:accent5>
      <a:accent6>
        <a:srgbClr val="8A5C8C"/>
      </a:accent6>
      <a:hlink>
        <a:srgbClr val="DDB523"/>
      </a:hlink>
      <a:folHlink>
        <a:srgbClr val="969696"/>
      </a:folHlink>
    </a:clrScheme>
    <a:fontScheme name="课件模板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课件模板 1">
        <a:dk1>
          <a:srgbClr val="046CA6"/>
        </a:dk1>
        <a:lt1>
          <a:srgbClr val="FFFFFF"/>
        </a:lt1>
        <a:dk2>
          <a:srgbClr val="000000"/>
        </a:dk2>
        <a:lt2>
          <a:srgbClr val="DDDDDD"/>
        </a:lt2>
        <a:accent1>
          <a:srgbClr val="8AC8DE"/>
        </a:accent1>
        <a:accent2>
          <a:srgbClr val="99669B"/>
        </a:accent2>
        <a:accent3>
          <a:srgbClr val="FFFFFF"/>
        </a:accent3>
        <a:accent4>
          <a:srgbClr val="035B8D"/>
        </a:accent4>
        <a:accent5>
          <a:srgbClr val="C4E0EC"/>
        </a:accent5>
        <a:accent6>
          <a:srgbClr val="8A5C8C"/>
        </a:accent6>
        <a:hlink>
          <a:srgbClr val="DDB523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课件模板 2">
        <a:dk1>
          <a:srgbClr val="336699"/>
        </a:dk1>
        <a:lt1>
          <a:srgbClr val="FFFFFF"/>
        </a:lt1>
        <a:dk2>
          <a:srgbClr val="000000"/>
        </a:dk2>
        <a:lt2>
          <a:srgbClr val="DDDDDD"/>
        </a:lt2>
        <a:accent1>
          <a:srgbClr val="BEC779"/>
        </a:accent1>
        <a:accent2>
          <a:srgbClr val="C78DD7"/>
        </a:accent2>
        <a:accent3>
          <a:srgbClr val="FFFFFF"/>
        </a:accent3>
        <a:accent4>
          <a:srgbClr val="2A5682"/>
        </a:accent4>
        <a:accent5>
          <a:srgbClr val="DBE0BE"/>
        </a:accent5>
        <a:accent6>
          <a:srgbClr val="B47FC3"/>
        </a:accent6>
        <a:hlink>
          <a:srgbClr val="3197BB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课件模板 3">
        <a:dk1>
          <a:srgbClr val="336699"/>
        </a:dk1>
        <a:lt1>
          <a:srgbClr val="FFFFFF"/>
        </a:lt1>
        <a:dk2>
          <a:srgbClr val="000000"/>
        </a:dk2>
        <a:lt2>
          <a:srgbClr val="DDDDDD"/>
        </a:lt2>
        <a:accent1>
          <a:srgbClr val="E8B558"/>
        </a:accent1>
        <a:accent2>
          <a:srgbClr val="C78DD7"/>
        </a:accent2>
        <a:accent3>
          <a:srgbClr val="FFFFFF"/>
        </a:accent3>
        <a:accent4>
          <a:srgbClr val="2A5682"/>
        </a:accent4>
        <a:accent5>
          <a:srgbClr val="F2D7B4"/>
        </a:accent5>
        <a:accent6>
          <a:srgbClr val="B47FC3"/>
        </a:accent6>
        <a:hlink>
          <a:srgbClr val="3197BB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课件模板 4">
        <a:dk1>
          <a:srgbClr val="336699"/>
        </a:dk1>
        <a:lt1>
          <a:srgbClr val="FFFFFF"/>
        </a:lt1>
        <a:dk2>
          <a:srgbClr val="000000"/>
        </a:dk2>
        <a:lt2>
          <a:srgbClr val="F7F4D5"/>
        </a:lt2>
        <a:accent1>
          <a:srgbClr val="79B4C7"/>
        </a:accent1>
        <a:accent2>
          <a:srgbClr val="C78DD7"/>
        </a:accent2>
        <a:accent3>
          <a:srgbClr val="FFFFFF"/>
        </a:accent3>
        <a:accent4>
          <a:srgbClr val="2A5682"/>
        </a:accent4>
        <a:accent5>
          <a:srgbClr val="BED6E0"/>
        </a:accent5>
        <a:accent6>
          <a:srgbClr val="B47FC3"/>
        </a:accent6>
        <a:hlink>
          <a:srgbClr val="E79633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课件模板 5">
        <a:dk1>
          <a:srgbClr val="666699"/>
        </a:dk1>
        <a:lt1>
          <a:srgbClr val="FFFFFF"/>
        </a:lt1>
        <a:dk2>
          <a:srgbClr val="000000"/>
        </a:dk2>
        <a:lt2>
          <a:srgbClr val="F7F4D5"/>
        </a:lt2>
        <a:accent1>
          <a:srgbClr val="A2B5CA"/>
        </a:accent1>
        <a:accent2>
          <a:srgbClr val="CF934B"/>
        </a:accent2>
        <a:accent3>
          <a:srgbClr val="FFFFFF"/>
        </a:accent3>
        <a:accent4>
          <a:srgbClr val="565682"/>
        </a:accent4>
        <a:accent5>
          <a:srgbClr val="CED7E1"/>
        </a:accent5>
        <a:accent6>
          <a:srgbClr val="BB8543"/>
        </a:accent6>
        <a:hlink>
          <a:srgbClr val="3B8FB1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281</TotalTime>
  <Pages>0</Pages>
  <Words>1313</Words>
  <Characters>0</Characters>
  <Application>Microsoft Office PowerPoint</Application>
  <DocSecurity>0</DocSecurity>
  <PresentationFormat>全屏显示(4:3)</PresentationFormat>
  <Lines>0</Lines>
  <Paragraphs>205</Paragraphs>
  <Slides>27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27</vt:i4>
      </vt:variant>
    </vt:vector>
  </HeadingPairs>
  <TitlesOfParts>
    <vt:vector size="28" baseType="lpstr">
      <vt:lpstr>课件模板</vt:lpstr>
      <vt:lpstr>第三十四章   良性前列腺增生患者的护理</vt:lpstr>
      <vt:lpstr>第三十四章   良性前列腺增生患者的护理</vt:lpstr>
      <vt:lpstr>第三十四章   良性前列腺增生患者的护理</vt:lpstr>
      <vt:lpstr>第三十四章   良性前列腺增生患者的护理</vt:lpstr>
      <vt:lpstr>第三十四章   良性前列腺增生患者的护理</vt:lpstr>
      <vt:lpstr>第三十四章   良性前列腺增生患者的护理</vt:lpstr>
      <vt:lpstr>第三十四章   良性前列腺增生患者的护理</vt:lpstr>
      <vt:lpstr>第三十四章   良性前列腺增生患者的护理</vt:lpstr>
      <vt:lpstr>第三十四章   良性前列腺增生患者的护理</vt:lpstr>
      <vt:lpstr>第三十四章   良性前列腺增生患者的护理</vt:lpstr>
      <vt:lpstr>第三十四章   良性前列腺增生患者的护理</vt:lpstr>
      <vt:lpstr>第三十四章   良性前列腺增生患者的护理</vt:lpstr>
      <vt:lpstr>第三十四章   良性前列腺增生患者的护理</vt:lpstr>
      <vt:lpstr>第三十四章   良性前列腺增生患者的护理</vt:lpstr>
      <vt:lpstr>第三十四章   良性前列腺增生患者的护理</vt:lpstr>
      <vt:lpstr>第三十四章   良性前列腺增生患者的护理</vt:lpstr>
      <vt:lpstr>第三十四章   良性前列腺增生患者的护理</vt:lpstr>
      <vt:lpstr>第三十四章   良性前列腺增生患者的护理</vt:lpstr>
      <vt:lpstr>第三十四章   良性前列腺增生患者的护理</vt:lpstr>
      <vt:lpstr>第三十四章   良性前列腺增生患者的护理</vt:lpstr>
      <vt:lpstr>第三十四章   良性前列腺增生患者的护理</vt:lpstr>
      <vt:lpstr>第三十四章   良性前列腺增生患者的护理</vt:lpstr>
      <vt:lpstr>第三十四章   良性前列腺增生患者的护理</vt:lpstr>
      <vt:lpstr>第三十四章   良性前列腺增生患者的护理</vt:lpstr>
      <vt:lpstr>第三十四章   良性前列腺增生患者的护理</vt:lpstr>
      <vt:lpstr>第三十四章   良性前列腺增生患者的护理</vt:lpstr>
      <vt:lpstr>第三十四章   良性前列腺增生患者的护理</vt:lpstr>
    </vt:vector>
  </TitlesOfParts>
  <Company>pump</Company>
  <LinksUpToDate>false</LinksUpToDate>
  <CharactersWithSpaces>0</CharactersWithSpaces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课程名称</dc:title>
  <dc:creator>zhang7</dc:creator>
  <cp:lastModifiedBy>zhaoxin</cp:lastModifiedBy>
  <cp:revision>45</cp:revision>
  <cp:lastPrinted>1899-12-30T00:00:00Z</cp:lastPrinted>
  <dcterms:created xsi:type="dcterms:W3CDTF">2008-12-16T07:41:38Z</dcterms:created>
  <dcterms:modified xsi:type="dcterms:W3CDTF">2015-08-06T09:47:49Z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2052-6.4.0.1920</vt:lpwstr>
  </property>
</Properties>
</file>