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59" r:id="rId18"/>
    <p:sldId id="287" r:id="rId19"/>
    <p:sldId id="276" r:id="rId20"/>
    <p:sldId id="277" r:id="rId21"/>
    <p:sldId id="278" r:id="rId22"/>
    <p:sldId id="279" r:id="rId23"/>
    <p:sldId id="281" r:id="rId24"/>
    <p:sldId id="282" r:id="rId25"/>
    <p:sldId id="283" r:id="rId26"/>
    <p:sldId id="284" r:id="rId27"/>
    <p:sldId id="285" r:id="rId28"/>
    <p:sldId id="280" r:id="rId29"/>
    <p:sldId id="28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3554" autoAdjust="0"/>
  </p:normalViewPr>
  <p:slideViewPr>
    <p:cSldViewPr>
      <p:cViewPr varScale="1">
        <p:scale>
          <a:sx n="81" d="100"/>
          <a:sy n="81" d="100"/>
        </p:scale>
        <p:origin x="-1326" y="-90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340768"/>
            <a:ext cx="8712968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</a:p>
          <a:p>
            <a:pPr lvl="2"/>
            <a:r>
              <a:rPr lang="zh-CN" altLang="en-US" dirty="0" smtClean="0"/>
              <a:t>手术方式</a:t>
            </a:r>
            <a:endParaRPr lang="en-US" altLang="zh-CN" dirty="0" smtClean="0"/>
          </a:p>
          <a:p>
            <a:pPr lvl="3"/>
            <a:r>
              <a:rPr lang="zh-CN" altLang="zh-CN" dirty="0"/>
              <a:t>基本采用异位移植，即髂窝内或腹膜后移植</a:t>
            </a:r>
            <a:endParaRPr lang="en-US" altLang="zh-CN" dirty="0"/>
          </a:p>
          <a:p>
            <a:pPr lvl="2"/>
            <a:r>
              <a:rPr lang="zh-CN" altLang="en-US" dirty="0"/>
              <a:t>排斥反应</a:t>
            </a:r>
            <a:endParaRPr lang="en-US" altLang="zh-CN" dirty="0"/>
          </a:p>
          <a:p>
            <a:pPr lvl="3"/>
            <a:r>
              <a:rPr lang="zh-CN" altLang="zh-CN" dirty="0"/>
              <a:t>超急性排斥反应（</a:t>
            </a:r>
            <a:r>
              <a:rPr lang="en-US" altLang="zh-CN" dirty="0" err="1"/>
              <a:t>hyperacute</a:t>
            </a:r>
            <a:r>
              <a:rPr lang="en-US" altLang="zh-CN" dirty="0"/>
              <a:t> rejection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加速血管排斥反应（</a:t>
            </a:r>
            <a:r>
              <a:rPr lang="en-US" altLang="zh-CN" dirty="0"/>
              <a:t>accelerated vascular rejection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急性排斥反应（</a:t>
            </a:r>
            <a:r>
              <a:rPr lang="en-US" altLang="zh-CN" dirty="0"/>
              <a:t>acute rejection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慢性排斥反应（</a:t>
            </a:r>
            <a:r>
              <a:rPr lang="en-US" altLang="zh-CN" dirty="0"/>
              <a:t>chronic rejection</a:t>
            </a:r>
            <a:r>
              <a:rPr lang="zh-CN" altLang="zh-CN" dirty="0" smtClean="0"/>
              <a:t>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557733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</a:p>
          <a:p>
            <a:pPr lvl="2"/>
            <a:r>
              <a:rPr lang="zh-CN" altLang="zh-CN" dirty="0" smtClean="0"/>
              <a:t>免疫抑制治疗</a:t>
            </a:r>
            <a:endParaRPr lang="en-US" altLang="zh-CN" dirty="0"/>
          </a:p>
          <a:p>
            <a:pPr lvl="3"/>
            <a:r>
              <a:rPr lang="zh-CN" altLang="en-US" dirty="0" smtClean="0"/>
              <a:t>分类</a:t>
            </a:r>
            <a:endParaRPr lang="en-US" altLang="zh-CN" dirty="0" smtClean="0"/>
          </a:p>
          <a:p>
            <a:pPr lvl="4"/>
            <a:r>
              <a:rPr lang="zh-CN" altLang="zh-CN" dirty="0"/>
              <a:t>基础</a:t>
            </a:r>
            <a:r>
              <a:rPr lang="zh-CN" altLang="zh-CN" dirty="0" smtClean="0"/>
              <a:t>治疗</a:t>
            </a:r>
            <a:r>
              <a:rPr lang="zh-CN" altLang="en-US" dirty="0" smtClean="0"/>
              <a:t>；挽救治疗</a:t>
            </a:r>
            <a:endParaRPr lang="en-US" altLang="zh-CN" dirty="0"/>
          </a:p>
          <a:p>
            <a:pPr lvl="3"/>
            <a:r>
              <a:rPr lang="zh-CN" altLang="en-US" dirty="0" smtClean="0"/>
              <a:t>原则</a:t>
            </a:r>
            <a:endParaRPr lang="en-US" altLang="zh-CN" dirty="0" smtClean="0"/>
          </a:p>
          <a:p>
            <a:pPr lvl="4"/>
            <a:r>
              <a:rPr lang="zh-CN" altLang="zh-CN" dirty="0"/>
              <a:t>理想的免疫抑制治疗方案要求既能保证移植物不被排斥，同时对受者免疫系统影响最小和药物的毒副作用</a:t>
            </a:r>
            <a:r>
              <a:rPr lang="zh-CN" altLang="zh-CN" dirty="0" smtClean="0"/>
              <a:t>最少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892790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</a:p>
          <a:p>
            <a:pPr lvl="2"/>
            <a:r>
              <a:rPr lang="zh-CN" altLang="zh-CN" dirty="0"/>
              <a:t>免疫抑制治疗</a:t>
            </a:r>
            <a:endParaRPr lang="en-US" altLang="zh-CN" dirty="0"/>
          </a:p>
          <a:p>
            <a:pPr lvl="3"/>
            <a:r>
              <a:rPr lang="zh-CN" altLang="zh-CN" dirty="0" smtClean="0"/>
              <a:t>常用免疫抑制剂</a:t>
            </a:r>
            <a:endParaRPr lang="en-US" altLang="zh-CN" dirty="0"/>
          </a:p>
          <a:p>
            <a:pPr lvl="4"/>
            <a:r>
              <a:rPr lang="zh-CN" altLang="zh-CN" sz="2400" dirty="0"/>
              <a:t>皮质类固醇激素</a:t>
            </a:r>
            <a:endParaRPr lang="en-US" altLang="zh-CN" sz="2400" dirty="0"/>
          </a:p>
          <a:p>
            <a:pPr lvl="4"/>
            <a:r>
              <a:rPr lang="zh-CN" altLang="zh-CN" sz="2400" dirty="0"/>
              <a:t>增殖抑制药物</a:t>
            </a:r>
            <a:endParaRPr lang="en-US" altLang="zh-CN" sz="2400" dirty="0"/>
          </a:p>
          <a:p>
            <a:pPr lvl="4"/>
            <a:r>
              <a:rPr lang="zh-CN" altLang="zh-CN" sz="2400" dirty="0"/>
              <a:t>钙调神经蛋白抑制剂</a:t>
            </a:r>
            <a:endParaRPr lang="en-US" altLang="zh-CN" sz="2400" dirty="0"/>
          </a:p>
          <a:p>
            <a:pPr lvl="4"/>
            <a:r>
              <a:rPr lang="zh-CN" altLang="zh-CN" sz="2400" dirty="0" smtClean="0"/>
              <a:t>哺乳类</a:t>
            </a:r>
            <a:r>
              <a:rPr lang="zh-CN" altLang="en-US" sz="2400" dirty="0" smtClean="0"/>
              <a:t>西罗莫司</a:t>
            </a:r>
            <a:r>
              <a:rPr lang="zh-CN" altLang="zh-CN" sz="2400" dirty="0" smtClean="0"/>
              <a:t>靶</a:t>
            </a:r>
            <a:r>
              <a:rPr lang="zh-CN" altLang="zh-CN" sz="2400" dirty="0"/>
              <a:t>分子（</a:t>
            </a:r>
            <a:r>
              <a:rPr lang="en-US" altLang="zh-CN" sz="2400" dirty="0" err="1"/>
              <a:t>mTOR</a:t>
            </a:r>
            <a:r>
              <a:rPr lang="zh-CN" altLang="zh-CN" sz="2400" dirty="0"/>
              <a:t>）抑制剂</a:t>
            </a:r>
            <a:endParaRPr lang="en-US" altLang="zh-CN" sz="2400" dirty="0"/>
          </a:p>
          <a:p>
            <a:pPr lvl="4"/>
            <a:r>
              <a:rPr lang="zh-CN" altLang="zh-CN" sz="2400" dirty="0"/>
              <a:t>抗淋巴细胞制剂</a:t>
            </a:r>
            <a:endParaRPr lang="en-US" altLang="zh-CN" sz="2400" dirty="0"/>
          </a:p>
          <a:p>
            <a:pPr lvl="4"/>
            <a:r>
              <a:rPr lang="zh-CN" altLang="zh-CN" sz="2400" dirty="0" smtClean="0"/>
              <a:t>新型免疫抑制剂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4346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37-1B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接受</a:t>
            </a:r>
            <a:r>
              <a:rPr lang="zh-CN" altLang="zh-CN" dirty="0"/>
              <a:t>了尸体来源的肾移植术。术</a:t>
            </a:r>
            <a:r>
              <a:rPr lang="zh-CN" altLang="zh-CN" dirty="0" smtClean="0"/>
              <a:t>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肾功能良好，继续使用的免疫抑制药物包括泼尼松、环孢素以及麦考酚酯。</a:t>
            </a:r>
          </a:p>
          <a:p>
            <a:pPr lvl="1"/>
            <a:r>
              <a:rPr lang="zh-CN" altLang="zh-CN" dirty="0"/>
              <a:t>问题：术后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病情观察要点和护理要点包括哪些？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1915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/>
              <a:t>焦虑</a:t>
            </a:r>
            <a:r>
              <a:rPr lang="en-US" altLang="zh-CN" dirty="0"/>
              <a:t>/</a:t>
            </a:r>
            <a:r>
              <a:rPr lang="zh-CN" altLang="zh-CN" dirty="0"/>
              <a:t>恐惧</a:t>
            </a:r>
            <a:r>
              <a:rPr lang="en-US" altLang="zh-CN" dirty="0"/>
              <a:t>  </a:t>
            </a:r>
            <a:r>
              <a:rPr lang="zh-CN" altLang="zh-CN" dirty="0"/>
              <a:t>与担心肾移植的治疗效果有关。</a:t>
            </a:r>
          </a:p>
          <a:p>
            <a:pPr lvl="1"/>
            <a:r>
              <a:rPr lang="zh-CN" altLang="zh-CN" dirty="0"/>
              <a:t>营养失调（低于机体需要量） 与食欲减退、低蛋白饮食有关。</a:t>
            </a:r>
          </a:p>
          <a:p>
            <a:pPr lvl="1"/>
            <a:r>
              <a:rPr lang="zh-CN" altLang="zh-CN" dirty="0"/>
              <a:t>有体液不足或过多的危险</a:t>
            </a:r>
            <a:r>
              <a:rPr lang="en-US" altLang="zh-CN" dirty="0"/>
              <a:t>  </a:t>
            </a:r>
            <a:r>
              <a:rPr lang="en-US" altLang="zh-CN" dirty="0" smtClean="0"/>
              <a:t> </a:t>
            </a:r>
            <a:r>
              <a:rPr lang="zh-CN" altLang="zh-CN" dirty="0" smtClean="0"/>
              <a:t>与</a:t>
            </a:r>
            <a:r>
              <a:rPr lang="zh-CN" altLang="zh-CN" dirty="0"/>
              <a:t>术前透析过度或不足、水分过多或过少、术后多尿期尿液过多</a:t>
            </a:r>
            <a:r>
              <a:rPr lang="zh-CN" altLang="zh-CN" dirty="0" smtClean="0"/>
              <a:t>有关</a:t>
            </a:r>
            <a:r>
              <a:rPr lang="zh-CN" altLang="en-US" dirty="0" smtClean="0"/>
              <a:t>。</a:t>
            </a:r>
            <a:endParaRPr lang="zh-CN" altLang="zh-CN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/>
              <a:t>并发症</a:t>
            </a:r>
            <a:r>
              <a:rPr lang="en-US" altLang="zh-CN" dirty="0"/>
              <a:t>  </a:t>
            </a:r>
            <a:r>
              <a:rPr lang="zh-CN" altLang="zh-CN" dirty="0"/>
              <a:t>出血、感染、急性排斥反应等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13242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术前护理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营养支持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预防感染</a:t>
            </a:r>
            <a:endParaRPr lang="en-US" altLang="zh-CN" dirty="0" smtClean="0"/>
          </a:p>
          <a:p>
            <a:pPr lvl="2"/>
            <a:r>
              <a:rPr lang="zh-CN" altLang="zh-CN" dirty="0"/>
              <a:t>加强透析的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术前常规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药物准备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13523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</a:t>
            </a:r>
            <a:r>
              <a:rPr lang="zh-CN" altLang="en-US" dirty="0"/>
              <a:t>理</a:t>
            </a:r>
            <a:endParaRPr lang="en-US" altLang="zh-CN" dirty="0"/>
          </a:p>
          <a:p>
            <a:pPr lvl="2"/>
            <a:r>
              <a:rPr lang="zh-CN" altLang="zh-CN" dirty="0"/>
              <a:t>严格消毒隔离</a:t>
            </a:r>
            <a:endParaRPr lang="en-US" altLang="zh-CN" dirty="0"/>
          </a:p>
          <a:p>
            <a:pPr lvl="2"/>
            <a:r>
              <a:rPr lang="zh-CN" altLang="en-US" dirty="0"/>
              <a:t>体位</a:t>
            </a:r>
            <a:endParaRPr lang="en-US" altLang="zh-CN" dirty="0"/>
          </a:p>
          <a:p>
            <a:pPr lvl="2"/>
            <a:r>
              <a:rPr lang="zh-CN" altLang="en-US" dirty="0"/>
              <a:t>补液护理</a:t>
            </a:r>
            <a:endParaRPr lang="en-US" altLang="zh-CN" dirty="0"/>
          </a:p>
          <a:p>
            <a:pPr lvl="2"/>
            <a:r>
              <a:rPr lang="zh-CN" altLang="zh-CN" dirty="0"/>
              <a:t>低盐、低蛋白饮食</a:t>
            </a:r>
            <a:endParaRPr lang="en-US" altLang="zh-CN" dirty="0"/>
          </a:p>
          <a:p>
            <a:pPr lvl="2"/>
            <a:r>
              <a:rPr lang="zh-CN" altLang="zh-CN" dirty="0"/>
              <a:t>免疫抑制剂的应用与监测</a:t>
            </a:r>
            <a:endParaRPr lang="en-US" altLang="zh-CN" dirty="0"/>
          </a:p>
          <a:p>
            <a:pPr lvl="3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978375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常规病情监测</a:t>
            </a:r>
            <a:endParaRPr lang="en-US" altLang="zh-CN" dirty="0"/>
          </a:p>
          <a:p>
            <a:pPr lvl="3"/>
            <a:r>
              <a:rPr lang="zh-CN" altLang="zh-CN" dirty="0"/>
              <a:t>严密监测生命体征变化</a:t>
            </a:r>
            <a:endParaRPr lang="en-US" altLang="zh-CN" dirty="0"/>
          </a:p>
          <a:p>
            <a:pPr lvl="3"/>
            <a:r>
              <a:rPr lang="zh-CN" altLang="zh-CN" dirty="0"/>
              <a:t>观察切口渗血情况及有无外科并发症</a:t>
            </a:r>
            <a:endParaRPr lang="en-US" altLang="zh-CN" dirty="0"/>
          </a:p>
          <a:p>
            <a:pPr lvl="3"/>
            <a:r>
              <a:rPr lang="zh-CN" altLang="zh-CN" dirty="0"/>
              <a:t>尿量及颜色的观察</a:t>
            </a:r>
            <a:endParaRPr lang="en-US" altLang="zh-CN" dirty="0"/>
          </a:p>
          <a:p>
            <a:pPr lvl="4"/>
            <a:r>
              <a:rPr lang="zh-CN" altLang="zh-CN" dirty="0"/>
              <a:t>多尿、血尿</a:t>
            </a:r>
            <a:endParaRPr lang="en-US" altLang="zh-CN" dirty="0"/>
          </a:p>
          <a:p>
            <a:pPr lvl="4"/>
            <a:r>
              <a:rPr lang="zh-CN" altLang="zh-CN" dirty="0"/>
              <a:t>少尿或无</a:t>
            </a:r>
            <a:r>
              <a:rPr lang="zh-CN" altLang="zh-CN" dirty="0" smtClean="0"/>
              <a:t>尿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/>
          </a:p>
          <a:p>
            <a:pPr lvl="1"/>
            <a:r>
              <a:rPr lang="zh-CN" altLang="en-US" dirty="0" smtClean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并发</a:t>
            </a:r>
            <a:r>
              <a:rPr lang="zh-CN" altLang="zh-CN" dirty="0"/>
              <a:t>症的观察和护理</a:t>
            </a:r>
            <a:endParaRPr lang="en-US" altLang="zh-CN" dirty="0"/>
          </a:p>
          <a:p>
            <a:pPr lvl="3"/>
            <a:r>
              <a:rPr lang="zh-CN" altLang="en-US" dirty="0"/>
              <a:t>出血</a:t>
            </a:r>
            <a:endParaRPr lang="en-US" altLang="zh-CN" dirty="0"/>
          </a:p>
          <a:p>
            <a:pPr lvl="3"/>
            <a:r>
              <a:rPr lang="zh-CN" altLang="en-US" dirty="0" smtClean="0"/>
              <a:t>感染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排斥反应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泌尿系统并发症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91047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及家属要保持乐观情绪</a:t>
            </a:r>
            <a:r>
              <a:rPr lang="zh-CN" altLang="zh-CN" dirty="0"/>
              <a:t>，遇有问题要正确对待，以乐观的情绪配合治疗，树立战胜疾病的信心。</a:t>
            </a:r>
          </a:p>
          <a:p>
            <a:pPr lvl="2"/>
            <a:r>
              <a:rPr lang="zh-CN" altLang="zh-CN" dirty="0" smtClean="0"/>
              <a:t>保持</a:t>
            </a:r>
            <a:r>
              <a:rPr lang="zh-CN" altLang="zh-CN" dirty="0"/>
              <a:t>健康体重</a:t>
            </a:r>
            <a:r>
              <a:rPr lang="en-US" altLang="zh-CN" dirty="0"/>
              <a:t>  </a:t>
            </a:r>
            <a:r>
              <a:rPr lang="zh-CN" altLang="zh-CN" dirty="0"/>
              <a:t>肾移植术后各功能恢复正常加上激素的应用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应在</a:t>
            </a:r>
            <a:r>
              <a:rPr lang="zh-CN" altLang="zh-CN" dirty="0"/>
              <a:t>注意营养的同时，控制体重增加。如短时间内体重增加过快可导致脂质代谢紊乱，增加冠状血管和周围血管疾病及肾功能损害。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603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复述肾</a:t>
            </a:r>
            <a:r>
              <a:rPr lang="zh-CN" altLang="zh-CN" dirty="0"/>
              <a:t>移植的概念。</a:t>
            </a:r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阐述肾</a:t>
            </a:r>
            <a:r>
              <a:rPr lang="zh-CN" altLang="zh-CN" dirty="0"/>
              <a:t>移植的适应证和禁忌证以及肾移植术后并发症的防治和护理。</a:t>
            </a:r>
          </a:p>
          <a:p>
            <a:pPr lvl="1"/>
            <a:r>
              <a:rPr lang="zh-CN" altLang="zh-CN" dirty="0"/>
              <a:t>运用</a:t>
            </a:r>
          </a:p>
          <a:p>
            <a:pPr lvl="2"/>
            <a:r>
              <a:rPr lang="zh-CN" altLang="zh-CN" dirty="0" smtClean="0"/>
              <a:t>评估肾移植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并为提供整体护</a:t>
            </a:r>
            <a:r>
              <a:rPr lang="zh-CN" altLang="zh-CN" dirty="0"/>
              <a:t>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63450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</a:t>
            </a:r>
            <a:endParaRPr lang="en-US" altLang="zh-CN" dirty="0"/>
          </a:p>
          <a:p>
            <a:pPr lvl="2"/>
            <a:r>
              <a:rPr lang="zh-CN" altLang="zh-CN" dirty="0" smtClean="0"/>
              <a:t>用药指导</a:t>
            </a:r>
            <a:r>
              <a:rPr lang="en-US" altLang="zh-CN" dirty="0" smtClean="0"/>
              <a:t>  </a:t>
            </a:r>
            <a:r>
              <a:rPr lang="zh-CN" altLang="zh-CN" dirty="0"/>
              <a:t>加强服药依从性教育，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正确</a:t>
            </a:r>
            <a:r>
              <a:rPr lang="zh-CN" altLang="zh-CN" dirty="0"/>
              <a:t>、准时服用各种药物，</a:t>
            </a:r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强调</a:t>
            </a:r>
            <a:r>
              <a:rPr lang="zh-CN" altLang="zh-CN" dirty="0"/>
              <a:t>按时服用免疫抑制剂的重要性，不能自行增减或替换药物，不宜服用对免疫抑制剂有拮抗或增强作用的药物和食品；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学会</a:t>
            </a:r>
            <a:r>
              <a:rPr lang="zh-CN" altLang="zh-CN" dirty="0"/>
              <a:t>观察药物的不良反应。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37520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健康教育</a:t>
            </a:r>
            <a:endParaRPr lang="en-US" altLang="zh-CN" dirty="0"/>
          </a:p>
          <a:p>
            <a:pPr lvl="2"/>
            <a:r>
              <a:rPr lang="zh-CN" altLang="zh-CN" dirty="0" smtClean="0"/>
              <a:t>病情监测</a:t>
            </a:r>
            <a:r>
              <a:rPr lang="en-US" altLang="zh-CN" dirty="0" smtClean="0"/>
              <a:t>  </a:t>
            </a:r>
            <a:r>
              <a:rPr lang="zh-CN" altLang="zh-CN" dirty="0"/>
              <a:t>注意观察有无肾区疼痛、疲乏无力；体温变化；血压的变化；尿的颜色、量的变化，夜尿增多、蛋白尿、血尿是排斥反应的信号，做好观察与记录，定期复诊。</a:t>
            </a:r>
          </a:p>
          <a:p>
            <a:pPr lvl="2"/>
            <a:r>
              <a:rPr lang="zh-CN" altLang="zh-CN" dirty="0" smtClean="0"/>
              <a:t>移植肾通常放置于髂窝处</a:t>
            </a:r>
            <a:r>
              <a:rPr lang="zh-CN" altLang="zh-CN" dirty="0"/>
              <a:t>，应避免受压及冲击，以免损伤。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651341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sz="2800" dirty="0"/>
              <a:t>肾移植的目的是代偿受者丧失的</a:t>
            </a:r>
            <a:r>
              <a:rPr lang="zh-CN" altLang="zh-CN" sz="2800" dirty="0" smtClean="0"/>
              <a:t>肾功能</a:t>
            </a:r>
            <a:r>
              <a:rPr lang="zh-CN" altLang="zh-CN" sz="2800" dirty="0"/>
              <a:t>，以挽救受者生命，提高生活质量。肾移植基本环节包括供者的选择、受者的准备、组织的配型、移植技术、手术后免疫抑制药物的应用以及并发症的预防处理等，与移植肾是否存活</a:t>
            </a:r>
            <a:r>
              <a:rPr lang="zh-CN" altLang="zh-CN" sz="2800" dirty="0" smtClean="0"/>
              <a:t>、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的</a:t>
            </a:r>
            <a:r>
              <a:rPr lang="zh-CN" altLang="zh-CN" sz="2800" dirty="0"/>
              <a:t>生活质量密切相关。肾移植术后护理包括评估移植</a:t>
            </a:r>
            <a:r>
              <a:rPr lang="zh-CN" altLang="zh-CN" sz="2800" dirty="0" smtClean="0"/>
              <a:t>肾的</a:t>
            </a:r>
            <a:r>
              <a:rPr lang="zh-CN" altLang="zh-CN" sz="2800" dirty="0"/>
              <a:t>功能及并发症的</a:t>
            </a:r>
            <a:r>
              <a:rPr lang="zh-CN" altLang="zh-CN" sz="2800" dirty="0" smtClean="0"/>
              <a:t>观察和</a:t>
            </a:r>
            <a:r>
              <a:rPr lang="zh-CN" altLang="zh-CN" sz="2800" dirty="0"/>
              <a:t>护理，尤其是排斥反应的观察和护理最重要。术后健康教育重点是遵医嘱服药，定期随访。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21141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思</a:t>
            </a:r>
            <a:r>
              <a:rPr lang="zh-CN" altLang="zh-CN" dirty="0" smtClean="0"/>
              <a:t>考题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25</a:t>
            </a:r>
            <a:r>
              <a:rPr lang="zh-CN" altLang="zh-CN" dirty="0"/>
              <a:t>岁。反复发作性水肿，蛋白尿</a:t>
            </a:r>
            <a:r>
              <a:rPr lang="en-US" altLang="zh-CN" dirty="0"/>
              <a:t>11</a:t>
            </a:r>
            <a:r>
              <a:rPr lang="zh-CN" altLang="zh-CN" dirty="0"/>
              <a:t>年，伴少尿</a:t>
            </a:r>
            <a:r>
              <a:rPr lang="en-US" altLang="zh-CN" dirty="0"/>
              <a:t>6</a:t>
            </a:r>
            <a:r>
              <a:rPr lang="zh-CN" altLang="zh-CN" dirty="0"/>
              <a:t>个月，以慢性肾炎、尿毒症入院。定于明日上午行同种异体肾移植术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精神状态</a:t>
            </a:r>
            <a:r>
              <a:rPr lang="zh-CN" altLang="zh-CN" dirty="0"/>
              <a:t>良好，有信心接受肾移植术。无胸痛。　</a:t>
            </a:r>
            <a:r>
              <a:rPr lang="en-US" altLang="zh-CN" dirty="0"/>
              <a:t>     </a:t>
            </a:r>
            <a:endParaRPr lang="zh-CN" altLang="zh-CN" dirty="0"/>
          </a:p>
          <a:p>
            <a:pPr lvl="1"/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后可能出现哪些并发症？</a:t>
            </a:r>
          </a:p>
          <a:p>
            <a:pPr lvl="1"/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/>
              <a:t>）出院指导内容包括哪些？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755302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 smtClean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）术后可能发生并发症有出血、感染、排斥反应和泌尿系统</a:t>
            </a:r>
            <a:r>
              <a:rPr lang="zh-CN" altLang="zh-CN" dirty="0" smtClean="0"/>
              <a:t>并发症</a:t>
            </a:r>
            <a:endParaRPr lang="zh-CN" altLang="zh-CN" dirty="0"/>
          </a:p>
          <a:p>
            <a:pPr lvl="1"/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zh-CN" dirty="0"/>
              <a:t>）出院指导包括心理调试、保持健康体重、用药指导、病情监测以及移植肾</a:t>
            </a:r>
            <a:r>
              <a:rPr lang="zh-CN" altLang="zh-CN" dirty="0" smtClean="0"/>
              <a:t>保护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3057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自测题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．移植后服用免疫抑制剂的时间一般为 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 smtClean="0"/>
              <a:t>．</a:t>
            </a:r>
            <a:r>
              <a:rPr lang="en-US" altLang="zh-CN" dirty="0"/>
              <a:t>1</a:t>
            </a:r>
            <a:r>
              <a:rPr lang="zh-CN" altLang="zh-CN" dirty="0"/>
              <a:t>年</a:t>
            </a:r>
            <a:r>
              <a:rPr lang="en-US" altLang="zh-CN" dirty="0"/>
              <a:t>  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en-US" altLang="zh-CN" dirty="0"/>
              <a:t>5</a:t>
            </a:r>
            <a:r>
              <a:rPr lang="zh-CN" altLang="zh-CN" dirty="0"/>
              <a:t>年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</a:t>
            </a:r>
            <a:r>
              <a:rPr lang="en-US" altLang="zh-CN" dirty="0"/>
              <a:t>10</a:t>
            </a:r>
            <a:r>
              <a:rPr lang="zh-CN" altLang="zh-CN" dirty="0"/>
              <a:t>年 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15</a:t>
            </a:r>
            <a:r>
              <a:rPr lang="zh-CN" altLang="zh-CN" dirty="0"/>
              <a:t>年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．终生 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4821147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．反映移植肾功能状况的最直接指标是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．血压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．脉搏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．体温 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．尿量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．心率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6016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．男性，</a:t>
            </a:r>
            <a:r>
              <a:rPr lang="en-US" altLang="zh-CN" dirty="0"/>
              <a:t>43</a:t>
            </a:r>
            <a:r>
              <a:rPr lang="zh-CN" altLang="zh-CN" dirty="0"/>
              <a:t>岁，肾移植术后第</a:t>
            </a:r>
            <a:r>
              <a:rPr lang="en-US" altLang="zh-CN" dirty="0"/>
              <a:t>2</a:t>
            </a:r>
            <a:r>
              <a:rPr lang="zh-CN" altLang="zh-CN" dirty="0"/>
              <a:t>天，尿量</a:t>
            </a:r>
            <a:r>
              <a:rPr lang="en-US" altLang="zh-CN" dirty="0"/>
              <a:t>500ml/h</a:t>
            </a:r>
            <a:r>
              <a:rPr lang="zh-CN" altLang="zh-CN" dirty="0"/>
              <a:t>，体温</a:t>
            </a:r>
            <a:r>
              <a:rPr lang="en-US" altLang="zh-CN" dirty="0"/>
              <a:t>36.5</a:t>
            </a:r>
            <a:r>
              <a:rPr lang="zh-CN" altLang="zh-CN" dirty="0"/>
              <a:t>℃，脉搏</a:t>
            </a:r>
            <a:r>
              <a:rPr lang="en-US" altLang="zh-CN" dirty="0"/>
              <a:t>80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分，血压</a:t>
            </a:r>
            <a:r>
              <a:rPr lang="en-US" altLang="zh-CN" dirty="0"/>
              <a:t>125/80mmHg</a:t>
            </a:r>
            <a:r>
              <a:rPr lang="zh-CN" altLang="zh-CN" dirty="0"/>
              <a:t>，</a:t>
            </a:r>
            <a:r>
              <a:rPr lang="en-US" altLang="zh-CN" dirty="0" smtClean="0"/>
              <a:t>CVP 8cmH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O</a:t>
            </a:r>
            <a:r>
              <a:rPr lang="zh-CN" altLang="zh-CN" dirty="0"/>
              <a:t>。应</a:t>
            </a:r>
            <a:r>
              <a:rPr lang="zh-CN" altLang="zh-CN" dirty="0" smtClean="0"/>
              <a:t>考虑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为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zh-CN" altLang="zh-CN" dirty="0" smtClean="0"/>
              <a:t>多尿期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．容量不足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．出血 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．急性排斥反应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．急性肾衰竭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02875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．男性，</a:t>
            </a:r>
            <a:r>
              <a:rPr lang="en-US" altLang="zh-CN" dirty="0"/>
              <a:t>39</a:t>
            </a:r>
            <a:r>
              <a:rPr lang="zh-CN" altLang="zh-CN" dirty="0"/>
              <a:t>岁，肾移植术后第</a:t>
            </a:r>
            <a:r>
              <a:rPr lang="en-US" altLang="zh-CN" dirty="0"/>
              <a:t>7</a:t>
            </a:r>
            <a:r>
              <a:rPr lang="zh-CN" altLang="zh-CN" dirty="0"/>
              <a:t>天，诉乏力，移植肾区胀痛。尿量</a:t>
            </a:r>
            <a:r>
              <a:rPr lang="en-US" altLang="zh-CN" dirty="0"/>
              <a:t>25ml/h</a:t>
            </a:r>
            <a:r>
              <a:rPr lang="zh-CN" altLang="zh-CN" dirty="0"/>
              <a:t>。体温</a:t>
            </a:r>
            <a:r>
              <a:rPr lang="en-US" altLang="zh-CN" dirty="0"/>
              <a:t>38.5</a:t>
            </a:r>
            <a:r>
              <a:rPr lang="zh-CN" altLang="zh-CN" dirty="0"/>
              <a:t>℃，脉搏</a:t>
            </a:r>
            <a:r>
              <a:rPr lang="en-US" altLang="zh-CN" dirty="0"/>
              <a:t>90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分，血压</a:t>
            </a:r>
            <a:r>
              <a:rPr lang="en-US" altLang="zh-CN" dirty="0"/>
              <a:t>165/100mmHg</a:t>
            </a:r>
            <a:r>
              <a:rPr lang="zh-CN" altLang="zh-CN" dirty="0"/>
              <a:t>。血肌酐</a:t>
            </a:r>
            <a:r>
              <a:rPr lang="en-US" altLang="zh-CN" dirty="0"/>
              <a:t>587mmol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。应</a:t>
            </a:r>
            <a:r>
              <a:rPr lang="zh-CN" altLang="zh-CN" dirty="0" smtClean="0"/>
              <a:t>考虑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为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．少尿期</a:t>
            </a:r>
            <a:r>
              <a:rPr lang="en-US" altLang="zh-CN" dirty="0"/>
              <a:t>			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．感染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．急性肾小管坏死 </a:t>
            </a:r>
            <a:r>
              <a:rPr lang="en-US" altLang="zh-CN" dirty="0"/>
              <a:t>	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．急性排斥反应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．肾动脉血栓形成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5478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 smtClean="0"/>
              <a:t> </a:t>
            </a: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E    2</a:t>
            </a:r>
            <a:r>
              <a:rPr lang="zh-CN" altLang="zh-CN" dirty="0"/>
              <a:t>．</a:t>
            </a:r>
            <a:r>
              <a:rPr lang="en-US" altLang="zh-CN" dirty="0"/>
              <a:t>D  3</a:t>
            </a:r>
            <a:r>
              <a:rPr lang="zh-CN" altLang="zh-CN" dirty="0"/>
              <a:t>．</a:t>
            </a:r>
            <a:r>
              <a:rPr lang="en-US" altLang="zh-CN" dirty="0"/>
              <a:t>A  4</a:t>
            </a:r>
            <a:r>
              <a:rPr lang="zh-CN" altLang="zh-CN" dirty="0"/>
              <a:t>．</a:t>
            </a:r>
            <a:r>
              <a:rPr lang="en-US" altLang="zh-CN" dirty="0"/>
              <a:t>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597187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37-1A</a:t>
            </a:r>
            <a:endParaRPr lang="zh-CN" altLang="zh-CN" dirty="0"/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19</a:t>
            </a:r>
            <a:r>
              <a:rPr lang="zh-CN" altLang="zh-CN" dirty="0"/>
              <a:t>岁时开始出现全身乏力、进展性水肿及尿量减少等表现。尿蛋白</a:t>
            </a:r>
            <a:r>
              <a:rPr lang="en-US" altLang="zh-CN" dirty="0"/>
              <a:t>12.1g/24h</a:t>
            </a:r>
            <a:r>
              <a:rPr lang="zh-CN" altLang="zh-CN" dirty="0"/>
              <a:t>，血清肌酐</a:t>
            </a:r>
            <a:r>
              <a:rPr lang="en-US" altLang="zh-CN" dirty="0"/>
              <a:t>180mmol/L</a:t>
            </a:r>
            <a:r>
              <a:rPr lang="zh-CN" altLang="zh-CN" dirty="0"/>
              <a:t>，镜下血尿，血清补体水平正常，抗核抗体（</a:t>
            </a:r>
            <a:r>
              <a:rPr lang="en-US" altLang="zh-CN" dirty="0"/>
              <a:t>ANAs</a:t>
            </a:r>
            <a:r>
              <a:rPr lang="zh-CN" altLang="zh-CN" dirty="0"/>
              <a:t>）及抗中性粒细胞胞浆抗体（</a:t>
            </a:r>
            <a:r>
              <a:rPr lang="en-US" altLang="zh-CN" dirty="0"/>
              <a:t>ANCAs</a:t>
            </a:r>
            <a:r>
              <a:rPr lang="zh-CN" altLang="zh-CN" dirty="0"/>
              <a:t>）均呈阴性，另存在高脂血症及低蛋白血症</a:t>
            </a:r>
            <a:r>
              <a:rPr lang="zh-CN" altLang="zh-CN" dirty="0" smtClean="0"/>
              <a:t>。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2219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en-US" dirty="0" smtClean="0"/>
              <a:t>患者</a:t>
            </a:r>
            <a:r>
              <a:rPr lang="zh-CN" altLang="zh-CN" dirty="0" smtClean="0"/>
              <a:t>接受</a:t>
            </a:r>
            <a:r>
              <a:rPr lang="zh-CN" altLang="zh-CN" dirty="0"/>
              <a:t>甾体类激素治疗，无明显反应，同时还接受环孢素治疗，但其</a:t>
            </a:r>
            <a:r>
              <a:rPr lang="zh-CN" altLang="zh-CN" dirty="0" smtClean="0"/>
              <a:t>肾症状</a:t>
            </a:r>
            <a:r>
              <a:rPr lang="zh-CN" altLang="zh-CN" dirty="0"/>
              <a:t>仍持续存在，血清肌酐值始终维持在</a:t>
            </a:r>
            <a:r>
              <a:rPr lang="en-US" altLang="zh-CN" dirty="0"/>
              <a:t>180mmol/L</a:t>
            </a:r>
            <a:r>
              <a:rPr lang="zh-CN" altLang="zh-CN" dirty="0"/>
              <a:t>左右，</a:t>
            </a:r>
            <a:r>
              <a:rPr lang="en-US" altLang="zh-CN" dirty="0"/>
              <a:t>25</a:t>
            </a:r>
            <a:r>
              <a:rPr lang="zh-CN" altLang="zh-CN" dirty="0"/>
              <a:t>岁时发展为终末期</a:t>
            </a:r>
            <a:r>
              <a:rPr lang="zh-CN" altLang="zh-CN" dirty="0" smtClean="0"/>
              <a:t>肾衰竭</a:t>
            </a:r>
            <a:r>
              <a:rPr lang="zh-CN" altLang="zh-CN" dirty="0"/>
              <a:t>。经过</a:t>
            </a:r>
            <a:r>
              <a:rPr lang="en-US" altLang="zh-CN" dirty="0"/>
              <a:t>8</a:t>
            </a:r>
            <a:r>
              <a:rPr lang="zh-CN" altLang="zh-CN" dirty="0"/>
              <a:t>个月的透析治疗后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家属同意接受肾移植术。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82409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注意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生命</a:t>
            </a:r>
            <a:r>
              <a:rPr lang="zh-CN" altLang="zh-CN" dirty="0" smtClean="0"/>
              <a:t>体征</a:t>
            </a:r>
            <a:r>
              <a:rPr lang="zh-CN" altLang="en-US" dirty="0" smtClean="0"/>
              <a:t>；</a:t>
            </a:r>
            <a:r>
              <a:rPr lang="zh-CN" altLang="zh-CN" dirty="0" smtClean="0"/>
              <a:t>检查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无水肿、贫血</a:t>
            </a:r>
            <a:r>
              <a:rPr lang="zh-CN" altLang="zh-CN" dirty="0" smtClean="0"/>
              <a:t>及</a:t>
            </a:r>
            <a:r>
              <a:rPr lang="zh-CN" altLang="en-US" dirty="0" smtClean="0"/>
              <a:t>其他</a:t>
            </a:r>
            <a:r>
              <a:rPr lang="zh-CN" altLang="zh-CN" dirty="0" smtClean="0"/>
              <a:t>营养不良情况</a:t>
            </a:r>
            <a:r>
              <a:rPr lang="zh-CN" altLang="en-US" dirty="0" smtClean="0"/>
              <a:t>；</a:t>
            </a:r>
            <a:r>
              <a:rPr lang="zh-CN" altLang="zh-CN" dirty="0"/>
              <a:t>对有肾区疼痛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要</a:t>
            </a:r>
            <a:r>
              <a:rPr lang="zh-CN" altLang="zh-CN" dirty="0"/>
              <a:t>注意其疼痛的性质、范围、程度</a:t>
            </a:r>
            <a:r>
              <a:rPr lang="zh-CN" altLang="zh-CN" dirty="0" smtClean="0"/>
              <a:t>等</a:t>
            </a:r>
            <a:r>
              <a:rPr lang="zh-CN" altLang="en-US" dirty="0" smtClean="0"/>
              <a:t>；</a:t>
            </a:r>
            <a:r>
              <a:rPr lang="zh-CN" altLang="zh-CN" dirty="0" smtClean="0"/>
              <a:t>移植术后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</a:t>
            </a:r>
            <a:r>
              <a:rPr lang="zh-CN" altLang="zh-CN" dirty="0"/>
              <a:t>注意生命体征、尿量变化、消化道功能、营养及全身状况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33092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en-US" altLang="zh-CN" dirty="0"/>
              <a:t>ABO</a:t>
            </a:r>
            <a:r>
              <a:rPr lang="zh-CN" altLang="zh-CN" dirty="0"/>
              <a:t>血型</a:t>
            </a:r>
            <a:r>
              <a:rPr lang="zh-CN" altLang="zh-CN" dirty="0" smtClean="0"/>
              <a:t>检测</a:t>
            </a:r>
            <a:endParaRPr lang="en-US" altLang="zh-CN" dirty="0" smtClean="0"/>
          </a:p>
          <a:p>
            <a:pPr lvl="2"/>
            <a:r>
              <a:rPr lang="zh-CN" altLang="zh-CN" dirty="0"/>
              <a:t>淋巴细胞毒交叉配合</a:t>
            </a:r>
            <a:r>
              <a:rPr lang="zh-CN" altLang="zh-CN" dirty="0" smtClean="0"/>
              <a:t>试验</a:t>
            </a:r>
            <a:endParaRPr lang="en-US" altLang="zh-CN" dirty="0" smtClean="0"/>
          </a:p>
          <a:p>
            <a:pPr lvl="2"/>
            <a:r>
              <a:rPr lang="zh-CN" altLang="zh-CN" dirty="0"/>
              <a:t>群体反应性抗体（</a:t>
            </a:r>
            <a:r>
              <a:rPr lang="en-US" altLang="zh-CN" dirty="0"/>
              <a:t>panel reactive antibody</a:t>
            </a:r>
            <a:r>
              <a:rPr lang="zh-CN" altLang="zh-CN" dirty="0"/>
              <a:t>，</a:t>
            </a:r>
            <a:r>
              <a:rPr lang="en-US" altLang="zh-CN" dirty="0"/>
              <a:t>PRA</a:t>
            </a:r>
            <a:r>
              <a:rPr lang="zh-CN" altLang="zh-CN" dirty="0"/>
              <a:t>）</a:t>
            </a:r>
            <a:r>
              <a:rPr lang="zh-CN" altLang="zh-CN" dirty="0" smtClean="0"/>
              <a:t>检测</a:t>
            </a:r>
            <a:endParaRPr lang="en-US" altLang="zh-CN" dirty="0" smtClean="0"/>
          </a:p>
          <a:p>
            <a:pPr lvl="2"/>
            <a:r>
              <a:rPr lang="zh-CN" altLang="zh-CN" dirty="0"/>
              <a:t>人类白细胞抗原（</a:t>
            </a:r>
            <a:r>
              <a:rPr lang="en-US" altLang="zh-CN" dirty="0"/>
              <a:t>HLA</a:t>
            </a:r>
            <a:r>
              <a:rPr lang="zh-CN" altLang="zh-CN" dirty="0"/>
              <a:t>）配型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34462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肾疾病</a:t>
            </a:r>
            <a:r>
              <a:rPr lang="zh-CN" altLang="zh-CN" dirty="0"/>
              <a:t>的发生、发展情况，有</a:t>
            </a:r>
            <a:r>
              <a:rPr lang="zh-CN" altLang="zh-CN" dirty="0" smtClean="0"/>
              <a:t>无</a:t>
            </a:r>
            <a:r>
              <a:rPr lang="zh-CN" altLang="en-US" dirty="0"/>
              <a:t>其他</a:t>
            </a:r>
            <a:r>
              <a:rPr lang="zh-CN" altLang="zh-CN" dirty="0" smtClean="0"/>
              <a:t>慢性</a:t>
            </a:r>
            <a:r>
              <a:rPr lang="zh-CN" altLang="zh-CN" dirty="0"/>
              <a:t>病史，有</a:t>
            </a:r>
            <a:r>
              <a:rPr lang="zh-CN" altLang="zh-CN" dirty="0" smtClean="0"/>
              <a:t>无</a:t>
            </a:r>
            <a:r>
              <a:rPr lang="zh-CN" altLang="en-US" dirty="0"/>
              <a:t>其他</a:t>
            </a:r>
            <a:r>
              <a:rPr lang="zh-CN" altLang="zh-CN" dirty="0" smtClean="0"/>
              <a:t>部位</a:t>
            </a:r>
            <a:r>
              <a:rPr lang="zh-CN" altLang="zh-CN" dirty="0"/>
              <a:t>的潜伏</a:t>
            </a:r>
            <a:r>
              <a:rPr lang="zh-CN" altLang="zh-CN" dirty="0" smtClean="0"/>
              <a:t>病灶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无血透或腹透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生活史</a:t>
            </a:r>
            <a:r>
              <a:rPr lang="zh-CN" altLang="zh-CN" dirty="0"/>
              <a:t>方面要</a:t>
            </a:r>
            <a:r>
              <a:rPr lang="zh-CN" altLang="zh-CN" dirty="0" smtClean="0"/>
              <a:t>注意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无长期大量吸烟、酗酒和其他不良</a:t>
            </a:r>
            <a:r>
              <a:rPr lang="zh-CN" altLang="zh-CN" dirty="0" smtClean="0"/>
              <a:t>嗜好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家族史和个人婚育史等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73906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947720" cy="4876800"/>
          </a:xfrm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是否</a:t>
            </a:r>
            <a:r>
              <a:rPr lang="zh-CN" altLang="en-US" dirty="0" smtClean="0"/>
              <a:t>愿</a:t>
            </a:r>
            <a:r>
              <a:rPr lang="zh-CN" altLang="zh-CN" dirty="0" smtClean="0"/>
              <a:t>意</a:t>
            </a:r>
            <a:r>
              <a:rPr lang="zh-CN" altLang="zh-CN" dirty="0"/>
              <a:t>接受亲属肾或</a:t>
            </a:r>
            <a:r>
              <a:rPr lang="zh-CN" altLang="zh-CN" dirty="0" smtClean="0"/>
              <a:t>尸体肾移植</a:t>
            </a:r>
            <a:endParaRPr lang="en-US" altLang="zh-CN" dirty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家属对肾移植的意义、成功率、手术危险性、术后可能出现的并发症、终身服药等问题有无充分的</a:t>
            </a:r>
            <a:r>
              <a:rPr lang="zh-CN" altLang="zh-CN" dirty="0" smtClean="0"/>
              <a:t>认识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家庭</a:t>
            </a:r>
            <a:r>
              <a:rPr lang="zh-CN" altLang="zh-CN" dirty="0"/>
              <a:t>及社会支持系统对肾移植所需的昂贵费用的承受能力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4605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第三十七章</a:t>
            </a:r>
            <a:r>
              <a:rPr lang="en-US" altLang="zh-CN" dirty="0"/>
              <a:t>  </a:t>
            </a:r>
            <a:r>
              <a:rPr lang="zh-CN" altLang="zh-CN" dirty="0" smtClean="0"/>
              <a:t>肾移植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zh-CN" altLang="zh-CN" dirty="0"/>
          </a:p>
          <a:p>
            <a:pPr lvl="2"/>
            <a:r>
              <a:rPr lang="zh-CN" altLang="zh-CN" dirty="0" smtClean="0"/>
              <a:t>适应证</a:t>
            </a:r>
            <a:r>
              <a:rPr lang="en-US" altLang="zh-CN" dirty="0" smtClean="0"/>
              <a:t> 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肾移植适用于经</a:t>
            </a:r>
            <a:r>
              <a:rPr lang="zh-CN" altLang="en-US" dirty="0" smtClean="0"/>
              <a:t>其他</a:t>
            </a:r>
            <a:r>
              <a:rPr lang="zh-CN" altLang="zh-CN" dirty="0" smtClean="0"/>
              <a:t>治疗无效</a:t>
            </a:r>
            <a:r>
              <a:rPr lang="zh-CN" altLang="zh-CN" dirty="0"/>
              <a:t>、须靠透析治疗才能维持生命的终末期</a:t>
            </a:r>
            <a:r>
              <a:rPr lang="zh-CN" altLang="zh-CN" dirty="0" smtClean="0"/>
              <a:t>肾病</a:t>
            </a:r>
            <a:r>
              <a:rPr lang="zh-CN" altLang="en-US" dirty="0" smtClean="0"/>
              <a:t>患者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禁忌证</a:t>
            </a:r>
            <a:r>
              <a:rPr lang="zh-CN" altLang="zh-CN" dirty="0"/>
              <a:t>：</a:t>
            </a:r>
            <a:r>
              <a:rPr lang="zh-CN" altLang="zh-CN" dirty="0" smtClean="0"/>
              <a:t>①</a:t>
            </a:r>
            <a:r>
              <a:rPr lang="zh-CN" altLang="zh-CN" dirty="0"/>
              <a:t>转移性恶性肿瘤；②慢性</a:t>
            </a:r>
            <a:r>
              <a:rPr lang="zh-CN" altLang="zh-CN" dirty="0" smtClean="0"/>
              <a:t>呼吸衰竭</a:t>
            </a:r>
            <a:r>
              <a:rPr lang="zh-CN" altLang="zh-CN" dirty="0"/>
              <a:t>；③严重心脑血管疾病；④泌尿系先天性畸形；⑤精神病和精神状态不稳定者；⑥肝功能障碍者；⑦活动性肺结核和肝炎等；⑧活动性消化道溃疡；⑨淋巴毒试验或</a:t>
            </a:r>
            <a:r>
              <a:rPr lang="en-US" altLang="zh-CN" dirty="0"/>
              <a:t>PRA</a:t>
            </a:r>
            <a:r>
              <a:rPr lang="zh-CN" altLang="zh-CN" dirty="0"/>
              <a:t>强阳性者</a:t>
            </a:r>
            <a:r>
              <a:rPr lang="zh-CN" altLang="zh-CN" dirty="0" smtClean="0"/>
              <a:t>。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7389885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308</TotalTime>
  <Pages>0</Pages>
  <Words>1523</Words>
  <Characters>0</Characters>
  <Application>Microsoft Office PowerPoint</Application>
  <DocSecurity>0</DocSecurity>
  <PresentationFormat>全屏显示(4:3)</PresentationFormat>
  <Lines>0</Lines>
  <Paragraphs>202</Paragraphs>
  <Slides>29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0" baseType="lpstr">
      <vt:lpstr>课件模板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  <vt:lpstr>第三十七章  肾移植患者的护理</vt:lpstr>
    </vt:vector>
  </TitlesOfParts>
  <Company>pump</Company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微软用户</cp:lastModifiedBy>
  <cp:revision>46</cp:revision>
  <cp:lastPrinted>1899-12-30T00:00:00Z</cp:lastPrinted>
  <dcterms:created xsi:type="dcterms:W3CDTF">2008-12-16T07:41:38Z</dcterms:created>
  <dcterms:modified xsi:type="dcterms:W3CDTF">2015-08-07T07:12:48Z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