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1" r:id="rId4"/>
    <p:sldId id="292" r:id="rId5"/>
    <p:sldId id="262" r:id="rId6"/>
    <p:sldId id="263" r:id="rId7"/>
    <p:sldId id="264" r:id="rId8"/>
    <p:sldId id="265" r:id="rId9"/>
    <p:sldId id="266" r:id="rId10"/>
    <p:sldId id="267" r:id="rId11"/>
    <p:sldId id="307" r:id="rId12"/>
    <p:sldId id="268" r:id="rId13"/>
    <p:sldId id="308" r:id="rId14"/>
    <p:sldId id="269" r:id="rId15"/>
    <p:sldId id="270" r:id="rId16"/>
    <p:sldId id="271" r:id="rId17"/>
    <p:sldId id="309" r:id="rId18"/>
    <p:sldId id="272" r:id="rId19"/>
    <p:sldId id="310" r:id="rId20"/>
    <p:sldId id="273" r:id="rId21"/>
    <p:sldId id="274" r:id="rId22"/>
    <p:sldId id="275" r:id="rId23"/>
    <p:sldId id="276" r:id="rId24"/>
    <p:sldId id="277" r:id="rId25"/>
    <p:sldId id="278" r:id="rId26"/>
    <p:sldId id="279" r:id="rId27"/>
    <p:sldId id="293" r:id="rId28"/>
    <p:sldId id="280" r:id="rId29"/>
    <p:sldId id="281" r:id="rId30"/>
    <p:sldId id="282" r:id="rId31"/>
    <p:sldId id="283" r:id="rId32"/>
    <p:sldId id="284" r:id="rId33"/>
    <p:sldId id="285" r:id="rId34"/>
    <p:sldId id="286" r:id="rId35"/>
    <p:sldId id="287" r:id="rId36"/>
    <p:sldId id="288" r:id="rId37"/>
    <p:sldId id="289" r:id="rId38"/>
    <p:sldId id="290" r:id="rId39"/>
    <p:sldId id="294" r:id="rId40"/>
    <p:sldId id="295" r:id="rId41"/>
    <p:sldId id="296" r:id="rId42"/>
    <p:sldId id="297" r:id="rId43"/>
    <p:sldId id="298" r:id="rId44"/>
    <p:sldId id="299" r:id="rId45"/>
    <p:sldId id="300" r:id="rId46"/>
    <p:sldId id="301" r:id="rId47"/>
    <p:sldId id="302" r:id="rId48"/>
    <p:sldId id="303" r:id="rId49"/>
    <p:sldId id="291" r:id="rId50"/>
    <p:sldId id="259" r:id="rId51"/>
    <p:sldId id="304" r:id="rId52"/>
    <p:sldId id="305" r:id="rId53"/>
    <p:sldId id="306"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5" autoAdjust="0"/>
  </p:normalViewPr>
  <p:slideViewPr>
    <p:cSldViewPr>
      <p:cViewPr varScale="1">
        <p:scale>
          <a:sx n="67" d="100"/>
          <a:sy n="67" d="100"/>
        </p:scale>
        <p:origin x="-1250" y="-38"/>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smtClean="0"/>
              <a:t>护理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en-US" dirty="0" smtClean="0"/>
              <a:t>实验室检查</a:t>
            </a:r>
            <a:endParaRPr lang="en-US" altLang="zh-CN" dirty="0" smtClean="0"/>
          </a:p>
          <a:p>
            <a:pPr lvl="3"/>
            <a:r>
              <a:rPr lang="zh-CN" altLang="zh-CN" dirty="0"/>
              <a:t>胰酶</a:t>
            </a:r>
            <a:r>
              <a:rPr lang="zh-CN" altLang="zh-CN" dirty="0" smtClean="0"/>
              <a:t>测定</a:t>
            </a:r>
            <a:endParaRPr lang="en-US" altLang="zh-CN" dirty="0" smtClean="0"/>
          </a:p>
          <a:p>
            <a:pPr lvl="4"/>
            <a:r>
              <a:rPr lang="zh-CN" altLang="zh-CN" dirty="0" smtClean="0"/>
              <a:t>血清</a:t>
            </a:r>
            <a:r>
              <a:rPr lang="zh-CN" altLang="zh-CN" dirty="0"/>
              <a:t>、尿淀粉酶测定最</a:t>
            </a:r>
            <a:r>
              <a:rPr lang="zh-CN" altLang="zh-CN" dirty="0" smtClean="0"/>
              <a:t>常用</a:t>
            </a:r>
            <a:endParaRPr lang="en-US" altLang="zh-CN" dirty="0" smtClean="0"/>
          </a:p>
          <a:p>
            <a:pPr lvl="3"/>
            <a:r>
              <a:rPr lang="en-US" altLang="zh-CN" dirty="0"/>
              <a:t>C</a:t>
            </a:r>
            <a:r>
              <a:rPr lang="zh-CN" altLang="zh-CN" dirty="0"/>
              <a:t>反应蛋白（</a:t>
            </a:r>
            <a:r>
              <a:rPr lang="en-US" altLang="zh-CN" dirty="0"/>
              <a:t>CRP</a:t>
            </a:r>
            <a:r>
              <a:rPr lang="zh-CN" altLang="zh-CN" dirty="0" smtClean="0"/>
              <a:t>）</a:t>
            </a:r>
            <a:endParaRPr lang="en-US" altLang="zh-CN" dirty="0" smtClean="0"/>
          </a:p>
          <a:p>
            <a:pPr lvl="4"/>
            <a:r>
              <a:rPr lang="zh-CN" altLang="zh-CN" dirty="0" smtClean="0"/>
              <a:t>是</a:t>
            </a:r>
            <a:r>
              <a:rPr lang="zh-CN" altLang="zh-CN" dirty="0"/>
              <a:t>组织损伤和炎症的非特异性标志物，在胰腺坏死时明显升高，有助于判断急性胰腺炎的严重</a:t>
            </a:r>
            <a:r>
              <a:rPr lang="zh-CN" altLang="zh-CN" dirty="0" smtClean="0"/>
              <a:t>程度</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567238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en-US" dirty="0" smtClean="0"/>
              <a:t>实验室检查</a:t>
            </a:r>
            <a:endParaRPr lang="en-US" altLang="zh-CN" dirty="0" smtClean="0"/>
          </a:p>
          <a:p>
            <a:pPr lvl="3"/>
            <a:r>
              <a:rPr lang="zh-CN" altLang="zh-CN" dirty="0" smtClean="0"/>
              <a:t>血生化检查</a:t>
            </a:r>
            <a:endParaRPr lang="en-US" altLang="zh-CN" dirty="0" smtClean="0"/>
          </a:p>
          <a:p>
            <a:pPr lvl="4"/>
            <a:r>
              <a:rPr lang="zh-CN" altLang="zh-CN" dirty="0"/>
              <a:t>血清钙</a:t>
            </a:r>
            <a:r>
              <a:rPr lang="zh-CN" altLang="zh-CN" dirty="0" smtClean="0"/>
              <a:t>降低</a:t>
            </a:r>
            <a:endParaRPr lang="en-US" altLang="zh-CN" dirty="0" smtClean="0"/>
          </a:p>
          <a:p>
            <a:pPr lvl="4"/>
            <a:r>
              <a:rPr lang="zh-CN" altLang="zh-CN" dirty="0"/>
              <a:t>血糖</a:t>
            </a:r>
            <a:r>
              <a:rPr lang="zh-CN" altLang="zh-CN" dirty="0" smtClean="0"/>
              <a:t>升高</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598043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辅助检查</a:t>
            </a:r>
            <a:endParaRPr lang="en-US" altLang="zh-CN" dirty="0"/>
          </a:p>
          <a:p>
            <a:pPr lvl="2"/>
            <a:r>
              <a:rPr lang="zh-CN" altLang="en-US" dirty="0" smtClean="0"/>
              <a:t>影像学检查</a:t>
            </a:r>
            <a:endParaRPr lang="en-US" altLang="zh-CN" dirty="0" smtClean="0"/>
          </a:p>
          <a:p>
            <a:pPr lvl="3"/>
            <a:r>
              <a:rPr lang="zh-CN" altLang="zh-CN" dirty="0"/>
              <a:t>腹部</a:t>
            </a:r>
            <a:r>
              <a:rPr lang="en-US" altLang="zh-CN" dirty="0"/>
              <a:t>B</a:t>
            </a:r>
            <a:r>
              <a:rPr lang="zh-CN" altLang="zh-CN" dirty="0"/>
              <a:t>超</a:t>
            </a:r>
            <a:r>
              <a:rPr lang="zh-CN" altLang="zh-CN" dirty="0" smtClean="0"/>
              <a:t>检查</a:t>
            </a:r>
            <a:endParaRPr lang="en-US" altLang="zh-CN" dirty="0" smtClean="0"/>
          </a:p>
          <a:p>
            <a:pPr lvl="4"/>
            <a:r>
              <a:rPr lang="zh-CN" altLang="zh-CN" dirty="0" smtClean="0"/>
              <a:t>为</a:t>
            </a:r>
            <a:r>
              <a:rPr lang="zh-CN" altLang="zh-CN" dirty="0"/>
              <a:t>首选检查方法，可发现胰腺肿胀、腹水及胆石症</a:t>
            </a:r>
            <a:r>
              <a:rPr lang="zh-CN" altLang="zh-CN" dirty="0" smtClean="0"/>
              <a:t>等</a:t>
            </a:r>
            <a:endParaRPr lang="en-US" altLang="zh-CN" dirty="0" smtClean="0"/>
          </a:p>
          <a:p>
            <a:pPr lvl="3"/>
            <a:r>
              <a:rPr lang="en-US" altLang="zh-CN" dirty="0"/>
              <a:t>CT</a:t>
            </a:r>
            <a:r>
              <a:rPr lang="zh-CN" altLang="zh-CN" dirty="0"/>
              <a:t>、</a:t>
            </a:r>
            <a:r>
              <a:rPr lang="en-US" altLang="zh-CN" dirty="0"/>
              <a:t>MRI</a:t>
            </a:r>
            <a:r>
              <a:rPr lang="zh-CN" altLang="zh-CN" dirty="0" smtClean="0"/>
              <a:t>检查</a:t>
            </a:r>
            <a:endParaRPr lang="en-US" altLang="zh-CN" dirty="0" smtClean="0"/>
          </a:p>
          <a:p>
            <a:pPr lvl="4"/>
            <a:r>
              <a:rPr lang="zh-CN" altLang="zh-CN" dirty="0" smtClean="0"/>
              <a:t>增强</a:t>
            </a:r>
            <a:r>
              <a:rPr lang="en-US" altLang="zh-CN" dirty="0"/>
              <a:t>CT</a:t>
            </a:r>
            <a:r>
              <a:rPr lang="zh-CN" altLang="zh-CN" dirty="0"/>
              <a:t>检查对急性胰腺炎有重要诊断</a:t>
            </a:r>
            <a:r>
              <a:rPr lang="zh-CN" altLang="zh-CN" dirty="0" smtClean="0"/>
              <a:t>价值</a:t>
            </a:r>
            <a:endParaRPr lang="en-US" altLang="zh-CN" dirty="0" smtClean="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845578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辅助检查</a:t>
            </a:r>
            <a:endParaRPr lang="en-US" altLang="zh-CN" dirty="0"/>
          </a:p>
          <a:p>
            <a:pPr lvl="2"/>
            <a:r>
              <a:rPr lang="zh-CN" altLang="en-US" dirty="0" smtClean="0"/>
              <a:t>影像学检查</a:t>
            </a:r>
            <a:endParaRPr lang="en-US" altLang="zh-CN" dirty="0" smtClean="0"/>
          </a:p>
          <a:p>
            <a:pPr lvl="3"/>
            <a:r>
              <a:rPr lang="en-US" altLang="zh-CN" dirty="0" smtClean="0"/>
              <a:t>X</a:t>
            </a:r>
            <a:r>
              <a:rPr lang="zh-CN" altLang="zh-CN" dirty="0"/>
              <a:t>线摄</a:t>
            </a:r>
            <a:r>
              <a:rPr lang="zh-CN" altLang="zh-CN" dirty="0" smtClean="0"/>
              <a:t>片</a:t>
            </a:r>
            <a:endParaRPr lang="en-US" altLang="zh-CN" dirty="0" smtClean="0"/>
          </a:p>
          <a:p>
            <a:pPr lvl="4"/>
            <a:r>
              <a:rPr lang="zh-CN" altLang="zh-CN" dirty="0" smtClean="0"/>
              <a:t>可见</a:t>
            </a:r>
            <a:r>
              <a:rPr lang="zh-CN" altLang="zh-CN" dirty="0"/>
              <a:t>横结肠、胃十二指肠充气扩张，左侧膈肌升高，左侧胸腔积液</a:t>
            </a:r>
            <a:r>
              <a:rPr lang="zh-CN" altLang="zh-CN" dirty="0" smtClean="0"/>
              <a:t>等</a:t>
            </a:r>
            <a:endParaRPr lang="en-US" altLang="zh-CN" dirty="0" smtClean="0"/>
          </a:p>
          <a:p>
            <a:pPr lvl="2"/>
            <a:r>
              <a:rPr lang="zh-CN" altLang="zh-CN" dirty="0"/>
              <a:t>腹腔穿刺检查</a:t>
            </a:r>
            <a:endParaRPr lang="en-US" altLang="zh-CN" dirty="0"/>
          </a:p>
          <a:p>
            <a:pPr lvl="3"/>
            <a:r>
              <a:rPr lang="zh-CN" altLang="zh-CN" dirty="0"/>
              <a:t>穿刺液外观呈血性混浊，可见脂肪小滴，并发感染时呈脓性</a:t>
            </a:r>
            <a:endParaRPr lang="zh-CN" altLang="en-US" dirty="0"/>
          </a:p>
          <a:p>
            <a:pPr lvl="4"/>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927610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了解</a:t>
            </a:r>
            <a:r>
              <a:rPr lang="zh-CN" altLang="en-US" dirty="0" smtClean="0"/>
              <a:t>患者</a:t>
            </a:r>
            <a:r>
              <a:rPr lang="zh-CN" altLang="zh-CN" dirty="0" smtClean="0"/>
              <a:t>有</a:t>
            </a:r>
            <a:r>
              <a:rPr lang="zh-CN" altLang="zh-CN" dirty="0"/>
              <a:t>无胆道疾病，酗酒、饮食不当、腹部手术、胰腺外伤、感染等诱发</a:t>
            </a:r>
            <a:r>
              <a:rPr lang="zh-CN" altLang="zh-CN" dirty="0" smtClean="0"/>
              <a:t>因素</a:t>
            </a:r>
            <a:endParaRPr lang="en-US" altLang="zh-CN" dirty="0" smtClean="0"/>
          </a:p>
          <a:p>
            <a:pPr lvl="3"/>
            <a:r>
              <a:rPr lang="zh-CN" altLang="zh-CN" dirty="0"/>
              <a:t>胆道疾病</a:t>
            </a:r>
            <a:r>
              <a:rPr lang="en-US" altLang="zh-CN" dirty="0"/>
              <a:t>  </a:t>
            </a:r>
            <a:endParaRPr lang="en-US" altLang="zh-CN" dirty="0" smtClean="0"/>
          </a:p>
          <a:p>
            <a:pPr lvl="3"/>
            <a:r>
              <a:rPr lang="zh-CN" altLang="zh-CN" dirty="0" smtClean="0"/>
              <a:t>过量饮酒和暴饮</a:t>
            </a:r>
            <a:r>
              <a:rPr lang="zh-CN" altLang="zh-CN" dirty="0"/>
              <a:t>暴食</a:t>
            </a:r>
            <a:r>
              <a:rPr lang="en-US" altLang="zh-CN" dirty="0"/>
              <a:t>  </a:t>
            </a:r>
          </a:p>
          <a:p>
            <a:pPr lvl="3"/>
            <a:r>
              <a:rPr lang="zh-CN" altLang="zh-CN" dirty="0" smtClean="0"/>
              <a:t>十二指肠</a:t>
            </a:r>
            <a:r>
              <a:rPr lang="zh-CN" altLang="zh-CN" dirty="0"/>
              <a:t>液反流</a:t>
            </a:r>
            <a:endParaRPr lang="en-US" altLang="zh-CN" dirty="0"/>
          </a:p>
          <a:p>
            <a:pPr lvl="3"/>
            <a:r>
              <a:rPr lang="zh-CN" altLang="zh-CN" dirty="0"/>
              <a:t>手术与创伤</a:t>
            </a:r>
            <a:r>
              <a:rPr lang="en-US" altLang="zh-CN" dirty="0"/>
              <a:t>  </a:t>
            </a:r>
          </a:p>
          <a:p>
            <a:pPr lvl="4"/>
            <a:r>
              <a:rPr lang="zh-CN" altLang="zh-CN" dirty="0"/>
              <a:t>上腹部损伤或手术可直接或间接损伤胰腺组织</a:t>
            </a:r>
          </a:p>
          <a:p>
            <a:pPr lvl="4"/>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936161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心理</a:t>
            </a:r>
            <a:r>
              <a:rPr lang="zh-CN" altLang="zh-CN" dirty="0"/>
              <a:t>社会状况</a:t>
            </a:r>
          </a:p>
          <a:p>
            <a:pPr lvl="2"/>
            <a:r>
              <a:rPr lang="zh-CN" altLang="zh-CN" dirty="0" smtClean="0"/>
              <a:t>了解</a:t>
            </a:r>
            <a:r>
              <a:rPr lang="zh-CN" altLang="en-US" dirty="0" smtClean="0"/>
              <a:t>患者</a:t>
            </a:r>
            <a:r>
              <a:rPr lang="zh-CN" altLang="zh-CN" dirty="0" smtClean="0"/>
              <a:t>对</a:t>
            </a:r>
            <a:r>
              <a:rPr lang="zh-CN" altLang="zh-CN" dirty="0"/>
              <a:t>急性胰腺炎的认识程度，有无焦虑、恐惧、失望等情绪，家属的配合情况及家庭经济承受能力</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487300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a:xfrm>
            <a:off x="304800" y="1124744"/>
            <a:ext cx="8610600" cy="4876800"/>
          </a:xfrm>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禁食与胃肠</a:t>
            </a:r>
            <a:r>
              <a:rPr lang="zh-CN" altLang="zh-CN" dirty="0" smtClean="0"/>
              <a:t>减压</a:t>
            </a:r>
            <a:endParaRPr lang="en-US" altLang="zh-CN" dirty="0" smtClean="0"/>
          </a:p>
          <a:p>
            <a:pPr lvl="3"/>
            <a:r>
              <a:rPr lang="zh-CN" altLang="zh-CN" dirty="0"/>
              <a:t>补液、防治</a:t>
            </a:r>
            <a:r>
              <a:rPr lang="zh-CN" altLang="zh-CN" dirty="0" smtClean="0"/>
              <a:t>休克</a:t>
            </a:r>
            <a:endParaRPr lang="en-US" altLang="zh-CN" dirty="0" smtClean="0"/>
          </a:p>
          <a:p>
            <a:pPr lvl="3"/>
            <a:r>
              <a:rPr lang="zh-CN" altLang="en-US" dirty="0" smtClean="0"/>
              <a:t>营养支持</a:t>
            </a:r>
            <a:endParaRPr lang="en-US" altLang="zh-CN" dirty="0" smtClean="0"/>
          </a:p>
          <a:p>
            <a:pPr lvl="3"/>
            <a:r>
              <a:rPr lang="zh-CN" altLang="zh-CN" dirty="0"/>
              <a:t>抑制胰腺外分泌和抗胰</a:t>
            </a:r>
            <a:r>
              <a:rPr lang="zh-CN" altLang="zh-CN" dirty="0" smtClean="0"/>
              <a:t>酶</a:t>
            </a:r>
            <a:endParaRPr lang="en-US" altLang="zh-CN" dirty="0" smtClean="0"/>
          </a:p>
          <a:p>
            <a:pPr lvl="3"/>
            <a:r>
              <a:rPr lang="zh-CN" altLang="zh-CN" dirty="0"/>
              <a:t>解痉、</a:t>
            </a:r>
            <a:r>
              <a:rPr lang="zh-CN" altLang="zh-CN" dirty="0" smtClean="0"/>
              <a:t>镇痛</a:t>
            </a:r>
            <a:endParaRPr lang="en-US" altLang="zh-CN" dirty="0" smtClean="0"/>
          </a:p>
          <a:p>
            <a:pPr marL="914400" lvl="2"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007443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a:xfrm>
            <a:off x="304800" y="1124744"/>
            <a:ext cx="8610600" cy="4876800"/>
          </a:xfrm>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en-US" dirty="0" smtClean="0"/>
              <a:t>防治感染</a:t>
            </a:r>
            <a:endParaRPr lang="en-US" altLang="zh-CN" dirty="0" smtClean="0"/>
          </a:p>
          <a:p>
            <a:pPr lvl="3"/>
            <a:r>
              <a:rPr lang="zh-CN" altLang="en-US" dirty="0" smtClean="0"/>
              <a:t>腹腔灌洗</a:t>
            </a:r>
            <a:endParaRPr lang="en-US" altLang="zh-CN" dirty="0" smtClean="0"/>
          </a:p>
          <a:p>
            <a:pPr lvl="3"/>
            <a:r>
              <a:rPr lang="zh-CN" altLang="zh-CN" dirty="0"/>
              <a:t>并发症治疗</a:t>
            </a:r>
            <a:endParaRPr lang="en-US" altLang="zh-CN" dirty="0" smtClean="0"/>
          </a:p>
          <a:p>
            <a:pPr lvl="2"/>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650222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治疗原则</a:t>
            </a:r>
            <a:endParaRPr lang="en-US" altLang="zh-CN" dirty="0"/>
          </a:p>
          <a:p>
            <a:pPr lvl="2"/>
            <a:r>
              <a:rPr lang="zh-CN" altLang="en-US" dirty="0" smtClean="0"/>
              <a:t>手术治疗</a:t>
            </a:r>
            <a:endParaRPr lang="en-US" altLang="zh-CN" dirty="0"/>
          </a:p>
          <a:p>
            <a:pPr lvl="3"/>
            <a:r>
              <a:rPr lang="zh-CN" altLang="en-US" sz="2400" dirty="0"/>
              <a:t>手术</a:t>
            </a:r>
            <a:r>
              <a:rPr lang="zh-CN" altLang="en-US" sz="2400" dirty="0" smtClean="0"/>
              <a:t>适应症</a:t>
            </a:r>
            <a:endParaRPr lang="en-US" altLang="zh-CN" sz="2400" dirty="0" smtClean="0"/>
          </a:p>
          <a:p>
            <a:pPr lvl="4"/>
            <a:r>
              <a:rPr lang="zh-CN" altLang="zh-CN" sz="2400" dirty="0" smtClean="0"/>
              <a:t>非</a:t>
            </a:r>
            <a:r>
              <a:rPr lang="zh-CN" altLang="zh-CN" sz="2400" dirty="0"/>
              <a:t>手术治疗无效，病情恶化</a:t>
            </a:r>
            <a:r>
              <a:rPr lang="zh-CN" altLang="zh-CN" sz="2400" dirty="0" smtClean="0"/>
              <a:t>者</a:t>
            </a:r>
            <a:endParaRPr lang="en-US" altLang="zh-CN" sz="2400" dirty="0" smtClean="0"/>
          </a:p>
          <a:p>
            <a:pPr lvl="4"/>
            <a:r>
              <a:rPr lang="zh-CN" altLang="zh-CN" sz="2400" dirty="0" smtClean="0"/>
              <a:t>胰腺</a:t>
            </a:r>
            <a:r>
              <a:rPr lang="zh-CN" altLang="zh-CN" sz="2400" dirty="0"/>
              <a:t>坏死继发感染</a:t>
            </a:r>
            <a:r>
              <a:rPr lang="zh-CN" altLang="zh-CN" sz="2400" dirty="0" smtClean="0"/>
              <a:t>者</a:t>
            </a:r>
            <a:endParaRPr lang="en-US" altLang="zh-CN" sz="2400" dirty="0" smtClean="0"/>
          </a:p>
          <a:p>
            <a:pPr lvl="4"/>
            <a:r>
              <a:rPr lang="zh-CN" altLang="zh-CN" sz="2400" dirty="0" smtClean="0"/>
              <a:t>胆</a:t>
            </a:r>
            <a:r>
              <a:rPr lang="zh-CN" altLang="zh-CN" sz="2400" dirty="0"/>
              <a:t>源性胰腺炎</a:t>
            </a:r>
            <a:r>
              <a:rPr lang="zh-CN" altLang="zh-CN" sz="2400" dirty="0" smtClean="0"/>
              <a:t>者</a:t>
            </a:r>
            <a:endParaRPr lang="en-US" altLang="zh-CN" sz="2400" dirty="0" smtClean="0"/>
          </a:p>
          <a:p>
            <a:pPr lvl="4"/>
            <a:r>
              <a:rPr lang="zh-CN" altLang="zh-CN" sz="2400" dirty="0" smtClean="0"/>
              <a:t>急性</a:t>
            </a:r>
            <a:r>
              <a:rPr lang="zh-CN" altLang="zh-CN" sz="2400" dirty="0"/>
              <a:t>出血坏死性胰腺炎，经短时间（</a:t>
            </a:r>
            <a:r>
              <a:rPr lang="en-US" altLang="zh-CN" sz="2400" dirty="0"/>
              <a:t>24</a:t>
            </a:r>
            <a:r>
              <a:rPr lang="zh-CN" altLang="zh-CN" sz="2400" dirty="0"/>
              <a:t>小时）非手术治疗，多器官功能障碍不能纠正</a:t>
            </a:r>
            <a:r>
              <a:rPr lang="zh-CN" altLang="zh-CN" sz="2400" dirty="0" smtClean="0"/>
              <a:t>者</a:t>
            </a:r>
            <a:endParaRPr lang="en-US" altLang="zh-CN" sz="2400" dirty="0"/>
          </a:p>
          <a:p>
            <a:pPr lvl="4"/>
            <a:r>
              <a:rPr lang="zh-CN" altLang="zh-CN" sz="2400" dirty="0" smtClean="0"/>
              <a:t>病程</a:t>
            </a:r>
            <a:r>
              <a:rPr lang="zh-CN" altLang="zh-CN" sz="2400" dirty="0"/>
              <a:t>后期合并肠瘘或胰腺假性囊肿</a:t>
            </a:r>
            <a:r>
              <a:rPr lang="zh-CN" altLang="zh-CN" sz="2400" dirty="0" smtClean="0"/>
              <a:t>者</a:t>
            </a:r>
            <a:endParaRPr lang="en-US" altLang="zh-CN" sz="2400" dirty="0" smtClean="0"/>
          </a:p>
          <a:p>
            <a:pPr lvl="4"/>
            <a:r>
              <a:rPr lang="zh-CN" altLang="zh-CN" sz="2400" dirty="0" smtClean="0"/>
              <a:t>不能</a:t>
            </a:r>
            <a:r>
              <a:rPr lang="zh-CN" altLang="zh-CN" sz="2400" dirty="0"/>
              <a:t>排除其他外科</a:t>
            </a:r>
            <a:r>
              <a:rPr lang="zh-CN" altLang="zh-CN" sz="2400" dirty="0" smtClean="0"/>
              <a:t>急腹症者</a:t>
            </a:r>
            <a:endParaRPr lang="en-US" altLang="zh-CN"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211961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治疗原则</a:t>
            </a:r>
            <a:endParaRPr lang="en-US" altLang="zh-CN" dirty="0"/>
          </a:p>
          <a:p>
            <a:pPr lvl="2"/>
            <a:r>
              <a:rPr lang="zh-CN" altLang="en-US" dirty="0" smtClean="0"/>
              <a:t>手术治疗</a:t>
            </a:r>
            <a:endParaRPr lang="en-US" altLang="zh-CN" dirty="0"/>
          </a:p>
          <a:p>
            <a:pPr lvl="3"/>
            <a:r>
              <a:rPr lang="zh-CN" altLang="en-US" dirty="0" smtClean="0"/>
              <a:t>手术方式</a:t>
            </a:r>
            <a:endParaRPr lang="en-US" altLang="zh-CN" dirty="0" smtClean="0"/>
          </a:p>
          <a:p>
            <a:pPr lvl="4"/>
            <a:r>
              <a:rPr lang="zh-CN" altLang="zh-CN" dirty="0"/>
              <a:t>最常用的是胰周坏死组织清除加腹腔置管引流术</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42319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179512" y="1340768"/>
            <a:ext cx="8784976" cy="4876800"/>
          </a:xfrm>
        </p:spPr>
        <p:txBody>
          <a:bodyPr/>
          <a:lstStyle/>
          <a:p>
            <a:r>
              <a:rPr lang="zh-CN" altLang="zh-CN" dirty="0"/>
              <a:t>学习目标</a:t>
            </a:r>
          </a:p>
          <a:p>
            <a:pPr lvl="1"/>
            <a:r>
              <a:rPr lang="zh-CN" altLang="zh-CN" dirty="0"/>
              <a:t>识记：</a:t>
            </a:r>
          </a:p>
          <a:p>
            <a:pPr lvl="2"/>
            <a:r>
              <a:rPr lang="zh-CN" altLang="zh-CN" dirty="0" smtClean="0"/>
              <a:t>复述</a:t>
            </a:r>
            <a:r>
              <a:rPr lang="zh-CN" altLang="zh-CN" dirty="0"/>
              <a:t>急性胰腺炎、胰腺癌的概念。</a:t>
            </a:r>
          </a:p>
          <a:p>
            <a:pPr lvl="2"/>
            <a:r>
              <a:rPr lang="zh-CN" altLang="zh-CN" dirty="0" smtClean="0"/>
              <a:t>描述</a:t>
            </a:r>
            <a:r>
              <a:rPr lang="zh-CN" altLang="zh-CN" dirty="0"/>
              <a:t>急性胰腺炎、胰腺</a:t>
            </a:r>
            <a:r>
              <a:rPr lang="zh-CN" altLang="zh-CN" dirty="0" smtClean="0"/>
              <a:t>癌</a:t>
            </a:r>
            <a:r>
              <a:rPr lang="zh-CN" altLang="en-US" dirty="0" smtClean="0"/>
              <a:t>患者</a:t>
            </a:r>
            <a:r>
              <a:rPr lang="zh-CN" altLang="zh-CN" dirty="0" smtClean="0"/>
              <a:t>的</a:t>
            </a:r>
            <a:r>
              <a:rPr lang="zh-CN" altLang="zh-CN" dirty="0"/>
              <a:t>护理诊断、护理措施。</a:t>
            </a:r>
          </a:p>
          <a:p>
            <a:pPr lvl="1"/>
            <a:r>
              <a:rPr lang="zh-CN" altLang="zh-CN" dirty="0"/>
              <a:t>理解：</a:t>
            </a:r>
          </a:p>
          <a:p>
            <a:pPr lvl="2"/>
            <a:r>
              <a:rPr lang="zh-CN" altLang="zh-CN" dirty="0" smtClean="0"/>
              <a:t>概括</a:t>
            </a:r>
            <a:r>
              <a:rPr lang="zh-CN" altLang="zh-CN" dirty="0"/>
              <a:t>急性胰腺炎的病因、临床表现、处理原则及健康教育。</a:t>
            </a:r>
          </a:p>
          <a:p>
            <a:pPr lvl="2"/>
            <a:r>
              <a:rPr lang="zh-CN" altLang="zh-CN" dirty="0" smtClean="0"/>
              <a:t>概括胰</a:t>
            </a:r>
            <a:r>
              <a:rPr lang="zh-CN" altLang="zh-CN" dirty="0"/>
              <a:t>腺癌的病因、临床表现、处理原则及健康教育</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723382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zh-CN" dirty="0"/>
              <a:t>案例30-1 B</a:t>
            </a:r>
          </a:p>
          <a:p>
            <a:pPr lvl="1"/>
            <a:r>
              <a:rPr lang="zh-CN" altLang="zh-CN" dirty="0" smtClean="0"/>
              <a:t>该</a:t>
            </a:r>
            <a:r>
              <a:rPr lang="zh-CN" altLang="en-US" dirty="0" smtClean="0"/>
              <a:t>患者</a:t>
            </a:r>
            <a:r>
              <a:rPr lang="zh-CN" altLang="zh-CN" dirty="0" smtClean="0"/>
              <a:t>入院</a:t>
            </a:r>
            <a:r>
              <a:rPr lang="zh-CN" altLang="zh-CN" dirty="0"/>
              <a:t>后给予胃肠减压、解痉止痛等非手术治疗，但病情变化较快，腹膜刺激征显著，生命体征不稳，即中转手术</a:t>
            </a:r>
            <a:r>
              <a:rPr lang="zh-CN" altLang="zh-CN" dirty="0" smtClean="0"/>
              <a:t>治疗</a:t>
            </a:r>
            <a:endParaRPr lang="zh-CN" altLang="zh-CN" dirty="0"/>
          </a:p>
          <a:p>
            <a:pPr lvl="1"/>
            <a:r>
              <a:rPr lang="zh-CN" altLang="zh-CN" dirty="0"/>
              <a:t>问题：①</a:t>
            </a:r>
            <a:r>
              <a:rPr lang="zh-CN" altLang="zh-CN" dirty="0" smtClean="0"/>
              <a:t>该</a:t>
            </a:r>
            <a:r>
              <a:rPr lang="zh-CN" altLang="en-US" dirty="0" smtClean="0"/>
              <a:t>患者</a:t>
            </a:r>
            <a:r>
              <a:rPr lang="zh-CN" altLang="zh-CN" dirty="0" smtClean="0"/>
              <a:t>有</a:t>
            </a:r>
            <a:r>
              <a:rPr lang="zh-CN" altLang="zh-CN" dirty="0"/>
              <a:t>哪些护理问题？②如何对</a:t>
            </a:r>
            <a:r>
              <a:rPr lang="zh-CN" altLang="zh-CN" dirty="0" smtClean="0"/>
              <a:t>该</a:t>
            </a:r>
            <a:r>
              <a:rPr lang="zh-CN" altLang="en-US" dirty="0" smtClean="0"/>
              <a:t>患者</a:t>
            </a:r>
            <a:r>
              <a:rPr lang="zh-CN" altLang="zh-CN" dirty="0" smtClean="0"/>
              <a:t>实施</a:t>
            </a:r>
            <a:r>
              <a:rPr lang="zh-CN" altLang="zh-CN" dirty="0"/>
              <a:t>术后护理？</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525399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r>
              <a:rPr lang="en-US" altLang="zh-CN" dirty="0" smtClean="0"/>
              <a:t> </a:t>
            </a:r>
            <a:endParaRPr lang="zh-CN" altLang="zh-CN" dirty="0"/>
          </a:p>
          <a:p>
            <a:pPr lvl="1"/>
            <a:r>
              <a:rPr lang="zh-CN" altLang="zh-CN" sz="2800" dirty="0" smtClean="0"/>
              <a:t>疼痛</a:t>
            </a:r>
            <a:r>
              <a:rPr lang="en-US" altLang="zh-CN" sz="2800" dirty="0" smtClean="0"/>
              <a:t>  </a:t>
            </a:r>
            <a:r>
              <a:rPr lang="zh-CN" altLang="zh-CN" sz="2800" dirty="0"/>
              <a:t>腹痛与胰腺炎症</a:t>
            </a:r>
            <a:r>
              <a:rPr lang="zh-CN" altLang="zh-CN" sz="2800" dirty="0" smtClean="0"/>
              <a:t>有关</a:t>
            </a:r>
            <a:endParaRPr lang="zh-CN" altLang="zh-CN" sz="2800" dirty="0"/>
          </a:p>
          <a:p>
            <a:pPr lvl="1"/>
            <a:r>
              <a:rPr lang="zh-CN" altLang="zh-CN" sz="2800" dirty="0" smtClean="0"/>
              <a:t>有体</a:t>
            </a:r>
            <a:r>
              <a:rPr lang="zh-CN" altLang="zh-CN" sz="2800" dirty="0"/>
              <a:t>液不足的危险</a:t>
            </a:r>
            <a:r>
              <a:rPr lang="en-US" altLang="zh-CN" sz="2800" dirty="0"/>
              <a:t>  </a:t>
            </a:r>
            <a:r>
              <a:rPr lang="zh-CN" altLang="zh-CN" sz="2800" dirty="0"/>
              <a:t>与炎性渗出、出血、呕吐、禁食等</a:t>
            </a:r>
            <a:r>
              <a:rPr lang="zh-CN" altLang="zh-CN" sz="2800" dirty="0" smtClean="0"/>
              <a:t>有关</a:t>
            </a:r>
            <a:endParaRPr lang="zh-CN" altLang="zh-CN" sz="2800" dirty="0"/>
          </a:p>
          <a:p>
            <a:pPr lvl="1"/>
            <a:r>
              <a:rPr lang="zh-CN" altLang="zh-CN" sz="2800" dirty="0" smtClean="0"/>
              <a:t>营养失调</a:t>
            </a:r>
            <a:r>
              <a:rPr lang="zh-CN" altLang="zh-CN" sz="2800" dirty="0"/>
              <a:t>（低于机体需要量）</a:t>
            </a:r>
            <a:r>
              <a:rPr lang="en-US" altLang="zh-CN" sz="2800" dirty="0"/>
              <a:t>  </a:t>
            </a:r>
            <a:r>
              <a:rPr lang="zh-CN" altLang="zh-CN" sz="2800" dirty="0"/>
              <a:t>与恶心、呕吐、禁食和应激消耗</a:t>
            </a:r>
            <a:r>
              <a:rPr lang="zh-CN" altLang="zh-CN" sz="2800" dirty="0" smtClean="0"/>
              <a:t>有关</a:t>
            </a:r>
            <a:endParaRPr lang="zh-CN" altLang="zh-CN" sz="2800" dirty="0"/>
          </a:p>
          <a:p>
            <a:pPr lvl="1"/>
            <a:r>
              <a:rPr lang="zh-CN" altLang="zh-CN" sz="2800" dirty="0" smtClean="0"/>
              <a:t>潜在并发症 </a:t>
            </a:r>
            <a:r>
              <a:rPr lang="zh-CN" altLang="zh-CN" sz="2800" dirty="0"/>
              <a:t>休克、急性肾衰竭、心力衰竭、呼吸窘迫综合征、消化道出血、脓毒症、多器官功能障碍综合征，术后出血、胰瘘、肠瘘、腹腔或胰腺脓肿</a:t>
            </a:r>
            <a:r>
              <a:rPr lang="zh-CN" altLang="zh-CN" sz="2800" dirty="0" smtClean="0"/>
              <a:t>等</a:t>
            </a:r>
            <a:endParaRPr lang="zh-CN" altLang="zh-CN" sz="28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8326479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非手术治疗的护理/术前</a:t>
            </a:r>
            <a:r>
              <a:rPr lang="zh-CN" altLang="zh-CN" dirty="0" smtClean="0"/>
              <a:t>护理</a:t>
            </a:r>
            <a:endParaRPr lang="en-US" altLang="zh-CN" dirty="0" smtClean="0"/>
          </a:p>
          <a:p>
            <a:pPr lvl="2"/>
            <a:r>
              <a:rPr lang="zh-CN" altLang="en-US" dirty="0" smtClean="0"/>
              <a:t>心理护理</a:t>
            </a:r>
            <a:endParaRPr lang="en-US" altLang="zh-CN" dirty="0" smtClean="0"/>
          </a:p>
          <a:p>
            <a:pPr lvl="2"/>
            <a:r>
              <a:rPr lang="zh-CN" altLang="en-US" dirty="0" smtClean="0"/>
              <a:t>休息与活动</a:t>
            </a:r>
            <a:endParaRPr lang="en-US" altLang="zh-CN" dirty="0" smtClean="0"/>
          </a:p>
          <a:p>
            <a:pPr lvl="2"/>
            <a:r>
              <a:rPr lang="zh-CN" altLang="en-US" dirty="0" smtClean="0"/>
              <a:t>病情观察</a:t>
            </a:r>
            <a:endParaRPr lang="en-US" altLang="zh-CN" dirty="0" smtClean="0"/>
          </a:p>
          <a:p>
            <a:pPr lvl="2"/>
            <a:r>
              <a:rPr lang="zh-CN" altLang="zh-CN" dirty="0"/>
              <a:t>禁食、胃肠</a:t>
            </a:r>
            <a:r>
              <a:rPr lang="zh-CN" altLang="zh-CN" dirty="0" smtClean="0"/>
              <a:t>减压</a:t>
            </a:r>
            <a:endParaRPr lang="en-US" altLang="zh-CN" dirty="0" smtClean="0"/>
          </a:p>
          <a:p>
            <a:pPr lvl="2"/>
            <a:r>
              <a:rPr lang="zh-CN" altLang="zh-CN" dirty="0"/>
              <a:t>补液、防治</a:t>
            </a:r>
            <a:r>
              <a:rPr lang="zh-CN" altLang="zh-CN" dirty="0" smtClean="0"/>
              <a:t>休克</a:t>
            </a:r>
            <a:endParaRPr lang="en-US" altLang="zh-CN" dirty="0" smtClean="0"/>
          </a:p>
          <a:p>
            <a:pPr lvl="2"/>
            <a:r>
              <a:rPr lang="zh-CN" altLang="zh-CN" dirty="0"/>
              <a:t>减轻</a:t>
            </a:r>
            <a:r>
              <a:rPr lang="zh-CN" altLang="zh-CN" dirty="0" smtClean="0"/>
              <a:t>疼痛</a:t>
            </a:r>
            <a:endParaRPr lang="en-US" altLang="zh-CN" dirty="0" smtClean="0"/>
          </a:p>
          <a:p>
            <a:pPr lvl="2"/>
            <a:r>
              <a:rPr lang="zh-CN" altLang="zh-CN" dirty="0"/>
              <a:t>应用抗菌</a:t>
            </a:r>
            <a:r>
              <a:rPr lang="zh-CN" altLang="zh-CN" dirty="0" smtClean="0"/>
              <a:t>药物</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581277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a:xfrm>
            <a:off x="323528" y="1268760"/>
            <a:ext cx="8610600" cy="4876800"/>
          </a:xfrm>
        </p:spPr>
        <p:txBody>
          <a:bodyPr/>
          <a:lstStyle/>
          <a:p>
            <a:r>
              <a:rPr lang="zh-CN" altLang="en-US" dirty="0"/>
              <a:t>护理措施</a:t>
            </a:r>
            <a:endParaRPr lang="en-US" altLang="zh-CN" dirty="0"/>
          </a:p>
          <a:p>
            <a:pPr lvl="1"/>
            <a:r>
              <a:rPr lang="zh-CN" altLang="zh-CN" dirty="0"/>
              <a:t>非手术治疗的护理/术前护理</a:t>
            </a:r>
            <a:endParaRPr lang="en-US" altLang="zh-CN" dirty="0"/>
          </a:p>
          <a:p>
            <a:pPr lvl="2"/>
            <a:r>
              <a:rPr lang="zh-CN" altLang="en-US" dirty="0" smtClean="0"/>
              <a:t>营养</a:t>
            </a:r>
            <a:r>
              <a:rPr lang="zh-CN" altLang="en-US" dirty="0"/>
              <a:t>支持</a:t>
            </a:r>
            <a:endParaRPr lang="en-US" altLang="zh-CN" dirty="0"/>
          </a:p>
          <a:p>
            <a:pPr lvl="2"/>
            <a:r>
              <a:rPr lang="zh-CN" altLang="zh-CN" dirty="0"/>
              <a:t>腹腔灌洗的</a:t>
            </a:r>
            <a:r>
              <a:rPr lang="zh-CN" altLang="zh-CN" dirty="0" smtClean="0"/>
              <a:t>护理</a:t>
            </a:r>
            <a:endParaRPr lang="en-US" altLang="zh-CN" dirty="0" smtClean="0"/>
          </a:p>
          <a:p>
            <a:pPr lvl="3"/>
            <a:r>
              <a:rPr lang="zh-CN" altLang="zh-CN" sz="2400" dirty="0"/>
              <a:t>妥善</a:t>
            </a:r>
            <a:r>
              <a:rPr lang="zh-CN" altLang="zh-CN" sz="2400" dirty="0" smtClean="0"/>
              <a:t>连接</a:t>
            </a:r>
            <a:endParaRPr lang="en-US" altLang="zh-CN" sz="2400" dirty="0" smtClean="0"/>
          </a:p>
          <a:p>
            <a:pPr lvl="3"/>
            <a:r>
              <a:rPr lang="zh-CN" altLang="zh-CN" sz="2400" dirty="0"/>
              <a:t>观察引出液</a:t>
            </a:r>
            <a:r>
              <a:rPr lang="zh-CN" altLang="zh-CN" sz="2400" dirty="0" smtClean="0"/>
              <a:t>情况</a:t>
            </a:r>
            <a:endParaRPr lang="en-US" altLang="zh-CN" sz="2400" dirty="0" smtClean="0"/>
          </a:p>
          <a:p>
            <a:pPr lvl="3"/>
            <a:r>
              <a:rPr lang="zh-CN" altLang="en-US" sz="2400" dirty="0" smtClean="0"/>
              <a:t>保护皮肤</a:t>
            </a:r>
            <a:endParaRPr lang="en-US" altLang="zh-CN" sz="2400" dirty="0" smtClean="0"/>
          </a:p>
          <a:p>
            <a:pPr lvl="3"/>
            <a:r>
              <a:rPr lang="zh-CN" altLang="zh-CN" sz="2400" dirty="0"/>
              <a:t>适时拔管</a:t>
            </a:r>
            <a:endParaRPr lang="en-US" altLang="zh-CN" sz="2400" dirty="0"/>
          </a:p>
          <a:p>
            <a:pPr lvl="2"/>
            <a:r>
              <a:rPr lang="zh-CN" altLang="zh-CN" dirty="0"/>
              <a:t>手术前</a:t>
            </a:r>
            <a:r>
              <a:rPr lang="zh-CN" altLang="zh-CN" dirty="0" smtClean="0"/>
              <a:t>护理</a:t>
            </a:r>
            <a:endParaRPr lang="en-US" altLang="zh-CN" dirty="0" smtClean="0"/>
          </a:p>
          <a:p>
            <a:pPr lvl="3"/>
            <a:r>
              <a:rPr lang="zh-CN" altLang="zh-CN" sz="2400" dirty="0" smtClean="0"/>
              <a:t>应</a:t>
            </a:r>
            <a:r>
              <a:rPr lang="zh-CN" altLang="zh-CN" sz="2400" dirty="0"/>
              <a:t>做好皮肤准备、药物过敏试验、交叉配血、麻醉前给药等护理</a:t>
            </a:r>
            <a:endParaRPr lang="en-US" altLang="zh-CN"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892039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术后护</a:t>
            </a:r>
            <a:r>
              <a:rPr lang="zh-CN" altLang="zh-CN" dirty="0"/>
              <a:t>理</a:t>
            </a:r>
            <a:endParaRPr lang="en-US" altLang="zh-CN" dirty="0"/>
          </a:p>
          <a:p>
            <a:pPr lvl="2"/>
            <a:r>
              <a:rPr lang="zh-CN" altLang="zh-CN" dirty="0"/>
              <a:t>体位与休息</a:t>
            </a:r>
            <a:endParaRPr lang="en-US" altLang="zh-CN" dirty="0"/>
          </a:p>
          <a:p>
            <a:pPr lvl="2"/>
            <a:r>
              <a:rPr lang="zh-CN" altLang="en-US" dirty="0"/>
              <a:t>观察</a:t>
            </a:r>
            <a:r>
              <a:rPr lang="zh-CN" altLang="en-US" dirty="0" smtClean="0"/>
              <a:t>病情</a:t>
            </a:r>
            <a:endParaRPr lang="en-US" altLang="zh-CN" dirty="0" smtClean="0"/>
          </a:p>
          <a:p>
            <a:pPr lvl="2"/>
            <a:r>
              <a:rPr lang="zh-CN" altLang="zh-CN" dirty="0"/>
              <a:t>引流管</a:t>
            </a:r>
            <a:r>
              <a:rPr lang="zh-CN" altLang="zh-CN" dirty="0" smtClean="0"/>
              <a:t>护理</a:t>
            </a:r>
            <a:endParaRPr lang="en-US" altLang="zh-CN" dirty="0" smtClean="0"/>
          </a:p>
          <a:p>
            <a:pPr lvl="2"/>
            <a:r>
              <a:rPr lang="zh-CN" altLang="zh-CN" dirty="0"/>
              <a:t>继续术前措施  </a:t>
            </a:r>
            <a:endParaRPr lang="en-US" altLang="zh-CN" dirty="0" smtClean="0"/>
          </a:p>
          <a:p>
            <a:pPr lvl="3"/>
            <a:r>
              <a:rPr lang="zh-CN" altLang="zh-CN" dirty="0" smtClean="0"/>
              <a:t>禁</a:t>
            </a:r>
            <a:r>
              <a:rPr lang="zh-CN" altLang="zh-CN" dirty="0"/>
              <a:t>饮食、胃肠减压、维持体液平衡、营养支持、使用抗菌药物等，同手术前</a:t>
            </a:r>
            <a:r>
              <a:rPr lang="zh-CN" altLang="zh-CN" dirty="0" smtClean="0"/>
              <a:t>护理</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16471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术后护理</a:t>
            </a:r>
            <a:endParaRPr lang="en-US" altLang="zh-CN" dirty="0"/>
          </a:p>
          <a:p>
            <a:pPr lvl="2"/>
            <a:r>
              <a:rPr lang="zh-CN" altLang="en-US" dirty="0" smtClean="0"/>
              <a:t>并发</a:t>
            </a:r>
            <a:r>
              <a:rPr lang="zh-CN" altLang="en-US" dirty="0"/>
              <a:t>症的护理</a:t>
            </a:r>
            <a:endParaRPr lang="en-US" altLang="zh-CN" dirty="0"/>
          </a:p>
          <a:p>
            <a:pPr lvl="3"/>
            <a:r>
              <a:rPr lang="zh-CN" altLang="zh-CN" dirty="0"/>
              <a:t>术后</a:t>
            </a:r>
            <a:r>
              <a:rPr lang="zh-CN" altLang="zh-CN" dirty="0" smtClean="0"/>
              <a:t>出血</a:t>
            </a:r>
            <a:endParaRPr lang="en-US" altLang="zh-CN" dirty="0" smtClean="0"/>
          </a:p>
          <a:p>
            <a:pPr lvl="3"/>
            <a:r>
              <a:rPr lang="zh-CN" altLang="zh-CN" dirty="0" smtClean="0"/>
              <a:t>胰瘘</a:t>
            </a:r>
            <a:endParaRPr lang="en-US" altLang="zh-CN" dirty="0" smtClean="0"/>
          </a:p>
          <a:p>
            <a:pPr lvl="3"/>
            <a:r>
              <a:rPr lang="zh-CN" altLang="zh-CN" dirty="0" smtClean="0"/>
              <a:t>肠瘘</a:t>
            </a:r>
            <a:endParaRPr lang="en-US" altLang="zh-CN" dirty="0" smtClean="0"/>
          </a:p>
          <a:p>
            <a:pPr lvl="3"/>
            <a:r>
              <a:rPr lang="zh-CN" altLang="zh-CN" dirty="0" smtClean="0"/>
              <a:t>腹腔或胰腺脓肿</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76480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r>
              <a:rPr lang="en-US" altLang="zh-CN" dirty="0"/>
              <a:t> </a:t>
            </a:r>
          </a:p>
          <a:p>
            <a:pPr lvl="2"/>
            <a:r>
              <a:rPr lang="zh-CN" altLang="zh-CN" dirty="0" smtClean="0"/>
              <a:t>预防疾病发生  </a:t>
            </a:r>
            <a:endParaRPr lang="en-US" altLang="zh-CN" dirty="0" smtClean="0"/>
          </a:p>
          <a:p>
            <a:pPr lvl="3"/>
            <a:r>
              <a:rPr lang="zh-CN" altLang="zh-CN" sz="2400" dirty="0" smtClean="0"/>
              <a:t>告知</a:t>
            </a:r>
            <a:r>
              <a:rPr lang="zh-CN" altLang="zh-CN" sz="2400" dirty="0"/>
              <a:t>人们应避免劳累，进低脂、清淡、易消化饮食，避免暴饮暴食，禁烟酒；积极治疗胆道疾病、高脂血症；少用或</a:t>
            </a:r>
            <a:r>
              <a:rPr lang="zh-CN" altLang="zh-CN" sz="2400" dirty="0" smtClean="0"/>
              <a:t>不用</a:t>
            </a:r>
            <a:r>
              <a:rPr lang="zh-CN" altLang="en-US" sz="2400" dirty="0" smtClean="0"/>
              <a:t>吲哚美辛</a:t>
            </a:r>
            <a:r>
              <a:rPr lang="zh-CN" altLang="zh-CN" sz="2400" dirty="0" smtClean="0"/>
              <a:t>、</a:t>
            </a:r>
            <a:r>
              <a:rPr lang="zh-CN" altLang="zh-CN" sz="2400" dirty="0"/>
              <a:t>糖皮质激素、口服避孕药等，消除急性胰腺炎的诱发</a:t>
            </a:r>
            <a:r>
              <a:rPr lang="zh-CN" altLang="zh-CN" sz="2400" dirty="0" smtClean="0"/>
              <a:t>因素</a:t>
            </a:r>
            <a:endParaRPr lang="zh-CN" altLang="zh-CN" sz="2400" dirty="0"/>
          </a:p>
          <a:p>
            <a:pPr lvl="2"/>
            <a:r>
              <a:rPr lang="zh-CN" altLang="zh-CN" dirty="0" smtClean="0"/>
              <a:t>随访  </a:t>
            </a:r>
            <a:endParaRPr lang="en-US" altLang="zh-CN" dirty="0" smtClean="0"/>
          </a:p>
          <a:p>
            <a:pPr lvl="3"/>
            <a:r>
              <a:rPr lang="zh-CN" altLang="zh-CN" sz="2400" dirty="0" smtClean="0"/>
              <a:t>告知</a:t>
            </a:r>
            <a:r>
              <a:rPr lang="zh-CN" altLang="en-US" sz="2400" dirty="0" smtClean="0"/>
              <a:t>患者</a:t>
            </a:r>
            <a:r>
              <a:rPr lang="zh-CN" altLang="zh-CN" sz="2400" dirty="0" smtClean="0"/>
              <a:t>定期</a:t>
            </a:r>
            <a:r>
              <a:rPr lang="zh-CN" altLang="zh-CN" sz="2400" dirty="0"/>
              <a:t>来院复诊，若出现腹部包块、腹痛、腹胀、呕吐或糖尿病症状等，应随时就诊</a:t>
            </a:r>
            <a:endParaRPr lang="zh-CN" altLang="en-US"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70515165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第二节</a:t>
            </a:r>
            <a:r>
              <a:rPr lang="en-US" altLang="zh-CN" dirty="0"/>
              <a:t>  </a:t>
            </a:r>
            <a:r>
              <a:rPr lang="zh-CN" altLang="zh-CN" dirty="0"/>
              <a:t>胰腺癌和壶腹部</a:t>
            </a:r>
            <a:r>
              <a:rPr lang="zh-CN" altLang="zh-CN" dirty="0" smtClean="0"/>
              <a:t>癌</a:t>
            </a:r>
            <a:endParaRPr lang="zh-CN" altLang="en-US" dirty="0"/>
          </a:p>
        </p:txBody>
      </p:sp>
    </p:spTree>
    <p:extLst>
      <p:ext uri="{BB962C8B-B14F-4D97-AF65-F5344CB8AC3E}">
        <p14:creationId xmlns:p14="http://schemas.microsoft.com/office/powerpoint/2010/main" val="2762643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sz="2800" dirty="0"/>
              <a:t>胰腺癌（</a:t>
            </a:r>
            <a:r>
              <a:rPr lang="en-US" altLang="zh-CN" sz="2800" dirty="0"/>
              <a:t>pancreatic carcinoma</a:t>
            </a:r>
            <a:r>
              <a:rPr lang="zh-CN" altLang="zh-CN" sz="2800" dirty="0"/>
              <a:t>）是恶性度很高的消化系统</a:t>
            </a:r>
            <a:r>
              <a:rPr lang="zh-CN" altLang="zh-CN" sz="2800" dirty="0" smtClean="0"/>
              <a:t>肿瘤</a:t>
            </a:r>
            <a:endParaRPr lang="en-US" altLang="zh-CN" sz="2800" dirty="0" smtClean="0"/>
          </a:p>
          <a:p>
            <a:pPr lvl="1"/>
            <a:r>
              <a:rPr lang="zh-CN" altLang="zh-CN" sz="2800" dirty="0"/>
              <a:t>胰腺癌中以胰头癌多</a:t>
            </a:r>
            <a:r>
              <a:rPr lang="zh-CN" altLang="zh-CN" sz="2800" dirty="0" smtClean="0"/>
              <a:t>见</a:t>
            </a:r>
            <a:r>
              <a:rPr lang="zh-CN" altLang="en-US" sz="2800" dirty="0" smtClean="0"/>
              <a:t>，</a:t>
            </a:r>
            <a:r>
              <a:rPr lang="zh-CN" altLang="zh-CN" sz="2800" dirty="0"/>
              <a:t>约占</a:t>
            </a:r>
            <a:r>
              <a:rPr lang="en-US" altLang="zh-CN" sz="2800" dirty="0"/>
              <a:t>2/3</a:t>
            </a:r>
            <a:r>
              <a:rPr lang="zh-CN" altLang="zh-CN" sz="2800" dirty="0"/>
              <a:t>，常浸润累及胰周围器官或组织，早期即可发生淋巴</a:t>
            </a:r>
            <a:r>
              <a:rPr lang="zh-CN" altLang="zh-CN" sz="2800" dirty="0" smtClean="0"/>
              <a:t>转移</a:t>
            </a:r>
            <a:r>
              <a:rPr lang="zh-CN" altLang="en-US" sz="2800" dirty="0"/>
              <a:t>；</a:t>
            </a:r>
            <a:r>
              <a:rPr lang="zh-CN" altLang="zh-CN" sz="2800" dirty="0" smtClean="0"/>
              <a:t>壶腹</a:t>
            </a:r>
            <a:r>
              <a:rPr lang="zh-CN" altLang="zh-CN" sz="2800" dirty="0"/>
              <a:t>部癌是发生在胆总管末端、</a:t>
            </a:r>
            <a:r>
              <a:rPr lang="en-US" altLang="zh-CN" sz="2800" dirty="0" err="1"/>
              <a:t>Vater</a:t>
            </a:r>
            <a:r>
              <a:rPr lang="zh-CN" altLang="zh-CN" sz="2800" dirty="0"/>
              <a:t>壶腹部和十二指肠乳头附近的</a:t>
            </a:r>
            <a:r>
              <a:rPr lang="zh-CN" altLang="zh-CN" sz="2800" dirty="0" smtClean="0"/>
              <a:t>肿瘤</a:t>
            </a:r>
            <a:endParaRPr lang="en-US" altLang="zh-CN" sz="2800" dirty="0" smtClean="0"/>
          </a:p>
          <a:p>
            <a:pPr lvl="1"/>
            <a:r>
              <a:rPr lang="zh-CN" altLang="zh-CN" sz="2800" dirty="0"/>
              <a:t>胰腺癌的组织类型以导管细胞癌多</a:t>
            </a:r>
            <a:r>
              <a:rPr lang="zh-CN" altLang="zh-CN" sz="2800" dirty="0" smtClean="0"/>
              <a:t>见</a:t>
            </a:r>
            <a:r>
              <a:rPr lang="zh-CN" altLang="en-US" sz="2800" dirty="0"/>
              <a:t>，</a:t>
            </a:r>
            <a:r>
              <a:rPr lang="zh-CN" altLang="zh-CN" sz="2800" dirty="0" smtClean="0"/>
              <a:t>其次</a:t>
            </a:r>
            <a:r>
              <a:rPr lang="zh-CN" altLang="zh-CN" sz="2800" dirty="0" smtClean="0"/>
              <a:t>为</a:t>
            </a:r>
            <a:r>
              <a:rPr lang="zh-CN" altLang="en-US" sz="2800" dirty="0" smtClean="0"/>
              <a:t>黏</a:t>
            </a:r>
            <a:r>
              <a:rPr lang="zh-CN" altLang="zh-CN" sz="2800" dirty="0" smtClean="0"/>
              <a:t>液</a:t>
            </a:r>
            <a:r>
              <a:rPr lang="zh-CN" altLang="zh-CN" sz="2800" dirty="0"/>
              <a:t>性囊腺癌和腺泡细胞癌等</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588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症状</a:t>
            </a:r>
            <a:endParaRPr lang="en-US" altLang="zh-CN" dirty="0" smtClean="0"/>
          </a:p>
          <a:p>
            <a:pPr lvl="3"/>
            <a:r>
              <a:rPr lang="zh-CN" altLang="zh-CN" dirty="0"/>
              <a:t>腹痛、黄疸和</a:t>
            </a:r>
            <a:r>
              <a:rPr lang="zh-CN" altLang="zh-CN" dirty="0" smtClean="0"/>
              <a:t>消瘦</a:t>
            </a:r>
            <a:endParaRPr lang="en-US" altLang="zh-CN" dirty="0" smtClean="0"/>
          </a:p>
          <a:p>
            <a:pPr lvl="3"/>
            <a:r>
              <a:rPr lang="zh-CN" altLang="zh-CN" dirty="0"/>
              <a:t>消化道</a:t>
            </a:r>
            <a:r>
              <a:rPr lang="zh-CN" altLang="zh-CN" dirty="0" smtClean="0"/>
              <a:t>症状</a:t>
            </a:r>
            <a:endParaRPr lang="en-US" altLang="zh-CN" dirty="0" smtClean="0"/>
          </a:p>
          <a:p>
            <a:pPr lvl="3"/>
            <a:r>
              <a:rPr lang="zh-CN" altLang="en-US" dirty="0" smtClean="0"/>
              <a:t>其他</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86415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smtClean="0"/>
              <a:t>运</a:t>
            </a:r>
            <a:r>
              <a:rPr lang="zh-CN" altLang="zh-CN" dirty="0"/>
              <a:t>用：</a:t>
            </a:r>
          </a:p>
          <a:p>
            <a:pPr lvl="2"/>
            <a:r>
              <a:rPr lang="zh-CN" altLang="zh-CN" dirty="0" smtClean="0"/>
              <a:t>运用护理程序为</a:t>
            </a:r>
            <a:r>
              <a:rPr lang="zh-CN" altLang="zh-CN" dirty="0"/>
              <a:t>急性</a:t>
            </a:r>
            <a:r>
              <a:rPr lang="zh-CN" altLang="zh-CN" dirty="0" smtClean="0"/>
              <a:t>胰腺炎</a:t>
            </a:r>
            <a:r>
              <a:rPr lang="zh-CN" altLang="en-US" dirty="0" smtClean="0"/>
              <a:t>患者制订</a:t>
            </a:r>
            <a:r>
              <a:rPr lang="zh-CN" altLang="zh-CN" dirty="0" smtClean="0"/>
              <a:t>护理</a:t>
            </a:r>
            <a:r>
              <a:rPr lang="zh-CN" altLang="zh-CN" dirty="0"/>
              <a:t>计划</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757191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en-US" dirty="0" smtClean="0"/>
              <a:t>实验室检查</a:t>
            </a:r>
            <a:endParaRPr lang="en-US" altLang="zh-CN" dirty="0" smtClean="0"/>
          </a:p>
          <a:p>
            <a:pPr lvl="3"/>
            <a:r>
              <a:rPr lang="zh-CN" altLang="zh-CN" dirty="0"/>
              <a:t>血生化</a:t>
            </a:r>
            <a:r>
              <a:rPr lang="zh-CN" altLang="zh-CN" dirty="0" smtClean="0"/>
              <a:t>检查</a:t>
            </a:r>
            <a:endParaRPr lang="en-US" altLang="zh-CN" dirty="0" smtClean="0"/>
          </a:p>
          <a:p>
            <a:pPr lvl="3"/>
            <a:r>
              <a:rPr lang="zh-CN" altLang="en-US" dirty="0" smtClean="0"/>
              <a:t>免疫学检查</a:t>
            </a:r>
            <a:endParaRPr lang="en-US" altLang="zh-CN" dirty="0" smtClean="0"/>
          </a:p>
          <a:p>
            <a:pPr lvl="2"/>
            <a:r>
              <a:rPr lang="zh-CN" altLang="en-US" dirty="0" smtClean="0"/>
              <a:t>影像学检查</a:t>
            </a:r>
            <a:endParaRPr lang="en-US" altLang="zh-CN" dirty="0" smtClean="0"/>
          </a:p>
          <a:p>
            <a:pPr lvl="3"/>
            <a:r>
              <a:rPr lang="zh-CN" altLang="zh-CN" dirty="0"/>
              <a:t>B超、CT、PTC、ERCP、MRI或磁共振胰胆管造影（MRCP）、选择性动脉造影等</a:t>
            </a:r>
            <a:endParaRPr lang="en-US" altLang="zh-CN" dirty="0" smtClean="0"/>
          </a:p>
          <a:p>
            <a:pPr lvl="2"/>
            <a:r>
              <a:rPr lang="zh-CN" altLang="en-US" dirty="0" smtClean="0"/>
              <a:t>细胞学检查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150010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了解</a:t>
            </a:r>
            <a:r>
              <a:rPr lang="zh-CN" altLang="en-US" dirty="0" smtClean="0"/>
              <a:t>患者</a:t>
            </a:r>
            <a:r>
              <a:rPr lang="zh-CN" altLang="zh-CN" dirty="0" smtClean="0"/>
              <a:t>家族</a:t>
            </a:r>
            <a:r>
              <a:rPr lang="zh-CN" altLang="zh-CN" dirty="0"/>
              <a:t>中有无胰腺肿瘤或其他</a:t>
            </a:r>
            <a:r>
              <a:rPr lang="zh-CN" altLang="zh-CN" dirty="0" smtClean="0"/>
              <a:t>肿瘤</a:t>
            </a:r>
            <a:r>
              <a:rPr lang="zh-CN" altLang="en-US" dirty="0" smtClean="0"/>
              <a:t>患者</a:t>
            </a:r>
            <a:r>
              <a:rPr lang="zh-CN" altLang="zh-CN" dirty="0" smtClean="0"/>
              <a:t>。</a:t>
            </a:r>
            <a:r>
              <a:rPr lang="zh-CN" altLang="zh-CN" dirty="0"/>
              <a:t>是否长期高蛋白、高脂肪饮食，有无吸烟史，吸烟持续的时间及数量。有无其他伴随疾病，如糖尿病、慢性胰腺炎等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0855638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心理</a:t>
            </a:r>
            <a:r>
              <a:rPr lang="zh-CN" altLang="zh-CN" dirty="0"/>
              <a:t>社会状况</a:t>
            </a:r>
          </a:p>
          <a:p>
            <a:pPr lvl="2"/>
            <a:r>
              <a:rPr lang="zh-CN" altLang="zh-CN" dirty="0"/>
              <a:t>胰腺</a:t>
            </a:r>
            <a:r>
              <a:rPr lang="zh-CN" altLang="zh-CN" dirty="0" smtClean="0"/>
              <a:t>癌</a:t>
            </a:r>
            <a:r>
              <a:rPr lang="zh-CN" altLang="en-US" dirty="0" smtClean="0"/>
              <a:t>患者</a:t>
            </a:r>
            <a:r>
              <a:rPr lang="zh-CN" altLang="zh-CN" dirty="0" smtClean="0"/>
              <a:t>大多</a:t>
            </a:r>
            <a:r>
              <a:rPr lang="zh-CN" altLang="zh-CN" dirty="0"/>
              <a:t>就诊晚，预后差</a:t>
            </a:r>
            <a:r>
              <a:rPr lang="zh-CN" altLang="zh-CN" dirty="0" smtClean="0"/>
              <a:t>。</a:t>
            </a:r>
            <a:r>
              <a:rPr lang="zh-CN" altLang="en-US" dirty="0" smtClean="0"/>
              <a:t>患者</a:t>
            </a:r>
            <a:r>
              <a:rPr lang="zh-CN" altLang="zh-CN" dirty="0" smtClean="0"/>
              <a:t>又</a:t>
            </a:r>
            <a:r>
              <a:rPr lang="zh-CN" altLang="zh-CN" dirty="0"/>
              <a:t>多处于</a:t>
            </a:r>
            <a:r>
              <a:rPr lang="en-US" altLang="zh-CN" dirty="0"/>
              <a:t>40~60</a:t>
            </a:r>
            <a:r>
              <a:rPr lang="zh-CN" altLang="zh-CN" dirty="0"/>
              <a:t>岁，社会和家庭责任较重，很难接受现实，常会出现否认、悲哀、畏惧和愤怒情绪，对治疗缺乏信心</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183217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a:t>为首选，也是最有效的方法。胰头癌与壶腹部癌的根治性手术均为胰头十二指肠切除术（</a:t>
            </a:r>
            <a:r>
              <a:rPr lang="en-US" altLang="zh-CN" dirty="0"/>
              <a:t>Whipple</a:t>
            </a:r>
            <a:r>
              <a:rPr lang="zh-CN" altLang="zh-CN" dirty="0"/>
              <a:t>术）</a:t>
            </a:r>
            <a:endParaRPr lang="en-US" altLang="zh-CN" dirty="0" smtClean="0"/>
          </a:p>
          <a:p>
            <a:pPr lvl="2"/>
            <a:r>
              <a:rPr lang="zh-CN" altLang="en-US" dirty="0" smtClean="0"/>
              <a:t>非手术治疗</a:t>
            </a:r>
            <a:endParaRPr lang="en-US" altLang="zh-CN" dirty="0" smtClean="0"/>
          </a:p>
          <a:p>
            <a:pPr lvl="3"/>
            <a:r>
              <a:rPr lang="zh-CN" altLang="zh-CN" dirty="0"/>
              <a:t>为辅助治疗，包括放疗、化疗、免疫疗法、中医中药等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5860549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 </a:t>
            </a:r>
            <a:endParaRPr lang="zh-CN" altLang="zh-CN" dirty="0"/>
          </a:p>
          <a:p>
            <a:pPr lvl="1"/>
            <a:r>
              <a:rPr lang="zh-CN" altLang="zh-CN" sz="2800" dirty="0" smtClean="0"/>
              <a:t>疼痛</a:t>
            </a:r>
            <a:r>
              <a:rPr lang="zh-CN" altLang="zh-CN" sz="2800" dirty="0"/>
              <a:t>（腹痛）  与肿瘤所致胰管或胆总管梗阻、肿瘤侵犯腹腔神经丛等</a:t>
            </a:r>
            <a:r>
              <a:rPr lang="zh-CN" altLang="zh-CN" sz="2800" dirty="0" smtClean="0"/>
              <a:t>有关</a:t>
            </a:r>
            <a:endParaRPr lang="zh-CN" altLang="zh-CN" sz="2800" dirty="0"/>
          </a:p>
          <a:p>
            <a:pPr lvl="1"/>
            <a:r>
              <a:rPr lang="zh-CN" altLang="zh-CN" sz="2800" dirty="0" smtClean="0"/>
              <a:t>营养失调</a:t>
            </a:r>
            <a:r>
              <a:rPr lang="zh-CN" altLang="zh-CN" sz="2800" dirty="0"/>
              <a:t>（低于机体需要量）  </a:t>
            </a:r>
            <a:r>
              <a:rPr lang="en-US" altLang="zh-CN" sz="2800" dirty="0" smtClean="0"/>
              <a:t> </a:t>
            </a:r>
            <a:r>
              <a:rPr lang="zh-CN" altLang="zh-CN" sz="2800" dirty="0" smtClean="0"/>
              <a:t>与</a:t>
            </a:r>
            <a:r>
              <a:rPr lang="zh-CN" altLang="zh-CN" sz="2800" dirty="0"/>
              <a:t>厌食、呕吐、消化不良及肿瘤消耗等</a:t>
            </a:r>
            <a:r>
              <a:rPr lang="zh-CN" altLang="zh-CN" sz="2800" dirty="0" smtClean="0"/>
              <a:t>有关</a:t>
            </a:r>
            <a:endParaRPr lang="zh-CN" altLang="zh-CN" sz="2800" dirty="0"/>
          </a:p>
          <a:p>
            <a:pPr lvl="1"/>
            <a:r>
              <a:rPr lang="zh-CN" altLang="zh-CN" sz="2800" dirty="0" smtClean="0"/>
              <a:t>有皮肤</a:t>
            </a:r>
            <a:r>
              <a:rPr lang="zh-CN" altLang="zh-CN" sz="2800" dirty="0"/>
              <a:t>完整性受损的危险  </a:t>
            </a:r>
            <a:r>
              <a:rPr lang="en-US" altLang="zh-CN" sz="2800" dirty="0" smtClean="0"/>
              <a:t> </a:t>
            </a:r>
            <a:r>
              <a:rPr lang="zh-CN" altLang="zh-CN" sz="2800" dirty="0" smtClean="0"/>
              <a:t>与</a:t>
            </a:r>
            <a:r>
              <a:rPr lang="zh-CN" altLang="zh-CN" sz="2800" dirty="0"/>
              <a:t>黄疸所致皮肤瘙痒、卧床、营养不良等</a:t>
            </a:r>
            <a:r>
              <a:rPr lang="zh-CN" altLang="zh-CN" sz="2800" dirty="0" smtClean="0"/>
              <a:t>有关</a:t>
            </a:r>
            <a:endParaRPr lang="zh-CN" altLang="zh-CN" sz="2800" dirty="0"/>
          </a:p>
          <a:p>
            <a:pPr lvl="1"/>
            <a:r>
              <a:rPr lang="zh-CN" altLang="zh-CN" sz="2800" dirty="0" smtClean="0"/>
              <a:t>潜在并发症 </a:t>
            </a:r>
            <a:r>
              <a:rPr lang="en-US" altLang="zh-CN" sz="2800" dirty="0" smtClean="0"/>
              <a:t> </a:t>
            </a:r>
            <a:r>
              <a:rPr lang="zh-CN" altLang="zh-CN" sz="2800" dirty="0" smtClean="0"/>
              <a:t>术</a:t>
            </a:r>
            <a:r>
              <a:rPr lang="zh-CN" altLang="zh-CN" sz="2800" dirty="0"/>
              <a:t>后出血、腹腔脓肿、胰瘘、胆瘘、肠瘘、逆行性胆道感染、血糖异常</a:t>
            </a:r>
            <a:r>
              <a:rPr lang="zh-CN" altLang="zh-CN" sz="2800" dirty="0" smtClean="0"/>
              <a:t>等</a:t>
            </a:r>
            <a:endParaRPr lang="zh-CN" altLang="zh-CN" sz="2800" dirty="0"/>
          </a:p>
          <a:p>
            <a:pPr lvl="1"/>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4482204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非手术治疗的护理/术前</a:t>
            </a:r>
            <a:r>
              <a:rPr lang="zh-CN" altLang="zh-CN" dirty="0" smtClean="0"/>
              <a:t>护理</a:t>
            </a:r>
            <a:endParaRPr lang="en-US" altLang="zh-CN" dirty="0" smtClean="0"/>
          </a:p>
          <a:p>
            <a:pPr lvl="2"/>
            <a:r>
              <a:rPr lang="zh-CN" altLang="en-US" dirty="0" smtClean="0"/>
              <a:t>心理护理</a:t>
            </a:r>
            <a:endParaRPr lang="en-US" altLang="zh-CN" dirty="0" smtClean="0"/>
          </a:p>
          <a:p>
            <a:pPr lvl="2"/>
            <a:r>
              <a:rPr lang="zh-CN" altLang="zh-CN" dirty="0"/>
              <a:t>休息与</a:t>
            </a:r>
            <a:r>
              <a:rPr lang="zh-CN" altLang="zh-CN" dirty="0" smtClean="0"/>
              <a:t>饮食</a:t>
            </a:r>
            <a:endParaRPr lang="en-US" altLang="zh-CN" dirty="0" smtClean="0"/>
          </a:p>
          <a:p>
            <a:pPr lvl="2"/>
            <a:r>
              <a:rPr lang="zh-CN" altLang="zh-CN" dirty="0"/>
              <a:t>对症</a:t>
            </a:r>
            <a:r>
              <a:rPr lang="zh-CN" altLang="zh-CN" dirty="0" smtClean="0"/>
              <a:t>护理</a:t>
            </a:r>
            <a:endParaRPr lang="en-US" altLang="zh-CN" dirty="0" smtClean="0"/>
          </a:p>
          <a:p>
            <a:pPr lvl="2"/>
            <a:r>
              <a:rPr lang="zh-CN" altLang="zh-CN" dirty="0"/>
              <a:t>放疗、化疗</a:t>
            </a:r>
            <a:r>
              <a:rPr lang="zh-CN" altLang="zh-CN" dirty="0" smtClean="0"/>
              <a:t>护理</a:t>
            </a:r>
            <a:endParaRPr lang="en-US" altLang="zh-CN" dirty="0" smtClean="0"/>
          </a:p>
          <a:p>
            <a:pPr lvl="2"/>
            <a:r>
              <a:rPr lang="zh-CN" altLang="zh-CN" dirty="0"/>
              <a:t>术前其他护理 </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3069869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a:t>体位与休息</a:t>
            </a:r>
            <a:endParaRPr lang="en-US" altLang="zh-CN" dirty="0"/>
          </a:p>
          <a:p>
            <a:pPr lvl="2"/>
            <a:r>
              <a:rPr lang="zh-CN" altLang="en-US" dirty="0"/>
              <a:t>观察病情</a:t>
            </a:r>
            <a:endParaRPr lang="en-US" altLang="zh-CN" dirty="0"/>
          </a:p>
          <a:p>
            <a:pPr lvl="2"/>
            <a:r>
              <a:rPr lang="zh-CN" altLang="zh-CN" dirty="0"/>
              <a:t>饮食与营养</a:t>
            </a:r>
            <a:endParaRPr lang="en-US" altLang="zh-CN" dirty="0"/>
          </a:p>
          <a:p>
            <a:pPr lvl="2"/>
            <a:r>
              <a:rPr lang="zh-CN" altLang="en-US" dirty="0"/>
              <a:t>对症护理</a:t>
            </a:r>
            <a:endParaRPr lang="en-US" altLang="zh-CN" dirty="0"/>
          </a:p>
          <a:p>
            <a:pPr lvl="2"/>
            <a:r>
              <a:rPr lang="zh-CN" altLang="zh-CN" dirty="0"/>
              <a:t>引流管护理</a:t>
            </a:r>
            <a:endParaRPr lang="en-US" altLang="zh-CN" dirty="0"/>
          </a:p>
          <a:p>
            <a:pPr lvl="2"/>
            <a:r>
              <a:rPr lang="zh-CN" altLang="en-US" dirty="0"/>
              <a:t>并发症护理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5283662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早发现</a:t>
            </a:r>
            <a:r>
              <a:rPr lang="zh-CN" altLang="zh-CN" dirty="0"/>
              <a:t>、早诊断</a:t>
            </a:r>
            <a:r>
              <a:rPr lang="en-US" altLang="zh-CN" dirty="0"/>
              <a:t>  </a:t>
            </a:r>
            <a:endParaRPr lang="en-US" altLang="zh-CN" dirty="0" smtClean="0"/>
          </a:p>
          <a:p>
            <a:pPr lvl="3"/>
            <a:r>
              <a:rPr lang="zh-CN" altLang="zh-CN" dirty="0" smtClean="0"/>
              <a:t>凡</a:t>
            </a:r>
            <a:r>
              <a:rPr lang="zh-CN" altLang="zh-CN" dirty="0"/>
              <a:t>年龄在</a:t>
            </a:r>
            <a:r>
              <a:rPr lang="en-US" altLang="zh-CN" dirty="0"/>
              <a:t>40</a:t>
            </a:r>
            <a:r>
              <a:rPr lang="zh-CN" altLang="zh-CN" dirty="0"/>
              <a:t>岁以上，短时间内出现持续性上腹部疼痛、腹胀、食欲减退、明显消瘦等症状时，应及时进行胰腺的影像学和血清学标记物检查，以便于对胰腺癌的早发现、早诊断、早</a:t>
            </a:r>
            <a:r>
              <a:rPr lang="zh-CN" altLang="zh-CN" dirty="0" smtClean="0"/>
              <a:t>治疗</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601919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a:t>
            </a:r>
            <a:r>
              <a:rPr lang="en-US" altLang="zh-CN" dirty="0"/>
              <a:t>  </a:t>
            </a:r>
            <a:r>
              <a:rPr lang="zh-CN" altLang="zh-CN" dirty="0"/>
              <a:t>胰腺癌和壶腹部癌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健康教育</a:t>
            </a:r>
            <a:endParaRPr lang="en-US" altLang="zh-CN" dirty="0"/>
          </a:p>
          <a:p>
            <a:pPr lvl="2"/>
            <a:r>
              <a:rPr lang="zh-CN" altLang="zh-CN" dirty="0" smtClean="0"/>
              <a:t>治疗和康复指导</a:t>
            </a:r>
            <a:r>
              <a:rPr lang="en-US" altLang="zh-CN" dirty="0" smtClean="0"/>
              <a:t>  </a:t>
            </a:r>
            <a:endParaRPr lang="en-US" altLang="zh-CN" dirty="0"/>
          </a:p>
          <a:p>
            <a:pPr lvl="3"/>
            <a:r>
              <a:rPr lang="zh-CN" altLang="zh-CN" dirty="0"/>
              <a:t>遵医嘱接受规范的放疗或化疗，放、化疗期间应定期复查血常规，以便及早发现和处理骨髓抑制；术后</a:t>
            </a:r>
            <a:r>
              <a:rPr lang="en-US" altLang="zh-CN" dirty="0"/>
              <a:t>1</a:t>
            </a:r>
            <a:r>
              <a:rPr lang="zh-CN" altLang="zh-CN" dirty="0"/>
              <a:t>年内每</a:t>
            </a:r>
            <a:r>
              <a:rPr lang="en-US" altLang="zh-CN" dirty="0"/>
              <a:t>3</a:t>
            </a:r>
            <a:r>
              <a:rPr lang="zh-CN" altLang="zh-CN" dirty="0"/>
              <a:t>个月复查一次，以后每</a:t>
            </a:r>
            <a:r>
              <a:rPr lang="en-US" altLang="zh-CN" dirty="0"/>
              <a:t>6</a:t>
            </a:r>
            <a:r>
              <a:rPr lang="zh-CN" altLang="zh-CN" dirty="0"/>
              <a:t>～</a:t>
            </a:r>
            <a:r>
              <a:rPr lang="en-US" altLang="zh-CN" dirty="0"/>
              <a:t>12</a:t>
            </a:r>
            <a:r>
              <a:rPr lang="zh-CN" altLang="zh-CN" dirty="0"/>
              <a:t>个月复查一次，若出现异常情况，应及时就诊。在生活方面，应注意休息、避免劳累，调节情绪、保持乐观，少量多餐、均衡饮食，以促进身体的全面康复。</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625789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急性胰</a:t>
            </a:r>
            <a:r>
              <a:rPr lang="zh-CN" altLang="zh-CN" dirty="0"/>
              <a:t>腺炎</a:t>
            </a:r>
          </a:p>
          <a:p>
            <a:pPr lvl="2"/>
            <a:r>
              <a:rPr lang="zh-CN" altLang="zh-CN" dirty="0" smtClean="0"/>
              <a:t>病因</a:t>
            </a:r>
            <a:r>
              <a:rPr lang="en-US" altLang="zh-CN" dirty="0" smtClean="0"/>
              <a:t>  </a:t>
            </a:r>
            <a:r>
              <a:rPr lang="zh-CN" altLang="zh-CN" dirty="0"/>
              <a:t>尚未完全明确，相关因素有胆道疾病、过量饮酒和暴饮暴食、十二指肠液反流、手术与创伤等。</a:t>
            </a:r>
          </a:p>
          <a:p>
            <a:pPr lvl="2"/>
            <a:r>
              <a:rPr lang="zh-CN" altLang="zh-CN" dirty="0" smtClean="0"/>
              <a:t>临床表现</a:t>
            </a:r>
            <a:r>
              <a:rPr lang="en-US" altLang="zh-CN" dirty="0" smtClean="0"/>
              <a:t>  </a:t>
            </a:r>
            <a:r>
              <a:rPr lang="zh-CN" altLang="zh-CN" dirty="0"/>
              <a:t>腹痛为主要症状，常有恶心、呕吐、腹胀、</a:t>
            </a:r>
            <a:r>
              <a:rPr lang="zh-CN" altLang="zh-CN" dirty="0" smtClean="0"/>
              <a:t>发热</a:t>
            </a:r>
            <a:r>
              <a:rPr lang="zh-CN" altLang="en-US" dirty="0" smtClean="0"/>
              <a:t>，</a:t>
            </a:r>
            <a:r>
              <a:rPr lang="zh-CN" altLang="zh-CN" dirty="0" smtClean="0"/>
              <a:t>水</a:t>
            </a:r>
            <a:r>
              <a:rPr lang="zh-CN" altLang="zh-CN" dirty="0"/>
              <a:t>、电解质及酸碱</a:t>
            </a:r>
            <a:r>
              <a:rPr lang="zh-CN" altLang="zh-CN" dirty="0" smtClean="0"/>
              <a:t>失衡</a:t>
            </a:r>
            <a:r>
              <a:rPr lang="zh-CN" altLang="en-US" dirty="0" smtClean="0"/>
              <a:t>，</a:t>
            </a:r>
            <a:r>
              <a:rPr lang="zh-CN" altLang="zh-CN" dirty="0" smtClean="0"/>
              <a:t>休克</a:t>
            </a:r>
            <a:r>
              <a:rPr lang="zh-CN" altLang="zh-CN" dirty="0"/>
              <a:t>和脏器功能障碍。腹膜炎体征、皮下出血，可并发急性出血坏死型胰腺炎。</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098819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850" y="2276475"/>
            <a:ext cx="5544294" cy="2286000"/>
          </a:xfrm>
        </p:spPr>
        <p:txBody>
          <a:bodyPr/>
          <a:lstStyle/>
          <a:p>
            <a:r>
              <a:rPr lang="zh-CN" altLang="zh-CN" dirty="0"/>
              <a:t>第一节</a:t>
            </a:r>
            <a:r>
              <a:rPr lang="en-US" altLang="zh-CN" dirty="0"/>
              <a:t>  </a:t>
            </a:r>
            <a:r>
              <a:rPr lang="zh-CN" altLang="zh-CN" dirty="0"/>
              <a:t>急性</a:t>
            </a:r>
            <a:r>
              <a:rPr lang="zh-CN" altLang="zh-CN" dirty="0" smtClean="0"/>
              <a:t>胰腺炎</a:t>
            </a:r>
            <a:endParaRPr lang="zh-CN" altLang="en-US" dirty="0"/>
          </a:p>
        </p:txBody>
      </p:sp>
    </p:spTree>
    <p:extLst>
      <p:ext uri="{BB962C8B-B14F-4D97-AF65-F5344CB8AC3E}">
        <p14:creationId xmlns:p14="http://schemas.microsoft.com/office/powerpoint/2010/main" val="42550581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急性胰腺炎</a:t>
            </a:r>
          </a:p>
          <a:p>
            <a:pPr lvl="2"/>
            <a:r>
              <a:rPr lang="zh-CN" altLang="zh-CN" sz="2400" dirty="0" smtClean="0"/>
              <a:t>治疗原则</a:t>
            </a:r>
            <a:r>
              <a:rPr lang="en-US" altLang="zh-CN" sz="2400" dirty="0" smtClean="0"/>
              <a:t>  </a:t>
            </a:r>
            <a:r>
              <a:rPr lang="zh-CN" altLang="zh-CN" sz="2400" dirty="0"/>
              <a:t>先行禁食、胃肠减压、解痉镇痛等非手术治疗，非手术治疗无效时行胰周坏死组织清除加腹腔置管引流术。</a:t>
            </a:r>
          </a:p>
          <a:p>
            <a:pPr lvl="2"/>
            <a:r>
              <a:rPr lang="zh-CN" altLang="zh-CN" sz="2400" dirty="0" smtClean="0"/>
              <a:t>护</a:t>
            </a:r>
            <a:r>
              <a:rPr lang="zh-CN" altLang="zh-CN" sz="2400" dirty="0"/>
              <a:t>理</a:t>
            </a:r>
            <a:r>
              <a:rPr lang="en-US" altLang="zh-CN" sz="2400" dirty="0"/>
              <a:t>  </a:t>
            </a:r>
            <a:r>
              <a:rPr lang="zh-CN" altLang="zh-CN" sz="2400" dirty="0"/>
              <a:t>术前加强心理护理，同时</a:t>
            </a:r>
            <a:r>
              <a:rPr lang="zh-CN" altLang="zh-CN" sz="2400" dirty="0" smtClean="0"/>
              <a:t>安置</a:t>
            </a:r>
            <a:r>
              <a:rPr lang="zh-CN" altLang="en-US" sz="2400" dirty="0" smtClean="0"/>
              <a:t>患者</a:t>
            </a:r>
            <a:r>
              <a:rPr lang="zh-CN" altLang="zh-CN" sz="2400" dirty="0" smtClean="0"/>
              <a:t>卧床</a:t>
            </a:r>
            <a:r>
              <a:rPr lang="zh-CN" altLang="zh-CN" sz="2400" dirty="0"/>
              <a:t>休息，注意病情观察，进行禁食、胃肠减压、补液、防治休克、减轻疼痛、应用抗菌药物、营养支持等。术后继续禁食、胃肠减压，注意伤口及引流情况，及时发现术后出血、胰瘘、肠瘘、腹腔或胰腺脓肿等并发症。</a:t>
            </a:r>
            <a:endParaRPr lang="zh-CN" altLang="en-US"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8212104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胰腺癌和壶</a:t>
            </a:r>
            <a:r>
              <a:rPr lang="zh-CN" altLang="zh-CN" dirty="0"/>
              <a:t>腹部癌</a:t>
            </a:r>
          </a:p>
          <a:p>
            <a:pPr lvl="2"/>
            <a:r>
              <a:rPr lang="zh-CN" altLang="zh-CN" dirty="0" smtClean="0"/>
              <a:t>病因</a:t>
            </a:r>
            <a:r>
              <a:rPr lang="en-US" altLang="zh-CN" dirty="0" smtClean="0"/>
              <a:t>  </a:t>
            </a:r>
            <a:r>
              <a:rPr lang="zh-CN" altLang="zh-CN" dirty="0"/>
              <a:t>未明，相关因素有吸烟、高脂饮食、糖尿病、染色体异常、慢性胰腺疾病、长期接触某些金属、石棉等。</a:t>
            </a:r>
          </a:p>
          <a:p>
            <a:pPr lvl="2"/>
            <a:r>
              <a:rPr lang="zh-CN" altLang="zh-CN" dirty="0" smtClean="0"/>
              <a:t>临床表现</a:t>
            </a:r>
            <a:r>
              <a:rPr lang="en-US" altLang="zh-CN" dirty="0" smtClean="0"/>
              <a:t>  </a:t>
            </a:r>
            <a:r>
              <a:rPr lang="zh-CN" altLang="zh-CN" dirty="0"/>
              <a:t>早期一般无特异性症状，仅有上腹不适、饱胀、食欲减退等消化不良症状，常易被忽视而延误。</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3093715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胰腺癌和壶腹部癌</a:t>
            </a:r>
          </a:p>
          <a:p>
            <a:pPr lvl="2"/>
            <a:r>
              <a:rPr lang="zh-CN" altLang="zh-CN" dirty="0" smtClean="0"/>
              <a:t>治疗原则</a:t>
            </a:r>
            <a:r>
              <a:rPr lang="en-US" altLang="zh-CN" dirty="0" smtClean="0"/>
              <a:t>  </a:t>
            </a:r>
            <a:r>
              <a:rPr lang="zh-CN" altLang="zh-CN" dirty="0"/>
              <a:t>以手术治疗为主，辅以放疗、化疗、免疫疗法、中医中药治疗</a:t>
            </a:r>
            <a:r>
              <a:rPr lang="zh-CN" altLang="zh-CN" dirty="0" smtClean="0"/>
              <a:t>等</a:t>
            </a:r>
            <a:endParaRPr lang="zh-CN" altLang="zh-CN" dirty="0"/>
          </a:p>
          <a:p>
            <a:pPr lvl="2"/>
            <a:r>
              <a:rPr lang="zh-CN" altLang="zh-CN" dirty="0" smtClean="0"/>
              <a:t>护</a:t>
            </a:r>
            <a:r>
              <a:rPr lang="zh-CN" altLang="zh-CN" dirty="0"/>
              <a:t>理</a:t>
            </a:r>
            <a:r>
              <a:rPr lang="en-US" altLang="zh-CN" dirty="0"/>
              <a:t>  </a:t>
            </a:r>
            <a:r>
              <a:rPr lang="zh-CN" altLang="zh-CN" dirty="0"/>
              <a:t>术前注意心理护理，术后密切观察病情、胃肠减压、注意胃肠减压管、胆道</a:t>
            </a:r>
            <a:r>
              <a:rPr lang="en-US" altLang="zh-CN" dirty="0"/>
              <a:t>T</a:t>
            </a:r>
            <a:r>
              <a:rPr lang="zh-CN" altLang="zh-CN" dirty="0"/>
              <a:t>形管、胰管引流管、腹腔引流管、空肠造瘘管、导尿管等的护理。指导社区人群做到早诊断、早治疗，</a:t>
            </a:r>
            <a:r>
              <a:rPr lang="zh-CN" altLang="zh-CN" dirty="0" smtClean="0"/>
              <a:t>告诉</a:t>
            </a:r>
            <a:r>
              <a:rPr lang="zh-CN" altLang="en-US" dirty="0" smtClean="0"/>
              <a:t>患者</a:t>
            </a:r>
            <a:r>
              <a:rPr lang="zh-CN" altLang="zh-CN" dirty="0" smtClean="0"/>
              <a:t>注意</a:t>
            </a:r>
            <a:r>
              <a:rPr lang="zh-CN" altLang="zh-CN" dirty="0" smtClean="0"/>
              <a:t>随访</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77765374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0" y="1124744"/>
            <a:ext cx="8915400" cy="4876800"/>
          </a:xfrm>
        </p:spPr>
        <p:txBody>
          <a:bodyPr/>
          <a:lstStyle/>
          <a:p>
            <a:r>
              <a:rPr lang="zh-CN" altLang="zh-CN" dirty="0"/>
              <a:t>思考题</a:t>
            </a:r>
          </a:p>
          <a:p>
            <a:pPr lvl="1"/>
            <a:r>
              <a:rPr lang="zh-CN" altLang="zh-CN" dirty="0"/>
              <a:t>男性，</a:t>
            </a:r>
            <a:r>
              <a:rPr lang="en-US" altLang="zh-CN" dirty="0"/>
              <a:t>59</a:t>
            </a:r>
            <a:r>
              <a:rPr lang="zh-CN" altLang="zh-CN" dirty="0"/>
              <a:t>岁，上腹部隐痛</a:t>
            </a:r>
            <a:r>
              <a:rPr lang="en-US" altLang="zh-CN" dirty="0"/>
              <a:t>2</a:t>
            </a:r>
            <a:r>
              <a:rPr lang="zh-CN" altLang="zh-CN" dirty="0"/>
              <a:t>月余，巩膜、皮肤日渐黄染，皮肤瘙痒，纳差，便稀、呈陶土色，乏力。体重减轻</a:t>
            </a:r>
            <a:r>
              <a:rPr lang="en-US" altLang="zh-CN" dirty="0"/>
              <a:t>10kg</a:t>
            </a:r>
            <a:r>
              <a:rPr lang="zh-CN" altLang="zh-CN" dirty="0"/>
              <a:t>。</a:t>
            </a:r>
          </a:p>
          <a:p>
            <a:pPr lvl="1"/>
            <a:r>
              <a:rPr lang="zh-CN" altLang="zh-CN" dirty="0"/>
              <a:t>体检：消瘦，巩膜皮肤明显黄染，肝肋下</a:t>
            </a:r>
            <a:r>
              <a:rPr lang="en-US" altLang="zh-CN" dirty="0"/>
              <a:t>5cm</a:t>
            </a:r>
            <a:r>
              <a:rPr lang="zh-CN" altLang="zh-CN" dirty="0"/>
              <a:t>边缘钝，质中，无结节，无触痛，胆囊及脾均未触及，无移动性浊音。初步诊断为胰头癌。</a:t>
            </a:r>
          </a:p>
          <a:p>
            <a:pPr lvl="1"/>
            <a:r>
              <a:rPr lang="zh-CN" altLang="zh-CN" dirty="0"/>
              <a:t>请问：（</a:t>
            </a:r>
            <a:r>
              <a:rPr lang="en-US" altLang="zh-CN" dirty="0"/>
              <a:t>1</a:t>
            </a:r>
            <a:r>
              <a:rPr lang="zh-CN" altLang="zh-CN" dirty="0"/>
              <a:t>）</a:t>
            </a:r>
            <a:r>
              <a:rPr lang="zh-CN" altLang="zh-CN" dirty="0" smtClean="0"/>
              <a:t>该</a:t>
            </a:r>
            <a:r>
              <a:rPr lang="zh-CN" altLang="en-US" dirty="0" smtClean="0"/>
              <a:t>患者</a:t>
            </a:r>
            <a:r>
              <a:rPr lang="zh-CN" altLang="zh-CN" dirty="0" smtClean="0"/>
              <a:t>出现</a:t>
            </a:r>
            <a:r>
              <a:rPr lang="zh-CN" altLang="zh-CN" dirty="0"/>
              <a:t>黄疸的原因是什么？</a:t>
            </a:r>
          </a:p>
          <a:p>
            <a:pPr lvl="1"/>
            <a:r>
              <a:rPr lang="zh-CN" altLang="zh-CN" dirty="0"/>
              <a:t>（</a:t>
            </a:r>
            <a:r>
              <a:rPr lang="en-US" altLang="zh-CN" dirty="0"/>
              <a:t>2</a:t>
            </a:r>
            <a:r>
              <a:rPr lang="zh-CN" altLang="zh-CN" dirty="0"/>
              <a:t>）主要治疗方法是什么？</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719302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a:t>
            </a:r>
          </a:p>
          <a:p>
            <a:pPr lvl="1"/>
            <a:r>
              <a:rPr lang="zh-CN" altLang="zh-CN" dirty="0"/>
              <a:t>（</a:t>
            </a:r>
            <a:r>
              <a:rPr lang="en-US" altLang="zh-CN" dirty="0"/>
              <a:t>1</a:t>
            </a:r>
            <a:r>
              <a:rPr lang="zh-CN" altLang="zh-CN" dirty="0"/>
              <a:t>）</a:t>
            </a:r>
            <a:r>
              <a:rPr lang="zh-CN" altLang="zh-CN" dirty="0" smtClean="0"/>
              <a:t>该</a:t>
            </a:r>
            <a:r>
              <a:rPr lang="zh-CN" altLang="en-US" dirty="0" smtClean="0"/>
              <a:t>患者</a:t>
            </a:r>
            <a:r>
              <a:rPr lang="zh-CN" altLang="zh-CN" dirty="0" smtClean="0"/>
              <a:t>因</a:t>
            </a:r>
            <a:r>
              <a:rPr lang="zh-CN" altLang="zh-CN" dirty="0"/>
              <a:t>癌肿阻塞胆总管，造成胆汁排出受阻，出现黄疸、皮肤瘙痒、便呈陶土色。</a:t>
            </a:r>
          </a:p>
          <a:p>
            <a:pPr lvl="1"/>
            <a:r>
              <a:rPr lang="zh-CN" altLang="zh-CN" dirty="0"/>
              <a:t>（</a:t>
            </a:r>
            <a:r>
              <a:rPr lang="en-US" altLang="zh-CN" dirty="0"/>
              <a:t>2</a:t>
            </a:r>
            <a:r>
              <a:rPr lang="zh-CN" altLang="zh-CN" dirty="0"/>
              <a:t>）主要治疗方法：手术治疗，主要术式为胰头十二指肠切除术。若对不能手术切除术或不能耐受手术</a:t>
            </a:r>
            <a:r>
              <a:rPr lang="zh-CN" altLang="zh-CN" dirty="0" smtClean="0"/>
              <a:t>的</a:t>
            </a:r>
            <a:r>
              <a:rPr lang="zh-CN" altLang="en-US" dirty="0" smtClean="0"/>
              <a:t>患者</a:t>
            </a:r>
            <a:r>
              <a:rPr lang="zh-CN" altLang="zh-CN" dirty="0" smtClean="0"/>
              <a:t>，</a:t>
            </a:r>
            <a:r>
              <a:rPr lang="zh-CN" altLang="zh-CN" dirty="0"/>
              <a:t>可行姑息手术。另可采用放疗、化疗、免疫疗法、中药等。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4263316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自测练习</a:t>
            </a:r>
          </a:p>
          <a:p>
            <a:pPr marL="457200" lvl="1" indent="0">
              <a:buNone/>
            </a:pPr>
            <a:r>
              <a:rPr lang="en-US" altLang="zh-CN" dirty="0"/>
              <a:t>1</a:t>
            </a:r>
            <a:r>
              <a:rPr lang="zh-CN" altLang="zh-CN" dirty="0"/>
              <a:t>．胰腺癌最常见的首发症状是</a:t>
            </a:r>
          </a:p>
          <a:p>
            <a:pPr marL="914400" lvl="2" indent="0">
              <a:buNone/>
            </a:pPr>
            <a:r>
              <a:rPr lang="en-US" altLang="zh-CN" dirty="0"/>
              <a:t>A</a:t>
            </a:r>
            <a:r>
              <a:rPr lang="zh-CN" altLang="zh-CN" dirty="0"/>
              <a:t>．上腹痛及上腹饱胀不适</a:t>
            </a:r>
            <a:r>
              <a:rPr lang="en-US" altLang="zh-CN" dirty="0"/>
              <a:t>			</a:t>
            </a:r>
            <a:endParaRPr lang="en-US" altLang="zh-CN" dirty="0" smtClean="0"/>
          </a:p>
          <a:p>
            <a:pPr marL="914400" lvl="2" indent="0">
              <a:buNone/>
            </a:pPr>
            <a:r>
              <a:rPr lang="en-US" altLang="zh-CN" dirty="0" smtClean="0"/>
              <a:t>B</a:t>
            </a:r>
            <a:r>
              <a:rPr lang="zh-CN" altLang="zh-CN" dirty="0"/>
              <a:t>．黄疸</a:t>
            </a:r>
          </a:p>
          <a:p>
            <a:pPr marL="914400" lvl="2" indent="0">
              <a:buNone/>
            </a:pPr>
            <a:r>
              <a:rPr lang="en-US" altLang="zh-CN" dirty="0"/>
              <a:t>C</a:t>
            </a:r>
            <a:r>
              <a:rPr lang="zh-CN" altLang="zh-CN" dirty="0"/>
              <a:t>．食欲不振</a:t>
            </a:r>
            <a:r>
              <a:rPr lang="en-US" altLang="zh-CN" dirty="0"/>
              <a:t>						</a:t>
            </a:r>
            <a:endParaRPr lang="en-US" altLang="zh-CN" dirty="0" smtClean="0"/>
          </a:p>
          <a:p>
            <a:pPr marL="914400" lvl="2" indent="0">
              <a:buNone/>
            </a:pPr>
            <a:r>
              <a:rPr lang="en-US" altLang="zh-CN" dirty="0" smtClean="0"/>
              <a:t>D</a:t>
            </a:r>
            <a:r>
              <a:rPr lang="zh-CN" altLang="zh-CN" dirty="0"/>
              <a:t>．消化不良</a:t>
            </a:r>
          </a:p>
          <a:p>
            <a:pPr marL="914400" lvl="2" indent="0">
              <a:buNone/>
            </a:pPr>
            <a:r>
              <a:rPr lang="en-US" altLang="zh-CN" dirty="0"/>
              <a:t>E</a:t>
            </a:r>
            <a:r>
              <a:rPr lang="zh-CN" altLang="zh-CN" dirty="0"/>
              <a:t>．乏力消瘦</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8706578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2</a:t>
            </a:r>
            <a:r>
              <a:rPr lang="zh-CN" altLang="zh-CN" dirty="0"/>
              <a:t>．胰头癌最主要的临床表现是</a:t>
            </a:r>
          </a:p>
          <a:p>
            <a:pPr marL="914400" lvl="2" indent="0">
              <a:buNone/>
            </a:pPr>
            <a:r>
              <a:rPr lang="en-US" altLang="zh-CN" dirty="0"/>
              <a:t>A</a:t>
            </a:r>
            <a:r>
              <a:rPr lang="zh-CN" altLang="zh-CN" dirty="0"/>
              <a:t>．腹痛、腹胀</a:t>
            </a:r>
            <a:r>
              <a:rPr lang="en-US" altLang="zh-CN" dirty="0"/>
              <a:t>						</a:t>
            </a:r>
            <a:endParaRPr lang="en-US" altLang="zh-CN" dirty="0" smtClean="0"/>
          </a:p>
          <a:p>
            <a:pPr marL="914400" lvl="2" indent="0">
              <a:buNone/>
            </a:pPr>
            <a:r>
              <a:rPr lang="en-US" altLang="zh-CN" dirty="0" smtClean="0"/>
              <a:t>B</a:t>
            </a:r>
            <a:r>
              <a:rPr lang="zh-CN" altLang="zh-CN" dirty="0"/>
              <a:t>．进行性黄疸</a:t>
            </a:r>
          </a:p>
          <a:p>
            <a:pPr marL="914400" lvl="2" indent="0">
              <a:buNone/>
            </a:pPr>
            <a:r>
              <a:rPr lang="en-US" altLang="zh-CN" dirty="0"/>
              <a:t>C</a:t>
            </a:r>
            <a:r>
              <a:rPr lang="zh-CN" altLang="zh-CN" dirty="0"/>
              <a:t>．食欲不振</a:t>
            </a:r>
            <a:r>
              <a:rPr lang="en-US" altLang="zh-CN" dirty="0"/>
              <a:t>						</a:t>
            </a:r>
            <a:endParaRPr lang="en-US" altLang="zh-CN" dirty="0" smtClean="0"/>
          </a:p>
          <a:p>
            <a:pPr marL="914400" lvl="2" indent="0">
              <a:buNone/>
            </a:pPr>
            <a:r>
              <a:rPr lang="en-US" altLang="zh-CN" dirty="0" smtClean="0"/>
              <a:t>D</a:t>
            </a:r>
            <a:r>
              <a:rPr lang="zh-CN" altLang="zh-CN" dirty="0"/>
              <a:t>．消化不良</a:t>
            </a:r>
          </a:p>
          <a:p>
            <a:pPr marL="914400" lvl="2" indent="0">
              <a:buNone/>
            </a:pPr>
            <a:r>
              <a:rPr lang="en-US" altLang="zh-CN" dirty="0"/>
              <a:t>E</a:t>
            </a:r>
            <a:r>
              <a:rPr lang="zh-CN" altLang="zh-CN" dirty="0"/>
              <a:t>．乏力消瘦</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545233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3</a:t>
            </a:r>
            <a:r>
              <a:rPr lang="zh-CN" altLang="zh-CN" dirty="0"/>
              <a:t>．男性，</a:t>
            </a:r>
            <a:r>
              <a:rPr lang="en-US" altLang="zh-CN" dirty="0"/>
              <a:t>68</a:t>
            </a:r>
            <a:r>
              <a:rPr lang="zh-CN" altLang="zh-CN" dirty="0"/>
              <a:t>岁，因上腹部饱胀不适</a:t>
            </a:r>
            <a:r>
              <a:rPr lang="en-US" altLang="zh-CN" dirty="0"/>
              <a:t>3</a:t>
            </a:r>
            <a:r>
              <a:rPr lang="zh-CN" altLang="zh-CN" dirty="0"/>
              <a:t>个月就诊，诊断为胰腺癌，该患者出现腹痛、腹胀的原因是</a:t>
            </a:r>
          </a:p>
          <a:p>
            <a:pPr marL="914400" lvl="2" indent="0">
              <a:buNone/>
            </a:pPr>
            <a:r>
              <a:rPr lang="en-US" altLang="zh-CN" dirty="0"/>
              <a:t>A</a:t>
            </a:r>
            <a:r>
              <a:rPr lang="zh-CN" altLang="zh-CN" dirty="0"/>
              <a:t>．消化不良</a:t>
            </a:r>
            <a:r>
              <a:rPr lang="en-US" altLang="zh-CN" dirty="0"/>
              <a:t>						</a:t>
            </a:r>
            <a:endParaRPr lang="en-US" altLang="zh-CN" dirty="0" smtClean="0"/>
          </a:p>
          <a:p>
            <a:pPr marL="914400" lvl="2" indent="0">
              <a:buNone/>
            </a:pPr>
            <a:r>
              <a:rPr lang="en-US" altLang="zh-CN" dirty="0" smtClean="0"/>
              <a:t>B</a:t>
            </a:r>
            <a:r>
              <a:rPr lang="zh-CN" altLang="zh-CN" dirty="0"/>
              <a:t>．胰胆管梗阻</a:t>
            </a:r>
          </a:p>
          <a:p>
            <a:pPr marL="914400" lvl="2" indent="0">
              <a:buNone/>
            </a:pPr>
            <a:r>
              <a:rPr lang="en-US" altLang="zh-CN" dirty="0"/>
              <a:t>C</a:t>
            </a:r>
            <a:r>
              <a:rPr lang="zh-CN" altLang="zh-CN" dirty="0"/>
              <a:t>．癌肿浸润腹膜</a:t>
            </a:r>
            <a:r>
              <a:rPr lang="en-US" altLang="zh-CN" dirty="0"/>
              <a:t>					</a:t>
            </a:r>
            <a:endParaRPr lang="en-US" altLang="zh-CN" dirty="0" smtClean="0"/>
          </a:p>
          <a:p>
            <a:pPr marL="914400" lvl="2" indent="0">
              <a:buNone/>
            </a:pPr>
            <a:r>
              <a:rPr lang="en-US" altLang="zh-CN" dirty="0" smtClean="0"/>
              <a:t>D</a:t>
            </a:r>
            <a:r>
              <a:rPr lang="zh-CN" altLang="zh-CN" dirty="0"/>
              <a:t>．癌肿浸润神经丛</a:t>
            </a:r>
          </a:p>
          <a:p>
            <a:pPr marL="914400" lvl="2" indent="0">
              <a:buNone/>
            </a:pPr>
            <a:r>
              <a:rPr lang="en-US" altLang="zh-CN" dirty="0"/>
              <a:t>E</a:t>
            </a:r>
            <a:r>
              <a:rPr lang="zh-CN" altLang="zh-CN" dirty="0"/>
              <a:t>．肠管梗阻</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7145786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4</a:t>
            </a:r>
            <a:r>
              <a:rPr lang="zh-CN" altLang="zh-CN" dirty="0"/>
              <a:t>．男性，</a:t>
            </a:r>
            <a:r>
              <a:rPr lang="en-US" altLang="zh-CN" dirty="0"/>
              <a:t>57</a:t>
            </a:r>
            <a:r>
              <a:rPr lang="zh-CN" altLang="zh-CN" dirty="0"/>
              <a:t>岁，进行性</a:t>
            </a:r>
            <a:r>
              <a:rPr lang="zh-CN" altLang="zh-CN" dirty="0" smtClean="0"/>
              <a:t>黄疸</a:t>
            </a:r>
            <a:r>
              <a:rPr lang="zh-CN" altLang="en-US" dirty="0" smtClean="0"/>
              <a:t>患者</a:t>
            </a:r>
            <a:r>
              <a:rPr lang="zh-CN" altLang="zh-CN" dirty="0" smtClean="0"/>
              <a:t>，</a:t>
            </a:r>
            <a:r>
              <a:rPr lang="zh-CN" altLang="zh-CN" dirty="0"/>
              <a:t>医嘱拟行</a:t>
            </a:r>
            <a:r>
              <a:rPr lang="en-US" altLang="zh-CN" dirty="0"/>
              <a:t>ERCP</a:t>
            </a:r>
            <a:r>
              <a:rPr lang="zh-CN" altLang="zh-CN" dirty="0"/>
              <a:t>检查，</a:t>
            </a:r>
            <a:r>
              <a:rPr lang="zh-CN" altLang="zh-CN" dirty="0" smtClean="0"/>
              <a:t>该</a:t>
            </a:r>
            <a:r>
              <a:rPr lang="zh-CN" altLang="en-US" dirty="0" smtClean="0"/>
              <a:t>患者</a:t>
            </a:r>
            <a:r>
              <a:rPr lang="zh-CN" altLang="zh-CN" dirty="0" smtClean="0"/>
              <a:t>检查</a:t>
            </a:r>
            <a:r>
              <a:rPr lang="zh-CN" altLang="zh-CN" dirty="0"/>
              <a:t>前后护理措施中不包括</a:t>
            </a:r>
          </a:p>
          <a:p>
            <a:pPr marL="914400" lvl="2" indent="0">
              <a:buNone/>
            </a:pPr>
            <a:r>
              <a:rPr lang="en-US" altLang="zh-CN" dirty="0"/>
              <a:t>A</a:t>
            </a:r>
            <a:r>
              <a:rPr lang="zh-CN" altLang="zh-CN" dirty="0"/>
              <a:t>．解释检查目的及注意事项</a:t>
            </a:r>
            <a:r>
              <a:rPr lang="en-US" altLang="zh-CN" dirty="0"/>
              <a:t>		</a:t>
            </a:r>
            <a:endParaRPr lang="en-US" altLang="zh-CN" dirty="0" smtClean="0"/>
          </a:p>
          <a:p>
            <a:pPr marL="914400" lvl="2" indent="0">
              <a:buNone/>
            </a:pPr>
            <a:r>
              <a:rPr lang="en-US" altLang="zh-CN" dirty="0" smtClean="0"/>
              <a:t>B</a:t>
            </a:r>
            <a:r>
              <a:rPr lang="zh-CN" altLang="zh-CN" dirty="0"/>
              <a:t>．术前注射解痉药物</a:t>
            </a:r>
          </a:p>
          <a:p>
            <a:pPr marL="914400" lvl="2" indent="0">
              <a:buNone/>
            </a:pPr>
            <a:r>
              <a:rPr lang="en-US" altLang="zh-CN" dirty="0"/>
              <a:t>C</a:t>
            </a:r>
            <a:r>
              <a:rPr lang="zh-CN" altLang="zh-CN" dirty="0"/>
              <a:t>．胃肠道准备</a:t>
            </a:r>
            <a:r>
              <a:rPr lang="en-US" altLang="zh-CN" dirty="0"/>
              <a:t>						</a:t>
            </a:r>
            <a:endParaRPr lang="en-US" altLang="zh-CN" dirty="0" smtClean="0"/>
          </a:p>
          <a:p>
            <a:pPr marL="914400" lvl="2" indent="0">
              <a:buNone/>
            </a:pPr>
            <a:r>
              <a:rPr lang="en-US" altLang="zh-CN" dirty="0" smtClean="0"/>
              <a:t>D</a:t>
            </a:r>
            <a:r>
              <a:rPr lang="zh-CN" altLang="zh-CN" dirty="0"/>
              <a:t>．普鲁卡因过敏试验</a:t>
            </a:r>
          </a:p>
          <a:p>
            <a:pPr marL="914400" lvl="2" indent="0">
              <a:buNone/>
            </a:pPr>
            <a:r>
              <a:rPr lang="en-US" altLang="zh-CN" dirty="0"/>
              <a:t>E</a:t>
            </a:r>
            <a:r>
              <a:rPr lang="zh-CN" altLang="zh-CN" dirty="0"/>
              <a:t>．观察腹部体征</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075017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5</a:t>
            </a:r>
            <a:r>
              <a:rPr lang="zh-CN" altLang="zh-CN" dirty="0"/>
              <a:t>．男性，</a:t>
            </a:r>
            <a:r>
              <a:rPr lang="en-US" altLang="zh-CN" dirty="0"/>
              <a:t>60</a:t>
            </a:r>
            <a:r>
              <a:rPr lang="zh-CN" altLang="zh-CN" dirty="0"/>
              <a:t>岁，梗阻性</a:t>
            </a:r>
            <a:r>
              <a:rPr lang="zh-CN" altLang="zh-CN" dirty="0" smtClean="0"/>
              <a:t>黄疸</a:t>
            </a:r>
            <a:r>
              <a:rPr lang="zh-CN" altLang="en-US" dirty="0" smtClean="0"/>
              <a:t>患者</a:t>
            </a:r>
            <a:r>
              <a:rPr lang="zh-CN" altLang="zh-CN" dirty="0" smtClean="0"/>
              <a:t>，</a:t>
            </a:r>
            <a:r>
              <a:rPr lang="zh-CN" altLang="zh-CN" dirty="0"/>
              <a:t>行</a:t>
            </a:r>
            <a:r>
              <a:rPr lang="en-US" altLang="zh-CN" dirty="0"/>
              <a:t>ERCP</a:t>
            </a:r>
            <a:r>
              <a:rPr lang="zh-CN" altLang="zh-CN" dirty="0"/>
              <a:t>检查后，护士应特别注意监测</a:t>
            </a:r>
          </a:p>
          <a:p>
            <a:pPr marL="914400" lvl="2" indent="0">
              <a:buNone/>
            </a:pPr>
            <a:r>
              <a:rPr lang="en-US" altLang="zh-CN" dirty="0"/>
              <a:t>A</a:t>
            </a:r>
            <a:r>
              <a:rPr lang="zh-CN" altLang="zh-CN" dirty="0"/>
              <a:t>．肝功能</a:t>
            </a:r>
            <a:r>
              <a:rPr lang="en-US" altLang="zh-CN" dirty="0"/>
              <a:t>						</a:t>
            </a:r>
            <a:endParaRPr lang="en-US" altLang="zh-CN" dirty="0" smtClean="0"/>
          </a:p>
          <a:p>
            <a:pPr marL="914400" lvl="2" indent="0">
              <a:buNone/>
            </a:pPr>
            <a:r>
              <a:rPr lang="en-US" altLang="zh-CN" dirty="0" smtClean="0"/>
              <a:t>B</a:t>
            </a:r>
            <a:r>
              <a:rPr lang="zh-CN" altLang="zh-CN" dirty="0"/>
              <a:t>．肾功能</a:t>
            </a:r>
          </a:p>
          <a:p>
            <a:pPr marL="914400" lvl="2" indent="0">
              <a:buNone/>
            </a:pPr>
            <a:r>
              <a:rPr lang="en-US" altLang="zh-CN" dirty="0"/>
              <a:t>C</a:t>
            </a:r>
            <a:r>
              <a:rPr lang="zh-CN" altLang="zh-CN" dirty="0"/>
              <a:t>．凝血酶原时间</a:t>
            </a:r>
            <a:r>
              <a:rPr lang="en-US" altLang="zh-CN" dirty="0"/>
              <a:t>					</a:t>
            </a:r>
            <a:endParaRPr lang="en-US" altLang="zh-CN" dirty="0" smtClean="0"/>
          </a:p>
          <a:p>
            <a:pPr marL="914400" lvl="2" indent="0">
              <a:buNone/>
            </a:pPr>
            <a:r>
              <a:rPr lang="en-US" altLang="zh-CN" dirty="0" smtClean="0"/>
              <a:t>D</a:t>
            </a:r>
            <a:r>
              <a:rPr lang="zh-CN" altLang="zh-CN" dirty="0"/>
              <a:t>．凝血因子</a:t>
            </a:r>
          </a:p>
          <a:p>
            <a:pPr marL="914400" lvl="2" indent="0">
              <a:buNone/>
            </a:pPr>
            <a:r>
              <a:rPr lang="en-US" altLang="zh-CN" dirty="0"/>
              <a:t>E</a:t>
            </a:r>
            <a:r>
              <a:rPr lang="zh-CN" altLang="zh-CN" dirty="0"/>
              <a:t>．血尿淀粉酶</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070533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a:xfrm>
            <a:off x="304800" y="1196752"/>
            <a:ext cx="8610600" cy="4876800"/>
          </a:xfrm>
        </p:spPr>
        <p:txBody>
          <a:bodyPr/>
          <a:lstStyle/>
          <a:p>
            <a:r>
              <a:rPr lang="zh-CN" altLang="en-US" dirty="0" smtClean="0"/>
              <a:t>概述</a:t>
            </a:r>
            <a:endParaRPr lang="en-US" altLang="zh-CN" dirty="0" smtClean="0"/>
          </a:p>
          <a:p>
            <a:pPr lvl="1"/>
            <a:r>
              <a:rPr lang="zh-CN" altLang="zh-CN" dirty="0"/>
              <a:t>急性胰腺炎（</a:t>
            </a:r>
            <a:r>
              <a:rPr lang="en-US" altLang="zh-CN" dirty="0"/>
              <a:t>acute pancreatitis</a:t>
            </a:r>
            <a:r>
              <a:rPr lang="zh-CN" altLang="zh-CN" dirty="0"/>
              <a:t>，</a:t>
            </a:r>
            <a:r>
              <a:rPr lang="en-US" altLang="zh-CN" dirty="0"/>
              <a:t>AP</a:t>
            </a:r>
            <a:r>
              <a:rPr lang="zh-CN" altLang="zh-CN" dirty="0"/>
              <a:t>）是指胰腺及其周围组织被胰腺内异常激活的消化酶所消化而引起的急性化学性炎症，是常见外科急腹症</a:t>
            </a:r>
            <a:r>
              <a:rPr lang="zh-CN" altLang="zh-CN" dirty="0" smtClean="0"/>
              <a:t>之一</a:t>
            </a:r>
            <a:endParaRPr lang="en-US" altLang="zh-CN" dirty="0" smtClean="0"/>
          </a:p>
          <a:p>
            <a:pPr lvl="1"/>
            <a:r>
              <a:rPr lang="zh-CN" altLang="zh-CN" dirty="0"/>
              <a:t>目前认为急性胰腺炎发病因与胆道疾病、过量饮酒和暴饮暴食、十二指肠液反流、手术与创伤等因素</a:t>
            </a:r>
            <a:r>
              <a:rPr lang="zh-CN" altLang="zh-CN" dirty="0" smtClean="0"/>
              <a:t>有关</a:t>
            </a:r>
            <a:endParaRPr lang="en-US" altLang="zh-CN" dirty="0" smtClean="0"/>
          </a:p>
          <a:p>
            <a:pPr lvl="1"/>
            <a:r>
              <a:rPr lang="zh-CN" altLang="zh-CN" dirty="0"/>
              <a:t>按病理变化可分为急性水肿性胰腺炎和急性出血坏死性胰腺炎两种</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149481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6</a:t>
            </a:r>
            <a:r>
              <a:rPr lang="zh-CN" altLang="zh-CN" dirty="0"/>
              <a:t>．导致急性胰腺炎梗阻因素中最常见的病因</a:t>
            </a:r>
          </a:p>
          <a:p>
            <a:pPr marL="914400" lvl="2" indent="0">
              <a:buNone/>
            </a:pPr>
            <a:r>
              <a:rPr lang="en-US" altLang="zh-CN" dirty="0"/>
              <a:t>A</a:t>
            </a:r>
            <a:r>
              <a:rPr lang="zh-CN" altLang="zh-CN" dirty="0"/>
              <a:t>．胆道疾病</a:t>
            </a:r>
            <a:r>
              <a:rPr lang="en-US" altLang="zh-CN" dirty="0"/>
              <a:t>						</a:t>
            </a:r>
            <a:endParaRPr lang="en-US" altLang="zh-CN" dirty="0" smtClean="0"/>
          </a:p>
          <a:p>
            <a:pPr marL="914400" lvl="2" indent="0">
              <a:buNone/>
            </a:pPr>
            <a:r>
              <a:rPr lang="en-US" altLang="zh-CN" dirty="0" smtClean="0"/>
              <a:t>B</a:t>
            </a:r>
            <a:r>
              <a:rPr lang="zh-CN" altLang="zh-CN" dirty="0"/>
              <a:t>．胰管结石</a:t>
            </a:r>
          </a:p>
          <a:p>
            <a:pPr marL="914400" lvl="2" indent="0">
              <a:buNone/>
            </a:pPr>
            <a:r>
              <a:rPr lang="en-US" altLang="zh-CN" dirty="0"/>
              <a:t>C</a:t>
            </a:r>
            <a:r>
              <a:rPr lang="zh-CN" altLang="zh-CN" dirty="0"/>
              <a:t>．肿瘤</a:t>
            </a:r>
            <a:r>
              <a:rPr lang="en-US" altLang="zh-CN" dirty="0"/>
              <a:t>							</a:t>
            </a:r>
            <a:endParaRPr lang="en-US" altLang="zh-CN" dirty="0" smtClean="0"/>
          </a:p>
          <a:p>
            <a:pPr marL="914400" lvl="2" indent="0">
              <a:buNone/>
            </a:pPr>
            <a:r>
              <a:rPr lang="en-US" altLang="zh-CN" dirty="0" smtClean="0"/>
              <a:t>D</a:t>
            </a:r>
            <a:r>
              <a:rPr lang="zh-CN" altLang="zh-CN" dirty="0"/>
              <a:t>．肠梗阻</a:t>
            </a:r>
          </a:p>
          <a:p>
            <a:pPr marL="914400" lvl="2" indent="0">
              <a:buNone/>
            </a:pPr>
            <a:r>
              <a:rPr lang="en-US" altLang="zh-CN" dirty="0"/>
              <a:t>E</a:t>
            </a:r>
            <a:r>
              <a:rPr lang="zh-CN" altLang="zh-CN" dirty="0"/>
              <a:t>．胰管梗阻</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7</a:t>
            </a:r>
            <a:r>
              <a:rPr lang="zh-CN" altLang="zh-CN" dirty="0"/>
              <a:t>．关于急性胰腺炎时淀粉酶的改变的叙述错误的是</a:t>
            </a:r>
          </a:p>
          <a:p>
            <a:pPr marL="914400" lvl="2" indent="0">
              <a:buNone/>
            </a:pPr>
            <a:r>
              <a:rPr lang="en-US" altLang="zh-CN" dirty="0"/>
              <a:t>A</a:t>
            </a:r>
            <a:r>
              <a:rPr lang="zh-CN" altLang="zh-CN" dirty="0"/>
              <a:t>．尿淀粉酶增高迟于血清淀粉酶</a:t>
            </a:r>
          </a:p>
          <a:p>
            <a:pPr marL="914400" lvl="2" indent="0">
              <a:buNone/>
            </a:pPr>
            <a:r>
              <a:rPr lang="en-US" altLang="zh-CN" dirty="0"/>
              <a:t>B</a:t>
            </a:r>
            <a:r>
              <a:rPr lang="zh-CN" altLang="zh-CN" dirty="0"/>
              <a:t>．尿淀粉酶下降较血清淀粉酶晚</a:t>
            </a:r>
          </a:p>
          <a:p>
            <a:pPr marL="914400" lvl="2" indent="0">
              <a:buNone/>
            </a:pPr>
            <a:r>
              <a:rPr lang="en-US" altLang="zh-CN" dirty="0"/>
              <a:t>C</a:t>
            </a:r>
            <a:r>
              <a:rPr lang="zh-CN" altLang="zh-CN" dirty="0"/>
              <a:t>．尿淀粉酶测定值大于</a:t>
            </a:r>
            <a:r>
              <a:rPr lang="en-US" altLang="zh-CN" dirty="0"/>
              <a:t>500</a:t>
            </a:r>
            <a:r>
              <a:rPr lang="zh-CN" altLang="zh-CN" dirty="0"/>
              <a:t>索氏单位有诊断意义</a:t>
            </a:r>
          </a:p>
          <a:p>
            <a:pPr marL="914400" lvl="2" indent="0">
              <a:buNone/>
            </a:pPr>
            <a:r>
              <a:rPr lang="en-US" altLang="zh-CN" dirty="0"/>
              <a:t>D</a:t>
            </a:r>
            <a:r>
              <a:rPr lang="zh-CN" altLang="zh-CN" dirty="0"/>
              <a:t>．淀粉酶越高诊断的正确率越大</a:t>
            </a:r>
          </a:p>
          <a:p>
            <a:pPr marL="914400" lvl="2" indent="0">
              <a:buNone/>
            </a:pPr>
            <a:r>
              <a:rPr lang="en-US" altLang="zh-CN" dirty="0"/>
              <a:t>E</a:t>
            </a:r>
            <a:r>
              <a:rPr lang="zh-CN" altLang="zh-CN" dirty="0"/>
              <a:t>．淀粉酶的高低与病变轻重不一定成正比</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936655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8</a:t>
            </a:r>
            <a:r>
              <a:rPr lang="zh-CN" altLang="zh-CN" dirty="0"/>
              <a:t>．急性出血</a:t>
            </a:r>
            <a:r>
              <a:rPr lang="zh-CN" altLang="zh-CN" dirty="0" smtClean="0"/>
              <a:t>坏死性胰腺炎</a:t>
            </a:r>
            <a:r>
              <a:rPr lang="zh-CN" altLang="en-US" dirty="0" smtClean="0"/>
              <a:t>患者</a:t>
            </a:r>
            <a:r>
              <a:rPr lang="zh-CN" altLang="zh-CN" dirty="0" smtClean="0"/>
              <a:t>不会</a:t>
            </a:r>
            <a:r>
              <a:rPr lang="zh-CN" altLang="zh-CN" dirty="0"/>
              <a:t>出现</a:t>
            </a:r>
          </a:p>
          <a:p>
            <a:pPr marL="914400" lvl="2" indent="0">
              <a:buNone/>
            </a:pPr>
            <a:r>
              <a:rPr lang="en-US" altLang="zh-CN" dirty="0"/>
              <a:t>A</a:t>
            </a:r>
            <a:r>
              <a:rPr lang="zh-CN" altLang="zh-CN" dirty="0"/>
              <a:t>．腹痛</a:t>
            </a:r>
            <a:r>
              <a:rPr lang="en-US" altLang="zh-CN" dirty="0"/>
              <a:t>							</a:t>
            </a:r>
            <a:endParaRPr lang="en-US" altLang="zh-CN" dirty="0" smtClean="0"/>
          </a:p>
          <a:p>
            <a:pPr marL="914400" lvl="2" indent="0">
              <a:buNone/>
            </a:pPr>
            <a:r>
              <a:rPr lang="en-US" altLang="zh-CN" dirty="0" smtClean="0"/>
              <a:t>B</a:t>
            </a:r>
            <a:r>
              <a:rPr lang="zh-CN" altLang="zh-CN" dirty="0"/>
              <a:t>．腹胀</a:t>
            </a:r>
          </a:p>
          <a:p>
            <a:pPr marL="914400" lvl="2" indent="0">
              <a:buNone/>
            </a:pPr>
            <a:r>
              <a:rPr lang="en-US" altLang="zh-CN" dirty="0"/>
              <a:t>C</a:t>
            </a:r>
            <a:r>
              <a:rPr lang="zh-CN" altLang="zh-CN" dirty="0"/>
              <a:t>．手足抽搐</a:t>
            </a:r>
            <a:r>
              <a:rPr lang="en-US" altLang="zh-CN" dirty="0"/>
              <a:t>						</a:t>
            </a:r>
            <a:endParaRPr lang="en-US" altLang="zh-CN" dirty="0" smtClean="0"/>
          </a:p>
          <a:p>
            <a:pPr marL="914400" lvl="2" indent="0">
              <a:buNone/>
            </a:pPr>
            <a:r>
              <a:rPr lang="en-US" altLang="zh-CN" dirty="0" smtClean="0"/>
              <a:t>D</a:t>
            </a:r>
            <a:r>
              <a:rPr lang="zh-CN" altLang="zh-CN" dirty="0"/>
              <a:t>．低血糖</a:t>
            </a:r>
          </a:p>
          <a:p>
            <a:pPr marL="914400" lvl="2" indent="0">
              <a:buNone/>
            </a:pPr>
            <a:r>
              <a:rPr lang="en-US" altLang="zh-CN" dirty="0"/>
              <a:t>E</a:t>
            </a:r>
            <a:r>
              <a:rPr lang="zh-CN" altLang="zh-CN" dirty="0"/>
              <a:t>．休克</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7028651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第三十章</a:t>
            </a:r>
            <a:r>
              <a:rPr lang="en-US" altLang="zh-CN" dirty="0"/>
              <a:t>   </a:t>
            </a:r>
            <a:r>
              <a:rPr lang="zh-CN" altLang="zh-CN" dirty="0"/>
              <a:t>胰腺</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参考答案</a:t>
            </a:r>
          </a:p>
          <a:p>
            <a:pPr marL="457200" lvl="1" indent="0">
              <a:buNone/>
            </a:pPr>
            <a:r>
              <a:rPr lang="en-US" altLang="zh-CN" dirty="0"/>
              <a:t>1.A		2.B		3.B		4.D		5.E		6.A		7.D		8.D</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59201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zh-CN" dirty="0"/>
              <a:t>案例30-1  A</a:t>
            </a:r>
          </a:p>
          <a:p>
            <a:pPr lvl="1"/>
            <a:r>
              <a:rPr lang="zh-CN" altLang="zh-CN" sz="2800" dirty="0"/>
              <a:t>男，43岁。 餐后突发左上腹疼痛8小时入院。既往有“胆囊结石”病史，无腹部手术、肝炎、消化性溃疡、糖尿病病史。</a:t>
            </a:r>
          </a:p>
          <a:p>
            <a:pPr lvl="1"/>
            <a:r>
              <a:rPr lang="zh-CN" altLang="zh-CN" sz="2800" dirty="0"/>
              <a:t>体检：T 38.7℃，</a:t>
            </a:r>
            <a:r>
              <a:rPr lang="zh-CN" altLang="zh-CN" sz="2800" dirty="0" smtClean="0"/>
              <a:t>P</a:t>
            </a:r>
            <a:r>
              <a:rPr lang="en-US" altLang="zh-CN" sz="2800" dirty="0" smtClean="0"/>
              <a:t> </a:t>
            </a:r>
            <a:r>
              <a:rPr lang="zh-CN" altLang="zh-CN" sz="2800" dirty="0" smtClean="0"/>
              <a:t>102</a:t>
            </a:r>
            <a:r>
              <a:rPr lang="zh-CN" altLang="zh-CN" sz="2800" dirty="0"/>
              <a:t>次/分，</a:t>
            </a:r>
            <a:r>
              <a:rPr lang="zh-CN" altLang="zh-CN" sz="2800" dirty="0" smtClean="0"/>
              <a:t>R</a:t>
            </a:r>
            <a:r>
              <a:rPr lang="en-US" altLang="zh-CN" sz="2800" dirty="0" smtClean="0"/>
              <a:t> </a:t>
            </a:r>
            <a:r>
              <a:rPr lang="zh-CN" altLang="zh-CN" sz="2800" dirty="0" smtClean="0"/>
              <a:t>20</a:t>
            </a:r>
            <a:r>
              <a:rPr lang="zh-CN" altLang="zh-CN" sz="2800" dirty="0"/>
              <a:t>次/分，</a:t>
            </a:r>
            <a:r>
              <a:rPr lang="zh-CN" altLang="zh-CN" sz="2800" dirty="0" smtClean="0"/>
              <a:t>BP</a:t>
            </a:r>
            <a:r>
              <a:rPr lang="en-US" altLang="zh-CN" sz="2800" dirty="0" smtClean="0"/>
              <a:t> </a:t>
            </a:r>
            <a:r>
              <a:rPr lang="zh-CN" altLang="zh-CN" sz="2800" dirty="0" smtClean="0"/>
              <a:t>130/85</a:t>
            </a:r>
            <a:r>
              <a:rPr lang="zh-CN" altLang="zh-CN" sz="2800" dirty="0"/>
              <a:t>mmHg。痛苦表情，屈曲右侧卧位。巩膜无黄染，浅表淋巴结无肿大。心肺（-），腹部胀气轻度膨隆无肠型及蠕动波，无腹壁浅静脉曲张，腹式呼吸减弱。上腹部压痛，以左上腹为重，肌紧张不明显。肝胆脾肋下未及，Murphy征（-），移动性浊音（+）。</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810284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a:xfrm>
            <a:off x="304800" y="1432520"/>
            <a:ext cx="8610600" cy="4876800"/>
          </a:xfrm>
        </p:spPr>
        <p:txBody>
          <a:bodyPr/>
          <a:lstStyle/>
          <a:p>
            <a:pPr lvl="1"/>
            <a:r>
              <a:rPr lang="zh-CN" altLang="zh-CN" sz="2800" dirty="0"/>
              <a:t>实验室检查：血常规：</a:t>
            </a:r>
            <a:r>
              <a:rPr lang="zh-CN" altLang="zh-CN" sz="2800" dirty="0" smtClean="0"/>
              <a:t>WBC</a:t>
            </a:r>
            <a:r>
              <a:rPr lang="en-US" altLang="zh-CN" sz="2800" dirty="0" smtClean="0"/>
              <a:t> </a:t>
            </a:r>
            <a:r>
              <a:rPr lang="zh-CN" altLang="zh-CN" sz="2800" dirty="0" smtClean="0"/>
              <a:t>17</a:t>
            </a:r>
            <a:r>
              <a:rPr lang="zh-CN" altLang="zh-CN" sz="2800" dirty="0"/>
              <a:t>.0×10</a:t>
            </a:r>
            <a:r>
              <a:rPr lang="zh-CN" altLang="zh-CN" sz="2800" baseline="30000" dirty="0"/>
              <a:t>9</a:t>
            </a:r>
            <a:r>
              <a:rPr lang="zh-CN" altLang="zh-CN" sz="2800" dirty="0"/>
              <a:t>/L,中性粒细胞0.86，</a:t>
            </a:r>
            <a:r>
              <a:rPr lang="zh-CN" altLang="zh-CN" sz="2800" dirty="0" smtClean="0"/>
              <a:t>Hb</a:t>
            </a:r>
            <a:r>
              <a:rPr lang="en-US" altLang="zh-CN" sz="2800" dirty="0" smtClean="0"/>
              <a:t> </a:t>
            </a:r>
            <a:r>
              <a:rPr lang="zh-CN" altLang="zh-CN" sz="2800" dirty="0" smtClean="0"/>
              <a:t>126</a:t>
            </a:r>
            <a:r>
              <a:rPr lang="zh-CN" altLang="zh-CN" sz="2800" dirty="0"/>
              <a:t>g/L；血淀粉酶9060U/L，尿淀粉酶3850U/L，血糖9.1mmol/L，血清钙2.1mmol/L。</a:t>
            </a:r>
          </a:p>
          <a:p>
            <a:pPr lvl="1"/>
            <a:r>
              <a:rPr lang="zh-CN" altLang="zh-CN" sz="2800" dirty="0"/>
              <a:t>腹部立位平片：普遍肠胀气，未见气液平面及膈下游离气体。</a:t>
            </a:r>
          </a:p>
          <a:p>
            <a:pPr lvl="1"/>
            <a:r>
              <a:rPr lang="zh-CN" altLang="zh-CN" sz="2800" dirty="0"/>
              <a:t>B超：胆囊多发结石并胆囊炎；胰腺肿大，回声降低，胰周少许积液，腹腔中量积</a:t>
            </a:r>
            <a:r>
              <a:rPr lang="zh-CN" altLang="zh-CN" sz="2800" dirty="0" smtClean="0"/>
              <a:t>液</a:t>
            </a:r>
            <a:endParaRPr lang="zh-CN" altLang="zh-CN" sz="2800" dirty="0"/>
          </a:p>
          <a:p>
            <a:pPr lvl="1"/>
            <a:r>
              <a:rPr lang="zh-CN" altLang="zh-CN" sz="2800" dirty="0"/>
              <a:t>问题：①</a:t>
            </a:r>
            <a:r>
              <a:rPr lang="zh-CN" altLang="zh-CN" sz="2800" dirty="0" smtClean="0"/>
              <a:t>该</a:t>
            </a:r>
            <a:r>
              <a:rPr lang="zh-CN" altLang="en-US" sz="2800" dirty="0" smtClean="0"/>
              <a:t>患者</a:t>
            </a:r>
            <a:r>
              <a:rPr lang="zh-CN" altLang="zh-CN" sz="2800" dirty="0" smtClean="0"/>
              <a:t>可能</a:t>
            </a:r>
            <a:r>
              <a:rPr lang="zh-CN" altLang="zh-CN" sz="2800" dirty="0"/>
              <a:t>的病因是什么？</a:t>
            </a:r>
          </a:p>
          <a:p>
            <a:pPr lvl="1"/>
            <a:r>
              <a:rPr lang="zh-CN" altLang="zh-CN" sz="2800" dirty="0"/>
              <a:t>②</a:t>
            </a:r>
            <a:r>
              <a:rPr lang="zh-CN" altLang="zh-CN" sz="2800" dirty="0" smtClean="0"/>
              <a:t>该</a:t>
            </a:r>
            <a:r>
              <a:rPr lang="zh-CN" altLang="en-US" sz="2800" dirty="0" smtClean="0"/>
              <a:t>患者</a:t>
            </a:r>
            <a:r>
              <a:rPr lang="zh-CN" altLang="zh-CN" sz="2800" dirty="0" smtClean="0"/>
              <a:t>护理</a:t>
            </a:r>
            <a:r>
              <a:rPr lang="zh-CN" altLang="zh-CN" sz="2800" dirty="0"/>
              <a:t>评估的内容有哪些？</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222164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症状</a:t>
            </a:r>
            <a:endParaRPr lang="en-US" altLang="zh-CN" dirty="0" smtClean="0"/>
          </a:p>
          <a:p>
            <a:pPr lvl="3"/>
            <a:r>
              <a:rPr lang="zh-CN" altLang="en-US" dirty="0" smtClean="0"/>
              <a:t>腹痛</a:t>
            </a:r>
            <a:endParaRPr lang="en-US" altLang="zh-CN" dirty="0" smtClean="0"/>
          </a:p>
          <a:p>
            <a:pPr lvl="3"/>
            <a:r>
              <a:rPr lang="zh-CN" altLang="zh-CN" dirty="0"/>
              <a:t>恶心、呕吐、</a:t>
            </a:r>
            <a:r>
              <a:rPr lang="zh-CN" altLang="zh-CN" dirty="0" smtClean="0"/>
              <a:t>腹胀</a:t>
            </a:r>
            <a:endParaRPr lang="en-US" altLang="zh-CN" dirty="0" smtClean="0"/>
          </a:p>
          <a:p>
            <a:pPr lvl="3"/>
            <a:r>
              <a:rPr lang="zh-CN" altLang="en-US" dirty="0" smtClean="0"/>
              <a:t>发热</a:t>
            </a:r>
            <a:endParaRPr lang="en-US" altLang="zh-CN" dirty="0" smtClean="0"/>
          </a:p>
          <a:p>
            <a:pPr lvl="3"/>
            <a:r>
              <a:rPr lang="zh-CN" altLang="zh-CN" dirty="0"/>
              <a:t>水、电解质及酸碱</a:t>
            </a:r>
            <a:r>
              <a:rPr lang="zh-CN" altLang="zh-CN" dirty="0" smtClean="0"/>
              <a:t>失衡</a:t>
            </a:r>
            <a:endParaRPr lang="en-US" altLang="zh-CN" dirty="0" smtClean="0"/>
          </a:p>
          <a:p>
            <a:pPr lvl="3"/>
            <a:r>
              <a:rPr lang="zh-CN" altLang="zh-CN" dirty="0"/>
              <a:t>休克和脏器功能</a:t>
            </a:r>
            <a:r>
              <a:rPr lang="zh-CN" altLang="zh-CN" dirty="0" smtClean="0"/>
              <a:t>障碍</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865525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a:t>
            </a:r>
            <a:r>
              <a:rPr lang="en-US" altLang="zh-CN" dirty="0"/>
              <a:t>  </a:t>
            </a:r>
            <a:r>
              <a:rPr lang="zh-CN" altLang="zh-CN" dirty="0"/>
              <a:t>急性胰腺炎</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en-US" dirty="0" smtClean="0"/>
              <a:t>体</a:t>
            </a:r>
            <a:r>
              <a:rPr lang="zh-CN" altLang="en-US" dirty="0"/>
              <a:t>征</a:t>
            </a:r>
            <a:endParaRPr lang="en-US" altLang="zh-CN" dirty="0"/>
          </a:p>
          <a:p>
            <a:pPr lvl="3"/>
            <a:r>
              <a:rPr lang="zh-CN" altLang="zh-CN" dirty="0"/>
              <a:t>腹膜炎体征</a:t>
            </a:r>
            <a:endParaRPr lang="en-US" altLang="zh-CN" dirty="0"/>
          </a:p>
          <a:p>
            <a:pPr lvl="3"/>
            <a:r>
              <a:rPr lang="zh-CN" altLang="en-US" dirty="0"/>
              <a:t>皮下</a:t>
            </a:r>
            <a:r>
              <a:rPr lang="zh-CN" altLang="en-US" dirty="0" smtClean="0"/>
              <a:t>出血</a:t>
            </a:r>
            <a:endParaRPr lang="en-US" altLang="zh-CN" dirty="0" smtClean="0"/>
          </a:p>
          <a:p>
            <a:pPr lvl="3"/>
            <a:r>
              <a:rPr lang="zh-CN" altLang="zh-CN" dirty="0" smtClean="0"/>
              <a:t>并发症</a:t>
            </a:r>
            <a:endParaRPr lang="en-US" altLang="zh-CN" dirty="0" smtClean="0"/>
          </a:p>
          <a:p>
            <a:pPr lvl="4"/>
            <a:r>
              <a:rPr lang="zh-CN" altLang="zh-CN" dirty="0" smtClean="0"/>
              <a:t>主要</a:t>
            </a:r>
            <a:r>
              <a:rPr lang="zh-CN" altLang="zh-CN" dirty="0"/>
              <a:t>见于急性出血坏死型胰腺炎</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81920131"/>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327</TotalTime>
  <Pages>0</Pages>
  <Words>2837</Words>
  <Characters>0</Characters>
  <Application>Microsoft Office PowerPoint</Application>
  <DocSecurity>0</DocSecurity>
  <PresentationFormat>全屏显示(4:3)</PresentationFormat>
  <Lines>0</Lines>
  <Paragraphs>387</Paragraphs>
  <Slides>53</Slides>
  <Notes>0</Notes>
  <HiddenSlides>0</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课件模板</vt:lpstr>
      <vt:lpstr>第三十章   胰腺疾病患者的护理</vt:lpstr>
      <vt:lpstr>第三十章   胰腺疾病患者的护理</vt:lpstr>
      <vt:lpstr>第三十章   胰腺疾病患者的护理</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第一节  急性胰腺炎</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第二节  胰腺癌和壶腹部癌</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lpstr>第三十章   胰腺疾病患者的护理</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zhaoxin</cp:lastModifiedBy>
  <cp:revision>50</cp:revision>
  <cp:lastPrinted>1899-12-30T00:00:00Z</cp:lastPrinted>
  <dcterms:created xsi:type="dcterms:W3CDTF">2008-12-16T07:41:38Z</dcterms:created>
  <dcterms:modified xsi:type="dcterms:W3CDTF">2015-06-20T10:21:15Z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