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88" r:id="rId14"/>
    <p:sldId id="271" r:id="rId15"/>
    <p:sldId id="272" r:id="rId16"/>
    <p:sldId id="273" r:id="rId17"/>
    <p:sldId id="274" r:id="rId18"/>
    <p:sldId id="289" r:id="rId19"/>
    <p:sldId id="275" r:id="rId20"/>
    <p:sldId id="290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59" r:id="rId31"/>
    <p:sldId id="286" r:id="rId32"/>
    <p:sldId id="287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5" autoAdjust="0"/>
  </p:normalViewPr>
  <p:slideViewPr>
    <p:cSldViewPr>
      <p:cViewPr varScale="1">
        <p:scale>
          <a:sx n="67" d="100"/>
          <a:sy n="67" d="100"/>
        </p:scale>
        <p:origin x="-1250" y="-34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5472286" cy="2286000"/>
          </a:xfrm>
        </p:spPr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 smtClean="0"/>
              <a:t>门静脉高压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 smtClean="0"/>
              <a:t>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的健康史</a:t>
            </a:r>
          </a:p>
          <a:p>
            <a:pPr lvl="2"/>
            <a:r>
              <a:rPr lang="zh-CN" altLang="zh-CN" dirty="0"/>
              <a:t>详细</a:t>
            </a:r>
            <a:r>
              <a:rPr lang="zh-CN" altLang="zh-CN" dirty="0" smtClean="0"/>
              <a:t>询问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健康</a:t>
            </a:r>
            <a:r>
              <a:rPr lang="zh-CN" altLang="zh-CN" dirty="0"/>
              <a:t>史，包括年龄、性别、长期大量饮酒史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既往</a:t>
            </a:r>
            <a:r>
              <a:rPr lang="zh-CN" altLang="zh-CN" dirty="0"/>
              <a:t>有无慢性肝炎、肝硬化、血吸虫病</a:t>
            </a:r>
            <a:r>
              <a:rPr lang="zh-CN" altLang="zh-CN" dirty="0" smtClean="0"/>
              <a:t>史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有</a:t>
            </a:r>
            <a:r>
              <a:rPr lang="zh-CN" altLang="zh-CN" dirty="0"/>
              <a:t>无发病的诱因（出血与饮食的关系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是否</a:t>
            </a:r>
            <a:r>
              <a:rPr lang="zh-CN" altLang="zh-CN" dirty="0"/>
              <a:t>常有黏膜及皮下出血，是否贫血或易感染，有无呕血、黑便等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8589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en-US" dirty="0" smtClean="0"/>
              <a:t>患者</a:t>
            </a:r>
            <a:r>
              <a:rPr lang="zh-CN" altLang="zh-CN" dirty="0" smtClean="0"/>
              <a:t>对</a:t>
            </a:r>
            <a:r>
              <a:rPr lang="zh-CN" altLang="zh-CN" dirty="0"/>
              <a:t>突然大量出血是否感到紧张、</a:t>
            </a:r>
            <a:r>
              <a:rPr lang="zh-CN" altLang="zh-CN" dirty="0" smtClean="0"/>
              <a:t>恐惧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患者</a:t>
            </a:r>
            <a:r>
              <a:rPr lang="zh-CN" altLang="zh-CN" dirty="0" smtClean="0"/>
              <a:t>有</a:t>
            </a:r>
            <a:r>
              <a:rPr lang="zh-CN" altLang="zh-CN" dirty="0"/>
              <a:t>否因长时间、反复发病，工作和生活受到影响而感到焦虑不安和</a:t>
            </a:r>
            <a:r>
              <a:rPr lang="zh-CN" altLang="zh-CN" dirty="0" smtClean="0"/>
              <a:t>悲观失望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家庭</a:t>
            </a:r>
            <a:r>
              <a:rPr lang="zh-CN" altLang="zh-CN" dirty="0"/>
              <a:t>成员能否提供足够的心理和经济</a:t>
            </a:r>
            <a:r>
              <a:rPr lang="zh-CN" altLang="zh-CN" dirty="0" smtClean="0"/>
              <a:t>支持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家属对门静脉高压症的治疗、预防再出血的知识的了解程度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5703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zh-CN" dirty="0"/>
              <a:t>食管胃底曲张静脉破裂出血的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非手术治疗</a:t>
            </a:r>
            <a:endParaRPr lang="en-US" altLang="zh-CN" dirty="0" smtClean="0"/>
          </a:p>
          <a:p>
            <a:pPr lvl="4"/>
            <a:r>
              <a:rPr lang="zh-CN" altLang="zh-CN" dirty="0"/>
              <a:t>补充血</a:t>
            </a:r>
            <a:r>
              <a:rPr lang="zh-CN" altLang="zh-CN" dirty="0" smtClean="0"/>
              <a:t>容量</a:t>
            </a:r>
            <a:endParaRPr lang="en-US" altLang="zh-CN" dirty="0" smtClean="0"/>
          </a:p>
          <a:p>
            <a:pPr lvl="4"/>
            <a:r>
              <a:rPr lang="zh-CN" altLang="zh-CN" dirty="0"/>
              <a:t>药物</a:t>
            </a:r>
            <a:r>
              <a:rPr lang="zh-CN" altLang="zh-CN" dirty="0" smtClean="0"/>
              <a:t>止血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内镜治疗</a:t>
            </a:r>
            <a:endParaRPr lang="en-US" altLang="zh-CN" dirty="0" smtClean="0"/>
          </a:p>
          <a:p>
            <a:pPr lvl="4"/>
            <a:r>
              <a:rPr lang="zh-CN" altLang="zh-CN" dirty="0"/>
              <a:t>三腔二囊管压迫</a:t>
            </a:r>
            <a:r>
              <a:rPr lang="zh-CN" altLang="zh-CN" dirty="0" smtClean="0"/>
              <a:t>止血</a:t>
            </a:r>
            <a:endParaRPr lang="en-US" altLang="zh-CN" dirty="0" smtClean="0"/>
          </a:p>
          <a:p>
            <a:pPr lvl="4"/>
            <a:r>
              <a:rPr lang="zh-CN" altLang="zh-CN" dirty="0"/>
              <a:t>经颈静脉肝内门体分流术（</a:t>
            </a:r>
            <a:r>
              <a:rPr lang="en-US" altLang="zh-CN" dirty="0" err="1"/>
              <a:t>transjugular</a:t>
            </a:r>
            <a:r>
              <a:rPr lang="en-US" altLang="zh-CN" dirty="0"/>
              <a:t> intrahepatic </a:t>
            </a:r>
            <a:r>
              <a:rPr lang="en-US" altLang="zh-CN" dirty="0" err="1"/>
              <a:t>portosystemic</a:t>
            </a:r>
            <a:r>
              <a:rPr lang="en-US" altLang="zh-CN" dirty="0"/>
              <a:t> shunt, TIPS</a:t>
            </a:r>
            <a:r>
              <a:rPr lang="zh-CN" altLang="zh-CN" dirty="0" smtClean="0"/>
              <a:t>）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3081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治疗原则</a:t>
            </a:r>
            <a:endParaRPr lang="en-US" altLang="zh-CN" dirty="0"/>
          </a:p>
          <a:p>
            <a:pPr lvl="2"/>
            <a:r>
              <a:rPr lang="zh-CN" altLang="zh-CN" dirty="0"/>
              <a:t>食管胃底曲张静脉破裂出血的治疗</a:t>
            </a:r>
            <a:endParaRPr lang="en-US" altLang="zh-CN" dirty="0"/>
          </a:p>
          <a:p>
            <a:pPr lvl="3"/>
            <a:r>
              <a:rPr lang="zh-CN" altLang="zh-CN" dirty="0" smtClean="0"/>
              <a:t>手术治疗</a:t>
            </a:r>
            <a:endParaRPr lang="en-US" altLang="zh-CN" dirty="0"/>
          </a:p>
          <a:p>
            <a:pPr lvl="4"/>
            <a:r>
              <a:rPr lang="zh-CN" altLang="zh-CN" dirty="0"/>
              <a:t>分流术（</a:t>
            </a:r>
            <a:r>
              <a:rPr lang="en-US" altLang="zh-CN" dirty="0"/>
              <a:t>shunt operation</a:t>
            </a:r>
            <a:r>
              <a:rPr lang="zh-CN" altLang="zh-CN" dirty="0"/>
              <a:t>）</a:t>
            </a:r>
            <a:endParaRPr lang="en-US" altLang="zh-CN" dirty="0"/>
          </a:p>
          <a:p>
            <a:pPr lvl="4"/>
            <a:r>
              <a:rPr lang="zh-CN" altLang="zh-CN" dirty="0"/>
              <a:t>断流</a:t>
            </a:r>
            <a:r>
              <a:rPr lang="zh-CN" altLang="zh-CN" dirty="0" smtClean="0"/>
              <a:t>术</a:t>
            </a:r>
            <a:endParaRPr lang="en-US" altLang="zh-CN" dirty="0" smtClean="0"/>
          </a:p>
          <a:p>
            <a:pPr lvl="2"/>
            <a:r>
              <a:rPr lang="zh-CN" altLang="zh-CN" dirty="0"/>
              <a:t>严重脾大，合并明显脾功能亢进的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单纯脾切除术效果</a:t>
            </a:r>
            <a:r>
              <a:rPr lang="zh-CN" altLang="zh-CN" dirty="0" smtClean="0"/>
              <a:t>良好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425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治疗原则</a:t>
            </a:r>
            <a:endParaRPr lang="en-US" altLang="zh-CN" dirty="0"/>
          </a:p>
          <a:p>
            <a:pPr lvl="2"/>
            <a:r>
              <a:rPr lang="zh-CN" altLang="zh-CN" dirty="0" smtClean="0"/>
              <a:t>肝硬化引起</a:t>
            </a:r>
            <a:r>
              <a:rPr lang="zh-CN" altLang="zh-CN" dirty="0"/>
              <a:t>的顽固性腹水的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最有效方法的是肝移植，其他包括</a:t>
            </a:r>
            <a:r>
              <a:rPr lang="en-US" altLang="zh-CN" dirty="0"/>
              <a:t>TIPS</a:t>
            </a:r>
            <a:r>
              <a:rPr lang="zh-CN" altLang="zh-CN" dirty="0"/>
              <a:t>和腹腔</a:t>
            </a:r>
            <a:r>
              <a:rPr lang="en-US" altLang="zh-CN" dirty="0"/>
              <a:t>-</a:t>
            </a:r>
            <a:r>
              <a:rPr lang="zh-CN" altLang="zh-CN" dirty="0"/>
              <a:t>上腔静脉转流术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4550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sz="2800" dirty="0" smtClean="0"/>
              <a:t>体液</a:t>
            </a:r>
            <a:r>
              <a:rPr lang="zh-CN" altLang="zh-CN" sz="2800" dirty="0"/>
              <a:t>不足</a:t>
            </a:r>
            <a:r>
              <a:rPr lang="en-US" altLang="zh-CN" sz="2800" dirty="0"/>
              <a:t>  </a:t>
            </a:r>
            <a:r>
              <a:rPr lang="zh-CN" altLang="zh-CN" sz="2800" dirty="0"/>
              <a:t>与食管胃底曲张静脉破裂出血</a:t>
            </a:r>
            <a:r>
              <a:rPr lang="zh-CN" altLang="zh-CN" sz="2800" dirty="0" smtClean="0"/>
              <a:t>有关</a:t>
            </a:r>
            <a:endParaRPr lang="zh-CN" altLang="zh-CN" sz="2800" dirty="0"/>
          </a:p>
          <a:p>
            <a:pPr lvl="1"/>
            <a:r>
              <a:rPr lang="zh-CN" altLang="zh-CN" sz="2800" dirty="0" smtClean="0"/>
              <a:t>体液</a:t>
            </a:r>
            <a:r>
              <a:rPr lang="zh-CN" altLang="zh-CN" sz="2800" dirty="0"/>
              <a:t>过多</a:t>
            </a:r>
            <a:r>
              <a:rPr lang="en-US" altLang="zh-CN" sz="2800" dirty="0"/>
              <a:t>  </a:t>
            </a:r>
            <a:r>
              <a:rPr lang="zh-CN" altLang="zh-CN" sz="2800" dirty="0"/>
              <a:t>腹水与肝功能损害致低蛋白血症、门静脉压增高、血浆胶体渗透压降低及醛固酮分泌增加等</a:t>
            </a:r>
            <a:r>
              <a:rPr lang="zh-CN" altLang="zh-CN" sz="2800" dirty="0" smtClean="0"/>
              <a:t>有关</a:t>
            </a:r>
            <a:endParaRPr lang="zh-CN" altLang="zh-CN" sz="2800" dirty="0"/>
          </a:p>
          <a:p>
            <a:pPr lvl="1"/>
            <a:r>
              <a:rPr lang="zh-CN" altLang="zh-CN" sz="2800" dirty="0" smtClean="0"/>
              <a:t>营养失调</a:t>
            </a:r>
            <a:r>
              <a:rPr lang="zh-CN" altLang="zh-CN" sz="2800" dirty="0"/>
              <a:t>（低于机体需要量）</a:t>
            </a:r>
            <a:r>
              <a:rPr lang="en-US" altLang="zh-CN" sz="2800" dirty="0"/>
              <a:t>  </a:t>
            </a:r>
            <a:r>
              <a:rPr lang="zh-CN" altLang="zh-CN" sz="2800" dirty="0"/>
              <a:t>与肝功能损害、营养素摄入不足、消化吸收障碍灯</a:t>
            </a:r>
            <a:r>
              <a:rPr lang="zh-CN" altLang="zh-CN" sz="2800" dirty="0" smtClean="0"/>
              <a:t>有关</a:t>
            </a:r>
            <a:endParaRPr lang="zh-CN" altLang="zh-CN" sz="2800" dirty="0"/>
          </a:p>
          <a:p>
            <a:pPr lvl="1"/>
            <a:r>
              <a:rPr lang="zh-CN" altLang="zh-CN" sz="2800" dirty="0" smtClean="0"/>
              <a:t>潜在并发症</a:t>
            </a:r>
            <a:r>
              <a:rPr lang="en-US" altLang="zh-CN" sz="2800" dirty="0" smtClean="0"/>
              <a:t>  </a:t>
            </a:r>
            <a:r>
              <a:rPr lang="zh-CN" altLang="zh-CN" sz="2800" dirty="0" smtClean="0"/>
              <a:t>出血</a:t>
            </a:r>
            <a:r>
              <a:rPr lang="zh-CN" altLang="zh-CN" sz="2800" dirty="0" smtClean="0"/>
              <a:t>、</a:t>
            </a:r>
            <a:r>
              <a:rPr lang="zh-CN" altLang="en-US" sz="2800" dirty="0" smtClean="0"/>
              <a:t>肝</a:t>
            </a:r>
            <a:r>
              <a:rPr lang="zh-CN" altLang="zh-CN" sz="2800" dirty="0" smtClean="0"/>
              <a:t>性脑病</a:t>
            </a:r>
            <a:r>
              <a:rPr lang="zh-CN" altLang="zh-CN" sz="2800" dirty="0"/>
              <a:t>、感染、门静脉血栓形成、肝肾综合征等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316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措施</a:t>
            </a:r>
            <a:endParaRPr lang="en-US" altLang="zh-CN" dirty="0" smtClean="0"/>
          </a:p>
          <a:p>
            <a:pPr lvl="1"/>
            <a:r>
              <a:rPr lang="zh-CN" altLang="zh-CN" dirty="0"/>
              <a:t>非手术治疗护理</a:t>
            </a:r>
            <a:r>
              <a:rPr lang="en-US" altLang="zh-CN" dirty="0"/>
              <a:t>/</a:t>
            </a:r>
            <a:r>
              <a:rPr lang="zh-CN" altLang="zh-CN" dirty="0"/>
              <a:t>术前护理</a:t>
            </a:r>
          </a:p>
          <a:p>
            <a:pPr lvl="2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2"/>
            <a:r>
              <a:rPr lang="zh-CN" altLang="zh-CN" dirty="0"/>
              <a:t>制止出血，维持循环血量</a:t>
            </a:r>
            <a:endParaRPr lang="zh-CN" altLang="zh-CN" sz="2000" dirty="0"/>
          </a:p>
          <a:p>
            <a:pPr lvl="3"/>
            <a:r>
              <a:rPr lang="zh-CN" altLang="zh-CN" dirty="0" smtClean="0"/>
              <a:t>建立</a:t>
            </a:r>
            <a:r>
              <a:rPr lang="zh-CN" altLang="zh-CN" dirty="0"/>
              <a:t>静脉通路，备血输血，纠正水、电解质平衡</a:t>
            </a:r>
            <a:r>
              <a:rPr lang="zh-CN" altLang="zh-CN" dirty="0" smtClean="0"/>
              <a:t>失调</a:t>
            </a:r>
            <a:endParaRPr lang="zh-CN" altLang="zh-CN" sz="2000" dirty="0"/>
          </a:p>
          <a:p>
            <a:pPr lvl="3"/>
            <a:r>
              <a:rPr lang="zh-CN" altLang="zh-CN" dirty="0" smtClean="0"/>
              <a:t>止血</a:t>
            </a:r>
            <a:r>
              <a:rPr lang="zh-CN" altLang="zh-CN" dirty="0"/>
              <a:t>药物的应用与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严密</a:t>
            </a:r>
            <a:r>
              <a:rPr lang="zh-CN" altLang="zh-CN" dirty="0"/>
              <a:t>病情观察：生命体征、中心静脉压和尿量，呕血和黑便</a:t>
            </a:r>
            <a:r>
              <a:rPr lang="zh-CN" altLang="zh-CN" dirty="0" smtClean="0"/>
              <a:t>情况</a:t>
            </a:r>
            <a:endParaRPr lang="zh-CN" altLang="zh-CN" sz="2000" dirty="0"/>
          </a:p>
          <a:p>
            <a:pPr lvl="3"/>
            <a:r>
              <a:rPr lang="zh-CN" altLang="zh-CN" dirty="0" smtClean="0"/>
              <a:t>三</a:t>
            </a:r>
            <a:r>
              <a:rPr lang="zh-CN" altLang="zh-CN" dirty="0"/>
              <a:t>腔二囊管压迫止血的护理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6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非手术治疗护理</a:t>
            </a:r>
            <a:r>
              <a:rPr lang="en-US" altLang="zh-CN" dirty="0"/>
              <a:t>/</a:t>
            </a:r>
            <a:r>
              <a:rPr lang="zh-CN" altLang="zh-CN" dirty="0"/>
              <a:t>术前护理</a:t>
            </a:r>
          </a:p>
          <a:p>
            <a:pPr lvl="2"/>
            <a:r>
              <a:rPr lang="zh-CN" altLang="zh-CN" dirty="0" smtClean="0"/>
              <a:t>预防食管胃底曲张静脉出血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控制腹水</a:t>
            </a:r>
            <a:endParaRPr lang="en-US" altLang="zh-CN" dirty="0" smtClean="0"/>
          </a:p>
          <a:p>
            <a:pPr lvl="2"/>
            <a:r>
              <a:rPr lang="zh-CN" altLang="zh-CN" dirty="0"/>
              <a:t>保护</a:t>
            </a:r>
            <a:r>
              <a:rPr lang="zh-CN" altLang="zh-CN" dirty="0" smtClean="0"/>
              <a:t>肝功能</a:t>
            </a:r>
            <a:r>
              <a:rPr lang="zh-CN" altLang="zh-CN" dirty="0"/>
              <a:t>，预防</a:t>
            </a:r>
            <a:r>
              <a:rPr lang="zh-CN" altLang="zh-CN" dirty="0" smtClean="0"/>
              <a:t>肝性脑病</a:t>
            </a:r>
            <a:endParaRPr lang="en-US" altLang="zh-CN" dirty="0" smtClean="0"/>
          </a:p>
          <a:p>
            <a:pPr lvl="2"/>
            <a:r>
              <a:rPr lang="zh-CN" altLang="zh-CN" dirty="0"/>
              <a:t>作好急症手术</a:t>
            </a:r>
            <a:r>
              <a:rPr lang="zh-CN" altLang="zh-CN" dirty="0" smtClean="0"/>
              <a:t>的各项常规准备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941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术后护理</a:t>
            </a:r>
            <a:endParaRPr lang="en-US" altLang="zh-CN" dirty="0" smtClean="0"/>
          </a:p>
          <a:p>
            <a:pPr lvl="2"/>
            <a:r>
              <a:rPr lang="zh-CN" altLang="zh-CN" dirty="0"/>
              <a:t>休息与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pPr lvl="2"/>
            <a:r>
              <a:rPr lang="zh-CN" altLang="zh-CN" dirty="0"/>
              <a:t>严密观察病情包括尿量、引流液的量和颜色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营养支持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01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并发</a:t>
            </a:r>
            <a:r>
              <a:rPr lang="zh-CN" altLang="zh-CN" dirty="0"/>
              <a:t>症的观察及护理</a:t>
            </a:r>
            <a:endParaRPr lang="en-US" altLang="zh-CN" dirty="0"/>
          </a:p>
          <a:p>
            <a:pPr lvl="3"/>
            <a:r>
              <a:rPr lang="zh-CN" altLang="en-US" dirty="0" smtClean="0"/>
              <a:t>出血</a:t>
            </a:r>
            <a:endParaRPr lang="en-US" altLang="zh-CN" dirty="0" smtClean="0"/>
          </a:p>
          <a:p>
            <a:pPr lvl="4"/>
            <a:r>
              <a:rPr lang="zh-CN" altLang="zh-CN" dirty="0"/>
              <a:t>定时观察血压、脉搏、呼吸及有无伤口或消化道出血情况</a:t>
            </a:r>
            <a:endParaRPr lang="en-US" altLang="zh-CN" dirty="0"/>
          </a:p>
          <a:p>
            <a:pPr lvl="3"/>
            <a:r>
              <a:rPr lang="zh-CN" altLang="zh-CN" dirty="0" smtClean="0"/>
              <a:t>肝性脑病</a:t>
            </a:r>
            <a:endParaRPr lang="en-US" altLang="zh-CN" dirty="0" smtClean="0"/>
          </a:p>
          <a:p>
            <a:pPr lvl="4"/>
            <a:r>
              <a:rPr lang="zh-CN" altLang="zh-CN" dirty="0"/>
              <a:t>分流术</a:t>
            </a:r>
            <a:r>
              <a:rPr lang="zh-CN" altLang="zh-CN" dirty="0" smtClean="0"/>
              <a:t>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须</a:t>
            </a:r>
            <a:r>
              <a:rPr lang="zh-CN" altLang="zh-CN" dirty="0"/>
              <a:t>定时测定肝功能并监测血氨浓度，</a:t>
            </a:r>
            <a:r>
              <a:rPr lang="zh-CN" altLang="zh-CN" dirty="0" smtClean="0"/>
              <a:t>观察</a:t>
            </a:r>
            <a:r>
              <a:rPr lang="zh-CN" altLang="en-US" dirty="0" smtClean="0"/>
              <a:t>病情变化及肝</a:t>
            </a:r>
            <a:r>
              <a:rPr lang="zh-CN" altLang="en-US" dirty="0" smtClean="0"/>
              <a:t>衰竭表现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451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108520" y="1196752"/>
            <a:ext cx="9324528" cy="4876800"/>
          </a:xfrm>
        </p:spPr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/>
              <a:t>识记：</a:t>
            </a:r>
          </a:p>
          <a:p>
            <a:pPr lvl="2"/>
            <a:r>
              <a:rPr lang="zh-CN" altLang="zh-CN" dirty="0" smtClean="0"/>
              <a:t>复述门静脉高压症的定义、分类及病因</a:t>
            </a:r>
          </a:p>
          <a:p>
            <a:pPr lvl="2"/>
            <a:r>
              <a:rPr lang="zh-CN" altLang="zh-CN" dirty="0" smtClean="0"/>
              <a:t>描述门静脉高压</a:t>
            </a:r>
            <a:r>
              <a:rPr lang="zh-CN" altLang="zh-CN" dirty="0"/>
              <a:t>症的临床表现和外科治疗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pPr lvl="1"/>
            <a:r>
              <a:rPr lang="zh-CN" altLang="zh-CN" dirty="0" smtClean="0"/>
              <a:t>理解：</a:t>
            </a:r>
          </a:p>
          <a:p>
            <a:pPr lvl="2"/>
            <a:r>
              <a:rPr lang="zh-CN" altLang="zh-CN" dirty="0" smtClean="0"/>
              <a:t>说明对门静脉高压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进行</a:t>
            </a:r>
            <a:r>
              <a:rPr lang="zh-CN" altLang="zh-CN" dirty="0" smtClean="0"/>
              <a:t>护理评估</a:t>
            </a:r>
            <a:r>
              <a:rPr lang="zh-CN" altLang="zh-CN" dirty="0"/>
              <a:t>的</a:t>
            </a:r>
            <a:r>
              <a:rPr lang="zh-CN" altLang="zh-CN" dirty="0" smtClean="0"/>
              <a:t>内容</a:t>
            </a:r>
            <a:endParaRPr lang="zh-CN" altLang="zh-CN" dirty="0"/>
          </a:p>
          <a:p>
            <a:pPr lvl="2"/>
            <a:r>
              <a:rPr lang="zh-CN" altLang="zh-CN" dirty="0" smtClean="0"/>
              <a:t>阐明食管胃底静脉曲张</a:t>
            </a:r>
            <a:r>
              <a:rPr lang="zh-CN" altLang="zh-CN" dirty="0"/>
              <a:t>破裂</a:t>
            </a:r>
            <a:r>
              <a:rPr lang="zh-CN" altLang="zh-CN" dirty="0" smtClean="0"/>
              <a:t>出血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处理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pPr lvl="1"/>
            <a:r>
              <a:rPr lang="zh-CN" altLang="zh-CN" dirty="0"/>
              <a:t>运用：</a:t>
            </a:r>
          </a:p>
          <a:p>
            <a:pPr lvl="2"/>
            <a:r>
              <a:rPr lang="zh-CN" altLang="zh-CN" dirty="0" smtClean="0"/>
              <a:t>运用护理程序对门静脉高压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实施</a:t>
            </a:r>
            <a:r>
              <a:rPr lang="zh-CN" altLang="zh-CN" dirty="0" smtClean="0"/>
              <a:t>整体护理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1787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术后护理</a:t>
            </a:r>
            <a:endParaRPr lang="en-US" altLang="zh-CN" dirty="0"/>
          </a:p>
          <a:p>
            <a:pPr lvl="3"/>
            <a:r>
              <a:rPr lang="zh-CN" altLang="zh-CN" dirty="0" smtClean="0"/>
              <a:t>感染</a:t>
            </a:r>
            <a:endParaRPr lang="en-US" altLang="zh-CN" dirty="0" smtClean="0"/>
          </a:p>
          <a:p>
            <a:pPr lvl="4"/>
            <a:r>
              <a:rPr lang="zh-CN" altLang="zh-CN" sz="2400" dirty="0"/>
              <a:t>遵医嘱及时使用有效的抗生素；加强引流管的护理；加强基础护理：有黄疸者加强皮肤护理，防止压疮发生；注意会阴和口腔护理；鼓励深呼吸、咳嗽、咳</a:t>
            </a:r>
            <a:r>
              <a:rPr lang="zh-CN" altLang="zh-CN" sz="2400" dirty="0" smtClean="0"/>
              <a:t>痰</a:t>
            </a:r>
            <a:endParaRPr lang="en-US" altLang="zh-CN" sz="2400" dirty="0" smtClean="0"/>
          </a:p>
          <a:p>
            <a:pPr lvl="3"/>
            <a:r>
              <a:rPr lang="zh-CN" altLang="en-US" dirty="0"/>
              <a:t>静脉血栓</a:t>
            </a:r>
            <a:endParaRPr lang="en-US" altLang="zh-CN" dirty="0"/>
          </a:p>
          <a:p>
            <a:pPr lvl="4"/>
            <a:r>
              <a:rPr lang="zh-CN" altLang="zh-CN" sz="2400" dirty="0"/>
              <a:t>监测血小板、定时行</a:t>
            </a:r>
            <a:r>
              <a:rPr lang="en-US" altLang="zh-CN" sz="2400" dirty="0"/>
              <a:t>B</a:t>
            </a:r>
            <a:r>
              <a:rPr lang="zh-CN" altLang="zh-CN" sz="2400" dirty="0"/>
              <a:t>超观察有无肠系膜血栓形成；有无腹痛、腹胀和便血；必要时抗凝治疗或预</a:t>
            </a:r>
            <a:r>
              <a:rPr lang="zh-CN" altLang="zh-CN" sz="2400" dirty="0" smtClean="0"/>
              <a:t>防性抗凝治疗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7602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zh-CN" altLang="zh-CN" dirty="0" smtClean="0"/>
              <a:t>饮食指导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生活指导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定期复诊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2082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思考题</a:t>
            </a:r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62</a:t>
            </a:r>
            <a:r>
              <a:rPr lang="zh-CN" altLang="zh-CN" dirty="0"/>
              <a:t>岁， 因“疲乏、腹胀</a:t>
            </a:r>
            <a:r>
              <a:rPr lang="en-US" altLang="zh-CN" dirty="0"/>
              <a:t>3</a:t>
            </a:r>
            <a:r>
              <a:rPr lang="zh-CN" altLang="zh-CN" dirty="0"/>
              <a:t>年，加重</a:t>
            </a:r>
            <a:r>
              <a:rPr lang="en-US" altLang="zh-CN" dirty="0"/>
              <a:t>2</a:t>
            </a:r>
            <a:r>
              <a:rPr lang="zh-CN" altLang="zh-CN" dirty="0"/>
              <a:t>个月”入院</a:t>
            </a:r>
            <a:r>
              <a:rPr lang="zh-CN" altLang="zh-CN" dirty="0" smtClean="0"/>
              <a:t>。</a:t>
            </a:r>
            <a:r>
              <a:rPr lang="zh-CN" altLang="en-US" dirty="0" smtClean="0"/>
              <a:t>患者</a:t>
            </a:r>
            <a:r>
              <a:rPr lang="en-US" altLang="zh-CN" dirty="0" smtClean="0"/>
              <a:t>3</a:t>
            </a:r>
            <a:r>
              <a:rPr lang="zh-CN" altLang="zh-CN" dirty="0"/>
              <a:t>年前无明显诱因出现疲乏、无力、腹胀，无呕血，未予重视，症状逐渐加重，在当地县医院体检时发现脾大，遂来住院</a:t>
            </a:r>
            <a:r>
              <a:rPr lang="zh-CN" altLang="zh-CN" dirty="0" smtClean="0"/>
              <a:t>。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起</a:t>
            </a:r>
            <a:r>
              <a:rPr lang="zh-CN" altLang="zh-CN" dirty="0"/>
              <a:t>病以来，精神差，食纳可，睡眠差，未见黑便。</a:t>
            </a:r>
            <a:r>
              <a:rPr lang="en-US" altLang="zh-CN" dirty="0"/>
              <a:t>20</a:t>
            </a:r>
            <a:r>
              <a:rPr lang="zh-CN" altLang="zh-CN" dirty="0"/>
              <a:t>年前有</a:t>
            </a:r>
            <a:r>
              <a:rPr lang="en-US" altLang="zh-CN" dirty="0"/>
              <a:t>“</a:t>
            </a:r>
            <a:r>
              <a:rPr lang="zh-CN" altLang="zh-CN" dirty="0"/>
              <a:t>肝炎</a:t>
            </a:r>
            <a:r>
              <a:rPr lang="en-US" altLang="zh-CN" dirty="0"/>
              <a:t>”</a:t>
            </a:r>
            <a:r>
              <a:rPr lang="zh-CN" altLang="zh-CN" dirty="0"/>
              <a:t>史，已愈。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6729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体检：生命体征平稳，体重</a:t>
            </a:r>
            <a:r>
              <a:rPr lang="en-US" altLang="zh-CN" dirty="0"/>
              <a:t>51kg</a:t>
            </a:r>
            <a:r>
              <a:rPr lang="zh-CN" altLang="zh-CN" dirty="0"/>
              <a:t>。营养不良，神志清醒。</a:t>
            </a:r>
            <a:r>
              <a:rPr lang="zh-CN" altLang="zh-CN" dirty="0" smtClean="0"/>
              <a:t>皮肤</a:t>
            </a:r>
            <a:r>
              <a:rPr lang="zh-CN" altLang="en-US" dirty="0" smtClean="0"/>
              <a:t>黏膜</a:t>
            </a:r>
            <a:r>
              <a:rPr lang="zh-CN" altLang="zh-CN" dirty="0" smtClean="0"/>
              <a:t>苍白</a:t>
            </a:r>
            <a:r>
              <a:rPr lang="zh-CN" altLang="zh-CN" dirty="0"/>
              <a:t>，无黄染、皮疹或出血点。腹部膨隆，腹壁静脉无曲张，紧张度适中，移动性浊音阳性。</a:t>
            </a:r>
          </a:p>
          <a:p>
            <a:pPr lvl="1"/>
            <a:r>
              <a:rPr lang="zh-CN" altLang="zh-CN" dirty="0"/>
              <a:t>血常规检查：</a:t>
            </a:r>
            <a:r>
              <a:rPr lang="en-US" altLang="zh-CN" dirty="0" smtClean="0"/>
              <a:t>WBC 3×10</a:t>
            </a:r>
            <a:r>
              <a:rPr lang="en-US" altLang="zh-CN" baseline="30000" dirty="0" smtClean="0"/>
              <a:t>9</a:t>
            </a:r>
            <a:r>
              <a:rPr lang="zh-CN" altLang="zh-CN" dirty="0"/>
              <a:t>／</a:t>
            </a:r>
            <a:r>
              <a:rPr lang="en-US" altLang="zh-CN" dirty="0"/>
              <a:t>L</a:t>
            </a:r>
            <a:r>
              <a:rPr lang="zh-CN" altLang="zh-CN" dirty="0"/>
              <a:t>，</a:t>
            </a:r>
            <a:r>
              <a:rPr lang="en-US" altLang="zh-CN" dirty="0" err="1" smtClean="0"/>
              <a:t>Plt</a:t>
            </a:r>
            <a:r>
              <a:rPr lang="en-US" altLang="zh-CN" dirty="0" smtClean="0"/>
              <a:t> 75×10</a:t>
            </a:r>
            <a:r>
              <a:rPr lang="en-US" altLang="zh-CN" baseline="30000" dirty="0" smtClean="0"/>
              <a:t>9</a:t>
            </a:r>
            <a:r>
              <a:rPr lang="zh-CN" altLang="zh-CN" dirty="0"/>
              <a:t>／</a:t>
            </a:r>
            <a:r>
              <a:rPr lang="en-US" altLang="zh-CN" dirty="0"/>
              <a:t>L</a:t>
            </a:r>
            <a:r>
              <a:rPr lang="zh-CN" altLang="zh-CN" dirty="0"/>
              <a:t>，</a:t>
            </a:r>
            <a:r>
              <a:rPr lang="en-US" altLang="zh-CN" dirty="0" err="1" smtClean="0"/>
              <a:t>Hb</a:t>
            </a:r>
            <a:r>
              <a:rPr lang="en-US" altLang="zh-CN" dirty="0" smtClean="0"/>
              <a:t> 6g/L</a:t>
            </a:r>
            <a:r>
              <a:rPr lang="zh-CN" altLang="zh-CN" dirty="0"/>
              <a:t>。</a:t>
            </a:r>
          </a:p>
          <a:p>
            <a:pPr lvl="1"/>
            <a:r>
              <a:rPr lang="en-US" altLang="zh-CN" dirty="0"/>
              <a:t>B</a:t>
            </a:r>
            <a:r>
              <a:rPr lang="zh-CN" altLang="zh-CN" dirty="0"/>
              <a:t>超：肝内光点均匀密集增粗，肝增大，门静脉高压声像，脾内多发实性光团，巨脾，脾囊肿，大量腹水。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249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108520" y="1371600"/>
            <a:ext cx="9091736" cy="4876800"/>
          </a:xfrm>
        </p:spPr>
        <p:txBody>
          <a:bodyPr/>
          <a:lstStyle/>
          <a:p>
            <a:pPr lvl="1"/>
            <a:r>
              <a:rPr lang="zh-CN" altLang="zh-CN" dirty="0"/>
              <a:t>上腹部</a:t>
            </a:r>
            <a:r>
              <a:rPr lang="en-US" altLang="zh-CN" dirty="0"/>
              <a:t>CT</a:t>
            </a:r>
            <a:r>
              <a:rPr lang="zh-CN" altLang="zh-CN" dirty="0"/>
              <a:t>：肝脾肿大，肝内多发小片状、脾脏多发结节状延迟强化病灶，多发肝脏小囊肿，胆囊结石，门脉高压</a:t>
            </a:r>
            <a:r>
              <a:rPr lang="zh-CN" altLang="zh-CN" dirty="0" smtClean="0"/>
              <a:t>，</a:t>
            </a:r>
            <a:r>
              <a:rPr lang="zh-CN" altLang="en-US" dirty="0" smtClean="0"/>
              <a:t>食管</a:t>
            </a:r>
            <a:r>
              <a:rPr lang="zh-CN" altLang="zh-CN" dirty="0" smtClean="0"/>
              <a:t>下段</a:t>
            </a:r>
            <a:r>
              <a:rPr lang="zh-CN" altLang="zh-CN" dirty="0"/>
              <a:t>胃底静脉曲张，中量腹水。</a:t>
            </a:r>
          </a:p>
          <a:p>
            <a:pPr lvl="1"/>
            <a:r>
              <a:rPr lang="en-US" altLang="zh-CN" dirty="0"/>
              <a:t> </a:t>
            </a:r>
            <a:r>
              <a:rPr lang="zh-CN" altLang="zh-CN" dirty="0"/>
              <a:t>请问：（</a:t>
            </a:r>
            <a:r>
              <a:rPr lang="en-US" altLang="zh-CN" dirty="0"/>
              <a:t>1</a:t>
            </a:r>
            <a:r>
              <a:rPr lang="zh-CN" altLang="zh-CN" dirty="0" smtClean="0"/>
              <a:t>）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住院</a:t>
            </a:r>
            <a:r>
              <a:rPr lang="zh-CN" altLang="zh-CN" dirty="0"/>
              <a:t>后还应完善哪些检查？</a:t>
            </a:r>
          </a:p>
          <a:p>
            <a:pPr lvl="1"/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）目前的治疗原则是什么？</a:t>
            </a:r>
          </a:p>
          <a:p>
            <a:pPr lvl="1"/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）主要护理内容有哪些？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99457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zh-CN" dirty="0"/>
              <a:t>（</a:t>
            </a:r>
            <a:r>
              <a:rPr lang="en-US" altLang="zh-CN" dirty="0"/>
              <a:t>1</a:t>
            </a:r>
            <a:r>
              <a:rPr lang="zh-CN" altLang="zh-CN" dirty="0"/>
              <a:t>）考虑到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可能</a:t>
            </a:r>
            <a:r>
              <a:rPr lang="zh-CN" altLang="zh-CN" dirty="0"/>
              <a:t>为肝硬化、门静脉高压，应完善相关检查：如尿常规、心电图、胸片、肝功能、胃镜（或钡餐造影）等。</a:t>
            </a:r>
          </a:p>
          <a:p>
            <a:pPr lvl="1"/>
            <a:r>
              <a:rPr lang="zh-CN" altLang="zh-CN" dirty="0"/>
              <a:t>（</a:t>
            </a:r>
            <a:r>
              <a:rPr lang="en-US" altLang="zh-CN" dirty="0"/>
              <a:t>2</a:t>
            </a:r>
            <a:r>
              <a:rPr lang="zh-CN" altLang="zh-CN" dirty="0"/>
              <a:t>）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有</a:t>
            </a:r>
            <a:r>
              <a:rPr lang="zh-CN" altLang="zh-CN" dirty="0"/>
              <a:t>大量腹水，血细胞有下降等，应以非手术治疗为主。给予刺激造血、利尿、抑酸、补液及对症、支持等治疗。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710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（</a:t>
            </a:r>
            <a:r>
              <a:rPr lang="en-US" altLang="zh-CN" dirty="0"/>
              <a:t>3</a:t>
            </a:r>
            <a:r>
              <a:rPr lang="zh-CN" altLang="zh-CN" dirty="0"/>
              <a:t>）护理的重点包括：控制和减少腹水形成，注意休息，补充营养，限制液体和钠的摄入，检测</a:t>
            </a:r>
            <a:r>
              <a:rPr lang="en-US" altLang="zh-CN" dirty="0"/>
              <a:t>24</a:t>
            </a:r>
            <a:r>
              <a:rPr lang="zh-CN" altLang="zh-CN" dirty="0"/>
              <a:t>小时出入量，测量腹围和体重，避免损伤</a:t>
            </a:r>
            <a:r>
              <a:rPr lang="zh-CN" altLang="zh-CN" dirty="0" smtClean="0"/>
              <a:t>肝功能</a:t>
            </a:r>
            <a:r>
              <a:rPr lang="zh-CN" altLang="zh-CN" dirty="0"/>
              <a:t>，防止感染，注意出血等并发症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30229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自测练习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．门静脉高压症大出血的特点是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．发生急，来势猛，迅速引起休克</a:t>
            </a:r>
            <a:r>
              <a:rPr lang="en-US" altLang="zh-CN" dirty="0"/>
              <a:t> 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B</a:t>
            </a:r>
            <a:r>
              <a:rPr lang="zh-CN" altLang="zh-CN" dirty="0"/>
              <a:t>．发生急，出血量不大</a:t>
            </a:r>
            <a:r>
              <a:rPr lang="en-US" altLang="zh-CN" dirty="0"/>
              <a:t> 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．右上腹绞痛后黑便</a:t>
            </a:r>
            <a:r>
              <a:rPr lang="en-US" altLang="zh-CN" dirty="0"/>
              <a:t> 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．剧烈呕吐，呕血及黑便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．只有便血，无呕血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4446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．门静脉高压症手术的目的是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．治疗腹水</a:t>
            </a:r>
          </a:p>
          <a:p>
            <a:pPr marL="914400" lvl="2" indent="0">
              <a:buNone/>
            </a:pPr>
            <a:r>
              <a:rPr lang="en-US" altLang="zh-CN" dirty="0"/>
              <a:t>B</a:t>
            </a:r>
            <a:r>
              <a:rPr lang="zh-CN" altLang="zh-CN" dirty="0"/>
              <a:t>．改善</a:t>
            </a:r>
            <a:r>
              <a:rPr lang="zh-CN" altLang="zh-CN" dirty="0" smtClean="0"/>
              <a:t>肝功能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．预防和控制胃底、食管曲张静脉破裂出血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．治疗肝性脑病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．去除门静脉高压的病因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66810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．男性，</a:t>
            </a:r>
            <a:r>
              <a:rPr lang="en-US" altLang="zh-CN" dirty="0"/>
              <a:t>52</a:t>
            </a:r>
            <a:r>
              <a:rPr lang="zh-CN" altLang="zh-CN" dirty="0"/>
              <a:t>岁，因腹胀不适</a:t>
            </a:r>
            <a:r>
              <a:rPr lang="en-US" altLang="zh-CN" dirty="0"/>
              <a:t>2</a:t>
            </a:r>
            <a:r>
              <a:rPr lang="zh-CN" altLang="zh-CN" dirty="0"/>
              <a:t>月，伴低热来院门诊，体检：神清，一般状态尚可，巩膜轻度黄染，肝肋下未及，脾肋下</a:t>
            </a:r>
            <a:r>
              <a:rPr lang="en-US" altLang="zh-CN" dirty="0"/>
              <a:t>2</a:t>
            </a:r>
            <a:r>
              <a:rPr lang="zh-CN" altLang="zh-CN" dirty="0"/>
              <a:t>指，肝功能</a:t>
            </a:r>
            <a:r>
              <a:rPr lang="en-US" altLang="zh-CN" dirty="0"/>
              <a:t>A/G =1.25</a:t>
            </a:r>
            <a:r>
              <a:rPr lang="zh-CN" altLang="zh-CN" dirty="0"/>
              <a:t>，白蛋白</a:t>
            </a:r>
            <a:r>
              <a:rPr lang="en-US" altLang="zh-CN" dirty="0"/>
              <a:t>30g/L</a:t>
            </a:r>
            <a:r>
              <a:rPr lang="zh-CN" altLang="zh-CN" dirty="0"/>
              <a:t>，追问病史，</a:t>
            </a:r>
            <a:r>
              <a:rPr lang="en-US" altLang="zh-CN" dirty="0"/>
              <a:t>10</a:t>
            </a:r>
            <a:r>
              <a:rPr lang="zh-CN" altLang="zh-CN" dirty="0"/>
              <a:t>年前曾患乙肝，病史中无呕血，黑便史，胃镜示食管胃底静脉曲张，</a:t>
            </a:r>
            <a:r>
              <a:rPr lang="en-US" altLang="zh-CN" dirty="0"/>
              <a:t>B</a:t>
            </a:r>
            <a:r>
              <a:rPr lang="zh-CN" altLang="zh-CN" dirty="0"/>
              <a:t>超示腹水（</a:t>
            </a:r>
            <a:r>
              <a:rPr lang="en-US" altLang="zh-CN" dirty="0"/>
              <a:t>+</a:t>
            </a:r>
            <a:r>
              <a:rPr lang="zh-CN" altLang="zh-CN" dirty="0"/>
              <a:t>）</a:t>
            </a:r>
            <a:r>
              <a:rPr lang="zh-CN" altLang="zh-CN" dirty="0" smtClean="0"/>
              <a:t>。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存在</a:t>
            </a:r>
            <a:r>
              <a:rPr lang="zh-CN" altLang="zh-CN" dirty="0"/>
              <a:t>腹水，形成的最主要原因</a:t>
            </a:r>
            <a:r>
              <a:rPr lang="zh-CN" altLang="zh-CN" dirty="0" smtClean="0"/>
              <a:t>是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81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门静脉高压症（</a:t>
            </a:r>
            <a:r>
              <a:rPr lang="en-US" altLang="zh-CN" dirty="0"/>
              <a:t>portal  hypertension</a:t>
            </a:r>
            <a:r>
              <a:rPr lang="zh-CN" altLang="zh-CN" dirty="0"/>
              <a:t>）是门静脉血流受阻、血液淤滞，造成门静脉及其分支压力增高，继而导致脾肿大伴脾功能亢进、食管胃底静脉曲张破裂大出血、腹水等一系列临床表现的</a:t>
            </a:r>
            <a:r>
              <a:rPr lang="zh-CN" altLang="zh-CN" dirty="0" smtClean="0"/>
              <a:t>疾病</a:t>
            </a:r>
            <a:endParaRPr lang="en-US" altLang="zh-CN" dirty="0" smtClean="0"/>
          </a:p>
          <a:p>
            <a:pPr lvl="1"/>
            <a:r>
              <a:rPr lang="zh-CN" altLang="zh-CN" dirty="0"/>
              <a:t>按血流受阻因素所在的部位可分为肝前型、肝内型和肝后</a:t>
            </a:r>
            <a:r>
              <a:rPr lang="zh-CN" altLang="zh-CN" dirty="0" smtClean="0"/>
              <a:t>型</a:t>
            </a:r>
            <a:r>
              <a:rPr lang="en-US" altLang="zh-CN" dirty="0" smtClean="0"/>
              <a:t>3</a:t>
            </a:r>
            <a:r>
              <a:rPr lang="zh-CN" altLang="zh-CN" dirty="0" smtClean="0"/>
              <a:t>类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5323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．门脉压力增高，组织液回收少，漏入腹腔</a:t>
            </a:r>
          </a:p>
          <a:p>
            <a:pPr marL="914400" lvl="2" indent="0">
              <a:buNone/>
            </a:pPr>
            <a:r>
              <a:rPr lang="en-US" altLang="zh-CN" dirty="0"/>
              <a:t>B</a:t>
            </a:r>
            <a:r>
              <a:rPr lang="zh-CN" altLang="zh-CN" dirty="0"/>
              <a:t>．淋巴液输出不畅，从肝表面漏入腹腔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．肝功能下降、白蛋白水平低导致血浆外渗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．体内</a:t>
            </a:r>
            <a:r>
              <a:rPr lang="en-US" altLang="zh-CN" dirty="0"/>
              <a:t>ADH</a:t>
            </a:r>
            <a:r>
              <a:rPr lang="zh-CN" altLang="zh-CN" dirty="0"/>
              <a:t>增加水钠潴留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．肾功</a:t>
            </a:r>
            <a:r>
              <a:rPr lang="zh-CN" altLang="zh-CN" dirty="0" smtClean="0"/>
              <a:t>能</a:t>
            </a:r>
            <a:r>
              <a:rPr lang="zh-CN" altLang="en-US" dirty="0" smtClean="0"/>
              <a:t>下降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．有关肝硬化</a:t>
            </a:r>
            <a:r>
              <a:rPr lang="zh-CN" altLang="zh-CN" dirty="0" smtClean="0"/>
              <a:t>腹水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护理措施，以下不正确的是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．大量腹水可取半卧位</a:t>
            </a:r>
          </a:p>
          <a:p>
            <a:pPr marL="914400" lvl="2" indent="0">
              <a:buNone/>
            </a:pPr>
            <a:r>
              <a:rPr lang="en-US" altLang="zh-CN" dirty="0"/>
              <a:t>B</a:t>
            </a:r>
            <a:r>
              <a:rPr lang="zh-CN" altLang="zh-CN" dirty="0"/>
              <a:t>．限制水和钠的摄入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．准确记录出入量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．快速放腹水缓解症状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．遵医嘱给予利尿剂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7408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/>
              <a:t>1.A   2.C   3.C   4.D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030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门静脉高压症形成之后，可发生脾大、脾功能亢进、静脉交通支扩张（包括食管下段及胃底黏膜下静脉交通支、直肠上下静脉丛、脐旁静脉及腹上下深静脉交通支）以及腹水等病理改变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3855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21-7  </a:t>
            </a:r>
            <a:endParaRPr lang="zh-CN" altLang="zh-CN" dirty="0"/>
          </a:p>
          <a:p>
            <a:pPr lvl="1"/>
            <a:r>
              <a:rPr lang="zh-CN" altLang="zh-CN" dirty="0" smtClean="0"/>
              <a:t>男性</a:t>
            </a:r>
            <a:r>
              <a:rPr lang="zh-CN" altLang="zh-CN" dirty="0"/>
              <a:t>，</a:t>
            </a:r>
            <a:r>
              <a:rPr lang="en-US" altLang="zh-CN" dirty="0"/>
              <a:t>45</a:t>
            </a:r>
            <a:r>
              <a:rPr lang="zh-CN" altLang="zh-CN" dirty="0"/>
              <a:t>岁，因呕血伴黑便</a:t>
            </a:r>
            <a:r>
              <a:rPr lang="en-US" altLang="zh-CN" dirty="0"/>
              <a:t>1</a:t>
            </a:r>
            <a:r>
              <a:rPr lang="zh-CN" altLang="zh-CN" dirty="0"/>
              <a:t>天入院。</a:t>
            </a:r>
            <a:r>
              <a:rPr lang="en-US" altLang="zh-CN" dirty="0"/>
              <a:t>1</a:t>
            </a:r>
            <a:r>
              <a:rPr lang="zh-CN" altLang="zh-CN" dirty="0"/>
              <a:t>天前进食油炸食物后突然呕血</a:t>
            </a:r>
            <a:r>
              <a:rPr lang="en-US" altLang="zh-CN" dirty="0"/>
              <a:t>1000ml</a:t>
            </a:r>
            <a:r>
              <a:rPr lang="zh-CN" altLang="zh-CN" dirty="0"/>
              <a:t>，随后</a:t>
            </a:r>
            <a:r>
              <a:rPr lang="en-US" altLang="zh-CN" dirty="0"/>
              <a:t>2</a:t>
            </a:r>
            <a:r>
              <a:rPr lang="zh-CN" altLang="zh-CN" dirty="0"/>
              <a:t>次柏油便约</a:t>
            </a:r>
            <a:r>
              <a:rPr lang="en-US" altLang="zh-CN" dirty="0"/>
              <a:t>400ml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平车</a:t>
            </a:r>
            <a:r>
              <a:rPr lang="zh-CN" altLang="zh-CN" dirty="0"/>
              <a:t>入病房，嗜睡，胡言乱语。既往乙肝病史</a:t>
            </a:r>
            <a:r>
              <a:rPr lang="en-US" altLang="zh-CN" dirty="0"/>
              <a:t>5</a:t>
            </a:r>
            <a:r>
              <a:rPr lang="zh-CN" altLang="zh-CN" dirty="0"/>
              <a:t>年。</a:t>
            </a:r>
          </a:p>
          <a:p>
            <a:pPr lvl="1"/>
            <a:r>
              <a:rPr lang="zh-CN" altLang="zh-CN" dirty="0"/>
              <a:t>体检：体温</a:t>
            </a:r>
            <a:r>
              <a:rPr lang="en-US" altLang="zh-CN" dirty="0"/>
              <a:t>37.2</a:t>
            </a:r>
            <a:r>
              <a:rPr lang="zh-CN" altLang="zh-CN" dirty="0"/>
              <a:t>℃，脉搏</a:t>
            </a:r>
            <a:r>
              <a:rPr lang="en-US" altLang="zh-CN" dirty="0"/>
              <a:t>110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分，呼吸</a:t>
            </a:r>
            <a:r>
              <a:rPr lang="en-US" altLang="zh-CN" dirty="0"/>
              <a:t>30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分，血压</a:t>
            </a:r>
            <a:r>
              <a:rPr lang="en-US" altLang="zh-CN" dirty="0"/>
              <a:t>80/60mmHg</a:t>
            </a:r>
            <a:r>
              <a:rPr lang="zh-CN" altLang="zh-CN" dirty="0"/>
              <a:t>，贫血貌，腹软，呈蛙状腹，脾肋下约</a:t>
            </a:r>
            <a:r>
              <a:rPr lang="en-US" altLang="zh-CN" dirty="0"/>
              <a:t>2</a:t>
            </a:r>
            <a:r>
              <a:rPr lang="zh-CN" altLang="zh-CN" dirty="0"/>
              <a:t>横指，移动性浊音（</a:t>
            </a:r>
            <a:r>
              <a:rPr lang="en-US" altLang="zh-CN" dirty="0"/>
              <a:t>+</a:t>
            </a:r>
            <a:r>
              <a:rPr lang="zh-CN" altLang="zh-CN" dirty="0"/>
              <a:t>）。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090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4876800"/>
          </a:xfrm>
        </p:spPr>
        <p:txBody>
          <a:bodyPr/>
          <a:lstStyle/>
          <a:p>
            <a:pPr lvl="1"/>
            <a:r>
              <a:rPr lang="zh-CN" altLang="zh-CN" dirty="0"/>
              <a:t>实验室检查：白细胞计数</a:t>
            </a:r>
            <a:r>
              <a:rPr lang="en-US" altLang="zh-CN" dirty="0"/>
              <a:t>3×10</a:t>
            </a:r>
            <a:r>
              <a:rPr lang="en-US" altLang="zh-CN" baseline="30000" dirty="0"/>
              <a:t>9</a:t>
            </a:r>
            <a:r>
              <a:rPr lang="zh-CN" altLang="zh-CN" dirty="0"/>
              <a:t>／</a:t>
            </a:r>
            <a:r>
              <a:rPr lang="en-US" altLang="zh-CN" dirty="0"/>
              <a:t>L</a:t>
            </a:r>
            <a:r>
              <a:rPr lang="zh-CN" altLang="zh-CN" dirty="0"/>
              <a:t>，血小板计数</a:t>
            </a:r>
            <a:r>
              <a:rPr lang="en-US" altLang="zh-CN" dirty="0"/>
              <a:t>75X 10</a:t>
            </a:r>
            <a:r>
              <a:rPr lang="en-US" altLang="zh-CN" baseline="30000" dirty="0"/>
              <a:t>9</a:t>
            </a:r>
            <a:r>
              <a:rPr lang="zh-CN" altLang="zh-CN" dirty="0"/>
              <a:t>／</a:t>
            </a:r>
            <a:r>
              <a:rPr lang="en-US" altLang="zh-CN" dirty="0"/>
              <a:t>L</a:t>
            </a:r>
            <a:r>
              <a:rPr lang="zh-CN" altLang="zh-CN" dirty="0"/>
              <a:t>，血红蛋白</a:t>
            </a:r>
            <a:r>
              <a:rPr lang="en-US" altLang="zh-CN" dirty="0"/>
              <a:t>6g/L</a:t>
            </a:r>
            <a:r>
              <a:rPr lang="zh-CN" altLang="zh-CN" dirty="0"/>
              <a:t>。血氨增高。</a:t>
            </a:r>
          </a:p>
          <a:p>
            <a:pPr lvl="1"/>
            <a:r>
              <a:rPr lang="en-US" altLang="zh-CN" dirty="0"/>
              <a:t>B</a:t>
            </a:r>
            <a:r>
              <a:rPr lang="zh-CN" altLang="zh-CN" dirty="0"/>
              <a:t>超：提示肝硬化，脾大，腹水。</a:t>
            </a:r>
          </a:p>
          <a:p>
            <a:pPr lvl="1"/>
            <a:r>
              <a:rPr lang="zh-CN" altLang="zh-CN" dirty="0" smtClean="0"/>
              <a:t>问题</a:t>
            </a:r>
            <a:r>
              <a:rPr lang="zh-CN" altLang="zh-CN" dirty="0"/>
              <a:t>：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护理</a:t>
            </a:r>
            <a:r>
              <a:rPr lang="zh-CN" altLang="zh-CN" dirty="0"/>
              <a:t>评估的主要内容有哪些？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435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脾大</a:t>
            </a:r>
            <a:r>
              <a:rPr lang="zh-CN" altLang="zh-CN" dirty="0"/>
              <a:t>、</a:t>
            </a:r>
            <a:r>
              <a:rPr lang="zh-CN" altLang="zh-CN" dirty="0" smtClean="0"/>
              <a:t>脾功能亢进</a:t>
            </a:r>
            <a:endParaRPr lang="en-US" altLang="zh-CN" dirty="0" smtClean="0"/>
          </a:p>
          <a:p>
            <a:pPr lvl="2"/>
            <a:r>
              <a:rPr lang="zh-CN" altLang="zh-CN" dirty="0"/>
              <a:t>呕血、黑</a:t>
            </a:r>
            <a:r>
              <a:rPr lang="zh-CN" altLang="zh-CN" dirty="0" smtClean="0"/>
              <a:t>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肝功能</a:t>
            </a:r>
            <a:r>
              <a:rPr lang="zh-CN" altLang="zh-CN" dirty="0"/>
              <a:t>不佳，凝血功能</a:t>
            </a:r>
            <a:r>
              <a:rPr lang="zh-CN" altLang="zh-CN" dirty="0" smtClean="0"/>
              <a:t>差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脾功能亢进</a:t>
            </a:r>
            <a:r>
              <a:rPr lang="zh-CN" altLang="zh-CN" dirty="0"/>
              <a:t>，血小板减少，使凝血功能发生</a:t>
            </a:r>
            <a:r>
              <a:rPr lang="zh-CN" altLang="zh-CN" dirty="0" smtClean="0"/>
              <a:t>障碍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门静脉</a:t>
            </a:r>
            <a:r>
              <a:rPr lang="zh-CN" altLang="zh-CN" dirty="0"/>
              <a:t>压力高，使血管不能自行收缩</a:t>
            </a:r>
            <a:r>
              <a:rPr lang="zh-CN" altLang="zh-CN" dirty="0" smtClean="0"/>
              <a:t>止血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98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zh-CN" dirty="0" smtClean="0"/>
              <a:t>腹水</a:t>
            </a:r>
            <a:endParaRPr lang="en-US" altLang="zh-CN" sz="2400" dirty="0"/>
          </a:p>
          <a:p>
            <a:pPr lvl="3"/>
            <a:r>
              <a:rPr lang="zh-CN" altLang="zh-CN" sz="2400" dirty="0" smtClean="0"/>
              <a:t>肝功能</a:t>
            </a:r>
            <a:r>
              <a:rPr lang="zh-CN" altLang="zh-CN" sz="2400" dirty="0"/>
              <a:t>减退引起低蛋白血症，使血浆胶体渗透压下降促使血浆外渗门静脉压</a:t>
            </a:r>
            <a:r>
              <a:rPr lang="zh-CN" altLang="zh-CN" sz="2400" dirty="0" smtClean="0"/>
              <a:t>升高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门静脉</a:t>
            </a:r>
            <a:r>
              <a:rPr lang="zh-CN" altLang="zh-CN" sz="2400" dirty="0"/>
              <a:t>压力增高，门静脉系毛细血管床滤过压增高，组织液会吸收减少并漏入腹腔而形成</a:t>
            </a:r>
            <a:r>
              <a:rPr lang="zh-CN" altLang="zh-CN" sz="2400" dirty="0" smtClean="0"/>
              <a:t>腹水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肝窦</a:t>
            </a:r>
            <a:r>
              <a:rPr lang="zh-CN" altLang="zh-CN" sz="2400" dirty="0"/>
              <a:t>和窦后阻塞时，肝内淋巴液产生增多，促使大量肝内淋巴自肝包膜表面漏入</a:t>
            </a:r>
            <a:r>
              <a:rPr lang="zh-CN" altLang="zh-CN" sz="2400" dirty="0" smtClean="0"/>
              <a:t>腹腔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肝功能</a:t>
            </a:r>
            <a:r>
              <a:rPr lang="zh-CN" altLang="zh-CN" sz="2400" dirty="0"/>
              <a:t>损害时，醛固酮、抗利尿激素增加和肾小管滤过率下降等，</a:t>
            </a:r>
            <a:r>
              <a:rPr lang="zh-CN" altLang="zh-CN" sz="2400" dirty="0" smtClean="0"/>
              <a:t>致使水钠潴留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180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第二十七章</a:t>
            </a:r>
            <a:r>
              <a:rPr lang="en-US" altLang="zh-CN" dirty="0"/>
              <a:t>  </a:t>
            </a:r>
            <a:r>
              <a:rPr lang="zh-CN" altLang="zh-CN" dirty="0"/>
              <a:t>门静脉高压</a:t>
            </a:r>
            <a:r>
              <a:rPr lang="zh-CN" altLang="zh-CN" dirty="0" smtClean="0"/>
              <a:t>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辅助检查</a:t>
            </a:r>
            <a:endParaRPr lang="zh-CN" altLang="zh-CN" dirty="0"/>
          </a:p>
          <a:p>
            <a:pPr lvl="2"/>
            <a:r>
              <a:rPr lang="zh-CN" altLang="zh-CN" dirty="0" smtClean="0"/>
              <a:t>实验室检查</a:t>
            </a:r>
            <a:endParaRPr lang="en-US" altLang="zh-CN" dirty="0" smtClean="0"/>
          </a:p>
          <a:p>
            <a:pPr lvl="3"/>
            <a:r>
              <a:rPr lang="zh-CN" altLang="zh-CN" dirty="0"/>
              <a:t>血常规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肝功能检查</a:t>
            </a:r>
            <a:endParaRPr lang="en-US" altLang="zh-CN" dirty="0" smtClean="0"/>
          </a:p>
          <a:p>
            <a:pPr lvl="2"/>
            <a:r>
              <a:rPr lang="zh-CN" altLang="zh-CN" dirty="0"/>
              <a:t>影像学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zh-CN" altLang="zh-CN" dirty="0"/>
              <a:t>食管吞钡</a:t>
            </a:r>
            <a:r>
              <a:rPr lang="en-US" altLang="zh-CN" dirty="0"/>
              <a:t>X</a:t>
            </a:r>
            <a:r>
              <a:rPr lang="zh-CN" altLang="zh-CN" dirty="0"/>
              <a:t>线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zh-CN" altLang="zh-CN" dirty="0"/>
              <a:t>超声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胃镜检查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其他检查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272651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324</TotalTime>
  <Pages>0</Pages>
  <Words>1916</Words>
  <Characters>0</Characters>
  <Application>Microsoft Office PowerPoint</Application>
  <DocSecurity>0</DocSecurity>
  <PresentationFormat>全屏显示(4:3)</PresentationFormat>
  <Lines>0</Lines>
  <Paragraphs>221</Paragraphs>
  <Slides>32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33" baseType="lpstr">
      <vt:lpstr>课件模板</vt:lpstr>
      <vt:lpstr>第二十七章  门静脉高压患者的护理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  <vt:lpstr>第二十七章  门静脉高压症患者的护理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48</cp:revision>
  <cp:lastPrinted>1899-12-30T00:00:00Z</cp:lastPrinted>
  <dcterms:created xsi:type="dcterms:W3CDTF">2008-12-16T07:41:38Z</dcterms:created>
  <dcterms:modified xsi:type="dcterms:W3CDTF">2015-06-20T09:53:16Z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