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4"/>
  </p:notesMasterIdLst>
  <p:sldIdLst>
    <p:sldId id="258" r:id="rId2"/>
    <p:sldId id="259" r:id="rId3"/>
    <p:sldId id="312" r:id="rId4"/>
    <p:sldId id="29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313" r:id="rId13"/>
    <p:sldId id="267" r:id="rId14"/>
    <p:sldId id="314" r:id="rId15"/>
    <p:sldId id="269" r:id="rId16"/>
    <p:sldId id="268" r:id="rId17"/>
    <p:sldId id="271" r:id="rId18"/>
    <p:sldId id="272" r:id="rId19"/>
    <p:sldId id="273" r:id="rId20"/>
    <p:sldId id="274" r:id="rId21"/>
    <p:sldId id="275" r:id="rId22"/>
    <p:sldId id="315" r:id="rId23"/>
    <p:sldId id="276" r:id="rId24"/>
    <p:sldId id="277" r:id="rId25"/>
    <p:sldId id="299" r:id="rId26"/>
    <p:sldId id="316" r:id="rId27"/>
    <p:sldId id="278" r:id="rId28"/>
    <p:sldId id="279" r:id="rId29"/>
    <p:sldId id="317" r:id="rId30"/>
    <p:sldId id="300" r:id="rId31"/>
    <p:sldId id="280" r:id="rId32"/>
    <p:sldId id="281" r:id="rId33"/>
    <p:sldId id="282" r:id="rId34"/>
    <p:sldId id="283" r:id="rId35"/>
    <p:sldId id="318" r:id="rId36"/>
    <p:sldId id="284" r:id="rId37"/>
    <p:sldId id="285" r:id="rId38"/>
    <p:sldId id="286" r:id="rId39"/>
    <p:sldId id="287" r:id="rId40"/>
    <p:sldId id="288" r:id="rId41"/>
    <p:sldId id="289" r:id="rId42"/>
    <p:sldId id="290" r:id="rId43"/>
    <p:sldId id="291" r:id="rId44"/>
    <p:sldId id="319" r:id="rId45"/>
    <p:sldId id="292" r:id="rId46"/>
    <p:sldId id="293" r:id="rId47"/>
    <p:sldId id="320" r:id="rId48"/>
    <p:sldId id="294" r:id="rId49"/>
    <p:sldId id="295" r:id="rId50"/>
    <p:sldId id="296" r:id="rId51"/>
    <p:sldId id="301" r:id="rId52"/>
    <p:sldId id="302" r:id="rId53"/>
    <p:sldId id="303" r:id="rId54"/>
    <p:sldId id="304" r:id="rId55"/>
    <p:sldId id="305" r:id="rId56"/>
    <p:sldId id="306" r:id="rId57"/>
    <p:sldId id="307" r:id="rId58"/>
    <p:sldId id="308" r:id="rId59"/>
    <p:sldId id="309" r:id="rId60"/>
    <p:sldId id="310" r:id="rId61"/>
    <p:sldId id="297" r:id="rId62"/>
    <p:sldId id="311" r:id="rId6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>
        <p:scale>
          <a:sx n="90" d="100"/>
          <a:sy n="90" d="100"/>
        </p:scale>
        <p:origin x="-594" y="-336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84667-2CEE-41E8-BA79-2F5F549B30A2}" type="datetimeFigureOut">
              <a:rPr lang="zh-CN" altLang="en-US" smtClean="0"/>
              <a:t>2015/6/17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457C20-0E79-4046-B0EB-4D2D4EE0500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9160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457C20-0E79-4046-B0EB-4D2D4EE0500D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6414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en-US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呕吐</a:t>
            </a:r>
            <a:endParaRPr lang="en-US" altLang="zh-CN" dirty="0" smtClean="0"/>
          </a:p>
          <a:p>
            <a:pPr lvl="4"/>
            <a:r>
              <a:rPr lang="zh-CN" altLang="zh-CN" sz="2400" dirty="0"/>
              <a:t>早期多为反射性，呕吐后疼痛暂时</a:t>
            </a:r>
            <a:r>
              <a:rPr lang="zh-CN" altLang="zh-CN" sz="2400" dirty="0" smtClean="0"/>
              <a:t>缓解</a:t>
            </a:r>
            <a:endParaRPr lang="en-US" altLang="zh-CN" sz="2400" dirty="0" smtClean="0"/>
          </a:p>
          <a:p>
            <a:pPr lvl="4"/>
            <a:r>
              <a:rPr lang="zh-CN" altLang="zh-CN" sz="2400" dirty="0" smtClean="0"/>
              <a:t>高位</a:t>
            </a:r>
            <a:r>
              <a:rPr lang="zh-CN" altLang="zh-CN" sz="2400" dirty="0"/>
              <a:t>梗阻呕吐早且较频繁，呕吐胃及十二指肠内容</a:t>
            </a:r>
            <a:r>
              <a:rPr lang="zh-CN" altLang="zh-CN" sz="2400" dirty="0" smtClean="0"/>
              <a:t>物</a:t>
            </a:r>
            <a:endParaRPr lang="en-US" altLang="zh-CN" sz="2400" dirty="0" smtClean="0"/>
          </a:p>
          <a:p>
            <a:pPr lvl="4"/>
            <a:r>
              <a:rPr lang="zh-CN" altLang="zh-CN" sz="2400" dirty="0" smtClean="0"/>
              <a:t>低位</a:t>
            </a:r>
            <a:r>
              <a:rPr lang="zh-CN" altLang="zh-CN" sz="2400" dirty="0"/>
              <a:t>小肠梗阻呕吐出现较晚，初为胃内容物，后期呕吐物常是粪样肠内容</a:t>
            </a:r>
            <a:r>
              <a:rPr lang="zh-CN" altLang="zh-CN" sz="2400" dirty="0" smtClean="0"/>
              <a:t>物</a:t>
            </a:r>
            <a:endParaRPr lang="en-US" altLang="zh-CN" sz="2400" dirty="0" smtClean="0"/>
          </a:p>
          <a:p>
            <a:pPr lvl="4"/>
            <a:r>
              <a:rPr lang="zh-CN" altLang="zh-CN" sz="2400" dirty="0" smtClean="0"/>
              <a:t>麻痹性肠梗阻</a:t>
            </a:r>
            <a:r>
              <a:rPr lang="zh-CN" altLang="zh-CN" sz="2400" dirty="0"/>
              <a:t>呕吐多为溢出</a:t>
            </a:r>
            <a:r>
              <a:rPr lang="zh-CN" altLang="zh-CN" sz="2400" dirty="0" smtClean="0"/>
              <a:t>性</a:t>
            </a:r>
            <a:endParaRPr lang="en-US" altLang="zh-CN" sz="2400" dirty="0" smtClean="0"/>
          </a:p>
          <a:p>
            <a:pPr lvl="4"/>
            <a:r>
              <a:rPr lang="zh-CN" altLang="zh-CN" sz="2400" dirty="0" smtClean="0"/>
              <a:t>一旦</a:t>
            </a:r>
            <a:r>
              <a:rPr lang="zh-CN" altLang="zh-CN" sz="2400" dirty="0"/>
              <a:t>呕吐物呈棕色或血性，需警惕肠管血运</a:t>
            </a:r>
            <a:r>
              <a:rPr lang="zh-CN" altLang="zh-CN" sz="2400" dirty="0" smtClean="0"/>
              <a:t>障碍</a:t>
            </a:r>
            <a:endParaRPr lang="en-US" altLang="zh-CN" sz="2400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898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zh-CN" dirty="0"/>
              <a:t>症状</a:t>
            </a:r>
            <a:endParaRPr lang="en-US" altLang="zh-CN" dirty="0"/>
          </a:p>
          <a:p>
            <a:pPr lvl="3"/>
            <a:r>
              <a:rPr lang="zh-CN" altLang="en-US" dirty="0" smtClean="0"/>
              <a:t>腹胀</a:t>
            </a:r>
            <a:endParaRPr lang="en-US" altLang="zh-CN" dirty="0" smtClean="0"/>
          </a:p>
          <a:p>
            <a:pPr lvl="4"/>
            <a:r>
              <a:rPr lang="zh-CN" altLang="zh-CN" dirty="0"/>
              <a:t>程度与梗阻部位有关</a:t>
            </a:r>
            <a:endParaRPr lang="en-US" altLang="zh-CN" dirty="0"/>
          </a:p>
          <a:p>
            <a:pPr lvl="3"/>
            <a:r>
              <a:rPr lang="zh-CN" altLang="zh-CN" dirty="0"/>
              <a:t>停止排便</a:t>
            </a:r>
            <a:r>
              <a:rPr lang="zh-CN" altLang="zh-CN" dirty="0" smtClean="0"/>
              <a:t>排气</a:t>
            </a:r>
            <a:endParaRPr lang="en-US" altLang="zh-CN" dirty="0" smtClean="0"/>
          </a:p>
          <a:p>
            <a:pPr lvl="4"/>
            <a:r>
              <a:rPr lang="zh-CN" altLang="zh-CN" dirty="0"/>
              <a:t>完全性肠梗阻时可表现为停止排便</a:t>
            </a:r>
            <a:r>
              <a:rPr lang="zh-CN" altLang="zh-CN" dirty="0" smtClean="0"/>
              <a:t>排气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4525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zh-CN" dirty="0"/>
              <a:t>症状</a:t>
            </a:r>
            <a:endParaRPr lang="en-US" altLang="zh-CN" dirty="0"/>
          </a:p>
          <a:p>
            <a:pPr lvl="3"/>
            <a:r>
              <a:rPr lang="zh-CN" altLang="zh-CN" dirty="0" smtClean="0"/>
              <a:t>全身表现</a:t>
            </a:r>
            <a:endParaRPr lang="en-US" altLang="zh-CN" dirty="0" smtClean="0"/>
          </a:p>
          <a:p>
            <a:pPr lvl="4"/>
            <a:r>
              <a:rPr lang="zh-CN" altLang="zh-CN" dirty="0"/>
              <a:t>梗阻晚期或并发绞窄性肠梗阻时可有口唇干燥、眼窝凹陷、尿少或无尿等脱水表现，甚至产生面色苍白、血压下降、四肢发凉等中毒或休克的表现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2342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</a:t>
            </a:r>
            <a:r>
              <a:rPr lang="zh-CN" altLang="en-US" dirty="0" smtClean="0"/>
              <a:t>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体征</a:t>
            </a:r>
            <a:endParaRPr lang="en-US" altLang="zh-CN" dirty="0"/>
          </a:p>
          <a:p>
            <a:pPr lvl="3"/>
            <a:r>
              <a:rPr lang="zh-CN" altLang="en-US" dirty="0"/>
              <a:t>视</a:t>
            </a:r>
            <a:r>
              <a:rPr lang="zh-CN" altLang="en-US" dirty="0" smtClean="0"/>
              <a:t>诊</a:t>
            </a:r>
            <a:endParaRPr lang="en-US" altLang="zh-CN" dirty="0" smtClean="0"/>
          </a:p>
          <a:p>
            <a:pPr lvl="4"/>
            <a:r>
              <a:rPr lang="zh-CN" altLang="zh-CN" dirty="0"/>
              <a:t>械性肠梗阻可见肠型和蠕动波，麻痹性肠梗阻则腹胀</a:t>
            </a:r>
            <a:r>
              <a:rPr lang="zh-CN" altLang="zh-CN" dirty="0" smtClean="0"/>
              <a:t>均匀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3868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</a:t>
            </a:r>
            <a:r>
              <a:rPr lang="zh-CN" altLang="en-US" dirty="0" smtClean="0"/>
              <a:t>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体征</a:t>
            </a:r>
            <a:endParaRPr lang="en-US" altLang="zh-CN" dirty="0"/>
          </a:p>
          <a:p>
            <a:pPr lvl="3"/>
            <a:r>
              <a:rPr lang="zh-CN" altLang="en-US" dirty="0" smtClean="0"/>
              <a:t>触诊</a:t>
            </a:r>
            <a:endParaRPr lang="en-US" altLang="zh-CN" dirty="0" smtClean="0"/>
          </a:p>
          <a:p>
            <a:pPr lvl="4"/>
            <a:r>
              <a:rPr lang="zh-CN" altLang="zh-CN" dirty="0"/>
              <a:t>单纯性肠梗阻可因肠管膨胀触诊可呈轻压痛，但无腹膜刺激</a:t>
            </a:r>
            <a:r>
              <a:rPr lang="zh-CN" altLang="zh-CN" dirty="0" smtClean="0"/>
              <a:t>征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绞窄性肠梗阻</a:t>
            </a:r>
            <a:r>
              <a:rPr lang="zh-CN" altLang="zh-CN" dirty="0"/>
              <a:t>常伴腹部固定压痛及腹膜刺激征，压痛的包块常为绞窄的肠袢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719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/>
              <a:t>临床表现</a:t>
            </a:r>
            <a:endParaRPr lang="en-US" altLang="zh-CN" dirty="0"/>
          </a:p>
          <a:p>
            <a:pPr lvl="2"/>
            <a:r>
              <a:rPr lang="zh-CN" altLang="en-US" dirty="0"/>
              <a:t>体征</a:t>
            </a:r>
            <a:endParaRPr lang="en-US" altLang="zh-CN" dirty="0"/>
          </a:p>
          <a:p>
            <a:pPr lvl="3"/>
            <a:r>
              <a:rPr lang="zh-CN" altLang="en-US" dirty="0" smtClean="0"/>
              <a:t>叩诊</a:t>
            </a:r>
            <a:endParaRPr lang="en-US" altLang="zh-CN" dirty="0" smtClean="0"/>
          </a:p>
          <a:p>
            <a:pPr lvl="4"/>
            <a:r>
              <a:rPr lang="zh-CN" altLang="zh-CN" dirty="0"/>
              <a:t>单纯性肠梗阻叩诊呈鼓音，绞窄性肠梗阻可有腹腔渗液，移动性浊音可呈阳性</a:t>
            </a:r>
            <a:endParaRPr lang="en-US" altLang="zh-CN" dirty="0"/>
          </a:p>
          <a:p>
            <a:pPr lvl="3"/>
            <a:r>
              <a:rPr lang="zh-CN" altLang="en-US" dirty="0" smtClean="0"/>
              <a:t>听诊</a:t>
            </a:r>
            <a:endParaRPr lang="en-US" altLang="zh-CN" dirty="0" smtClean="0"/>
          </a:p>
          <a:p>
            <a:pPr lvl="4"/>
            <a:r>
              <a:rPr lang="zh-CN" altLang="zh-CN" dirty="0"/>
              <a:t>机械性肠梗阻肠鸣音亢进，有气过水声或金属</a:t>
            </a:r>
            <a:r>
              <a:rPr lang="zh-CN" altLang="zh-CN" dirty="0" smtClean="0"/>
              <a:t>音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麻痹性肠梗阻</a:t>
            </a:r>
            <a:r>
              <a:rPr lang="zh-CN" altLang="zh-CN" dirty="0"/>
              <a:t>肠鸣音减弱或消失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291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540568" y="1268760"/>
            <a:ext cx="9455968" cy="4876800"/>
          </a:xfrm>
        </p:spPr>
        <p:txBody>
          <a:bodyPr/>
          <a:lstStyle/>
          <a:p>
            <a:pPr lvl="2"/>
            <a:r>
              <a:rPr lang="zh-CN" altLang="zh-CN" dirty="0"/>
              <a:t>临床上常见的</a:t>
            </a:r>
            <a:r>
              <a:rPr lang="zh-CN" altLang="zh-CN" dirty="0" smtClean="0"/>
              <a:t>肠梗阻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肠套叠</a:t>
            </a:r>
            <a:endParaRPr lang="en-US" altLang="zh-CN" dirty="0" smtClean="0"/>
          </a:p>
          <a:p>
            <a:pPr lvl="4"/>
            <a:r>
              <a:rPr lang="zh-CN" altLang="zh-CN" dirty="0"/>
              <a:t>指一段肠管套入其相连的肠管管腔内，最多见的是回肠末端套入结肠，常因盲肠活动度大、肠功能失调或蠕动异常有关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肠扭转</a:t>
            </a:r>
            <a:endParaRPr lang="en-US" altLang="zh-CN" dirty="0" smtClean="0"/>
          </a:p>
          <a:p>
            <a:pPr lvl="4"/>
            <a:r>
              <a:rPr lang="zh-CN" altLang="zh-CN" dirty="0"/>
              <a:t>是一段肠袢沿其系膜长轴旋转而致的闭袢性肠梗阻</a:t>
            </a:r>
            <a:endParaRPr lang="en-US" altLang="zh-CN" dirty="0" smtClean="0"/>
          </a:p>
          <a:p>
            <a:pPr lvl="3"/>
            <a:r>
              <a:rPr lang="zh-CN" altLang="zh-CN" dirty="0"/>
              <a:t>粘连性</a:t>
            </a:r>
            <a:r>
              <a:rPr lang="zh-CN" altLang="zh-CN" dirty="0" smtClean="0"/>
              <a:t>肠梗阻</a:t>
            </a:r>
            <a:endParaRPr lang="en-US" altLang="zh-CN" dirty="0" smtClean="0"/>
          </a:p>
          <a:p>
            <a:pPr lvl="4"/>
            <a:r>
              <a:rPr lang="zh-CN" altLang="zh-CN" dirty="0"/>
              <a:t>为肠粘连或腹腔内粘连所致的肠梗阻，多由腹腔内手术、炎症、创伤、出血、异物等引起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7251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/>
          </a:p>
          <a:p>
            <a:pPr lvl="1"/>
            <a:r>
              <a:rPr lang="zh-CN" altLang="zh-CN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zh-CN" dirty="0"/>
              <a:t>血液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血气分析及血清电解质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血常规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肠梗阻发生后</a:t>
            </a:r>
            <a:r>
              <a:rPr lang="en-US" altLang="zh-CN" dirty="0"/>
              <a:t>4</a:t>
            </a:r>
            <a:r>
              <a:rPr lang="zh-CN" altLang="zh-CN" dirty="0"/>
              <a:t>～</a:t>
            </a:r>
            <a:r>
              <a:rPr lang="en-US" altLang="zh-CN" dirty="0" smtClean="0"/>
              <a:t>6</a:t>
            </a:r>
            <a:r>
              <a:rPr lang="zh-CN" altLang="zh-CN" dirty="0" smtClean="0"/>
              <a:t>小时</a:t>
            </a:r>
            <a:r>
              <a:rPr lang="zh-CN" altLang="zh-CN" dirty="0"/>
              <a:t>，腹部立位或侧卧位摄片可见肠腔内气液平面及胀大的肠</a:t>
            </a:r>
            <a:r>
              <a:rPr lang="zh-CN" altLang="zh-CN" dirty="0" smtClean="0"/>
              <a:t>袢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10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340768"/>
            <a:ext cx="3576260" cy="4442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1763688" y="5877272"/>
            <a:ext cx="58326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000" dirty="0"/>
              <a:t>图</a:t>
            </a:r>
            <a:r>
              <a:rPr lang="en-US" altLang="zh-CN" sz="2000" dirty="0"/>
              <a:t>24-1 </a:t>
            </a:r>
            <a:r>
              <a:rPr lang="zh-CN" altLang="zh-CN" sz="2000" dirty="0"/>
              <a:t>肠梗阻的</a:t>
            </a:r>
            <a:r>
              <a:rPr lang="en-US" altLang="zh-CN" sz="2000" dirty="0"/>
              <a:t>X</a:t>
            </a:r>
            <a:r>
              <a:rPr lang="zh-CN" altLang="zh-CN" sz="2000" dirty="0"/>
              <a:t>线表现（胀气肠袢及气液平面）</a:t>
            </a:r>
          </a:p>
        </p:txBody>
      </p:sp>
    </p:spTree>
    <p:extLst>
      <p:ext uri="{BB962C8B-B14F-4D97-AF65-F5344CB8AC3E}">
        <p14:creationId xmlns:p14="http://schemas.microsoft.com/office/powerpoint/2010/main" val="39683402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疾病相关的健康史</a:t>
            </a:r>
          </a:p>
          <a:p>
            <a:pPr lvl="2"/>
            <a:r>
              <a:rPr lang="zh-CN" altLang="en-US" sz="2400" dirty="0" smtClean="0"/>
              <a:t>年</a:t>
            </a:r>
            <a:r>
              <a:rPr lang="zh-CN" altLang="zh-CN" sz="2400" dirty="0" smtClean="0"/>
              <a:t>龄</a:t>
            </a:r>
            <a:r>
              <a:rPr lang="en-US" altLang="zh-CN" sz="2400" dirty="0" smtClean="0"/>
              <a:t>  </a:t>
            </a:r>
          </a:p>
          <a:p>
            <a:pPr lvl="3"/>
            <a:r>
              <a:rPr lang="zh-CN" altLang="zh-CN" sz="2400" dirty="0" smtClean="0"/>
              <a:t>新生儿</a:t>
            </a:r>
            <a:r>
              <a:rPr lang="zh-CN" altLang="zh-CN" sz="2400" dirty="0"/>
              <a:t>肠梗阻以肠道先天畸形最为多见，</a:t>
            </a:r>
            <a:r>
              <a:rPr lang="en-US" altLang="zh-CN" sz="2400" dirty="0"/>
              <a:t>2</a:t>
            </a:r>
            <a:r>
              <a:rPr lang="zh-CN" altLang="zh-CN" sz="2400" dirty="0"/>
              <a:t>岁以内小儿常以肠套叠多见，而老年人则以肿瘤及粪石堵塞最为</a:t>
            </a:r>
            <a:r>
              <a:rPr lang="zh-CN" altLang="zh-CN" sz="2400" dirty="0" smtClean="0"/>
              <a:t>常见</a:t>
            </a:r>
            <a:endParaRPr lang="zh-CN" altLang="zh-CN" sz="2400" dirty="0"/>
          </a:p>
          <a:p>
            <a:pPr lvl="2"/>
            <a:r>
              <a:rPr lang="zh-CN" altLang="zh-CN" sz="2400" dirty="0" smtClean="0"/>
              <a:t>与</a:t>
            </a:r>
            <a:r>
              <a:rPr lang="zh-CN" altLang="zh-CN" sz="2400" dirty="0"/>
              <a:t>疾病相关的诱因</a:t>
            </a:r>
            <a:r>
              <a:rPr lang="en-US" altLang="zh-CN" sz="2400" dirty="0"/>
              <a:t>  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了解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发病</a:t>
            </a:r>
            <a:r>
              <a:rPr lang="zh-CN" altLang="zh-CN" sz="2400" dirty="0"/>
              <a:t>前有无饮食不当、饱餐后剧烈运动等</a:t>
            </a:r>
            <a:r>
              <a:rPr lang="zh-CN" altLang="zh-CN" sz="2400" dirty="0" smtClean="0"/>
              <a:t>诱因</a:t>
            </a:r>
            <a:endParaRPr lang="en-US" altLang="zh-CN" sz="2400" dirty="0" smtClean="0"/>
          </a:p>
          <a:p>
            <a:pPr lvl="2"/>
            <a:r>
              <a:rPr lang="zh-CN" altLang="zh-CN" sz="2400" dirty="0" smtClean="0"/>
              <a:t>腹部</a:t>
            </a:r>
            <a:r>
              <a:rPr lang="zh-CN" altLang="zh-CN" sz="2400" dirty="0"/>
              <a:t>外科手术史</a:t>
            </a:r>
            <a:r>
              <a:rPr lang="en-US" altLang="zh-CN" sz="2400" dirty="0"/>
              <a:t>  </a:t>
            </a:r>
            <a:endParaRPr lang="en-US" altLang="zh-CN" sz="2400" dirty="0" smtClean="0"/>
          </a:p>
          <a:p>
            <a:pPr lvl="3"/>
            <a:r>
              <a:rPr lang="zh-CN" altLang="zh-CN" sz="2400" dirty="0" smtClean="0"/>
              <a:t>了解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既往</a:t>
            </a:r>
            <a:r>
              <a:rPr lang="zh-CN" altLang="zh-CN" sz="2400" dirty="0"/>
              <a:t>腹部手术</a:t>
            </a:r>
            <a:r>
              <a:rPr lang="zh-CN" altLang="zh-CN" sz="2400" dirty="0" smtClean="0"/>
              <a:t>史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0444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</a:t>
            </a:r>
            <a:r>
              <a:rPr lang="zh-CN" altLang="zh-CN" dirty="0" smtClean="0"/>
              <a:t>目标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识记</a:t>
            </a:r>
            <a:endParaRPr lang="zh-CN" altLang="zh-CN" dirty="0"/>
          </a:p>
          <a:p>
            <a:pPr lvl="2"/>
            <a:r>
              <a:rPr lang="zh-CN" altLang="zh-CN" dirty="0" smtClean="0"/>
              <a:t>列举</a:t>
            </a:r>
            <a:r>
              <a:rPr lang="zh-CN" altLang="zh-CN" dirty="0"/>
              <a:t>肠梗阻及肠瘘发病因素和常见</a:t>
            </a:r>
            <a:r>
              <a:rPr lang="zh-CN" altLang="zh-CN" dirty="0" smtClean="0"/>
              <a:t>分类</a:t>
            </a:r>
            <a:endParaRPr lang="zh-CN" altLang="zh-CN" dirty="0"/>
          </a:p>
          <a:p>
            <a:pPr lvl="2"/>
            <a:r>
              <a:rPr lang="zh-CN" altLang="zh-CN" dirty="0" smtClean="0"/>
              <a:t>描述</a:t>
            </a:r>
            <a:r>
              <a:rPr lang="zh-CN" altLang="zh-CN" dirty="0"/>
              <a:t>肠梗阻及肠瘘的临床表现和治疗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1"/>
            <a:r>
              <a:rPr lang="zh-CN" altLang="zh-CN" dirty="0" smtClean="0"/>
              <a:t>理解</a:t>
            </a:r>
            <a:endParaRPr lang="zh-CN" altLang="zh-CN" dirty="0"/>
          </a:p>
          <a:p>
            <a:pPr lvl="2"/>
            <a:r>
              <a:rPr lang="zh-CN" altLang="zh-CN" dirty="0" smtClean="0"/>
              <a:t>解释</a:t>
            </a:r>
            <a:r>
              <a:rPr lang="zh-CN" altLang="zh-CN" dirty="0"/>
              <a:t>肠梗阻及肠瘘的病理生理</a:t>
            </a:r>
            <a:r>
              <a:rPr lang="zh-CN" altLang="zh-CN" dirty="0" smtClean="0"/>
              <a:t>变化</a:t>
            </a:r>
            <a:endParaRPr lang="zh-CN" altLang="zh-CN" dirty="0"/>
          </a:p>
          <a:p>
            <a:pPr lvl="2"/>
            <a:r>
              <a:rPr lang="zh-CN" altLang="zh-CN" dirty="0" smtClean="0"/>
              <a:t>比较</a:t>
            </a:r>
            <a:r>
              <a:rPr lang="zh-CN" altLang="zh-CN" dirty="0"/>
              <a:t>单纯性肠梗阻和绞窄性肠梗阻的不同的临床表现特点及不同的处理</a:t>
            </a:r>
            <a:r>
              <a:rPr lang="zh-CN" altLang="zh-CN" dirty="0" smtClean="0"/>
              <a:t>方法</a:t>
            </a:r>
            <a:endParaRPr lang="zh-CN" altLang="zh-CN" dirty="0"/>
          </a:p>
          <a:p>
            <a:pPr lvl="2"/>
            <a:r>
              <a:rPr lang="zh-CN" altLang="zh-CN" dirty="0" smtClean="0"/>
              <a:t>归纳</a:t>
            </a:r>
            <a:r>
              <a:rPr lang="zh-CN" altLang="zh-CN" dirty="0"/>
              <a:t>肠梗阻及肠瘘非手术处理及手术处理</a:t>
            </a:r>
            <a:r>
              <a:rPr lang="zh-CN" altLang="zh-CN" dirty="0" smtClean="0"/>
              <a:t>的</a:t>
            </a:r>
            <a:r>
              <a:rPr lang="zh-CN" altLang="en-US" dirty="0" smtClean="0"/>
              <a:t>适应证</a:t>
            </a:r>
            <a:r>
              <a:rPr lang="zh-CN" altLang="zh-CN" dirty="0" smtClean="0"/>
              <a:t>及</a:t>
            </a:r>
            <a:r>
              <a:rPr lang="zh-CN" altLang="zh-CN" dirty="0"/>
              <a:t>可能出现的</a:t>
            </a:r>
            <a:r>
              <a:rPr lang="zh-CN" altLang="zh-CN" dirty="0" smtClean="0"/>
              <a:t>并发症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</a:p>
          <a:p>
            <a:pPr lvl="2"/>
            <a:r>
              <a:rPr lang="zh-CN" altLang="en-US" dirty="0" smtClean="0"/>
              <a:t>了</a:t>
            </a:r>
            <a:r>
              <a:rPr lang="zh-CN" altLang="zh-CN" dirty="0" smtClean="0"/>
              <a:t>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家属心理状况，如有无过分焦虑，</a:t>
            </a:r>
            <a:r>
              <a:rPr lang="zh-CN" altLang="zh-CN" dirty="0" smtClean="0"/>
              <a:t>紧张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对</a:t>
            </a:r>
            <a:r>
              <a:rPr lang="zh-CN" altLang="zh-CN" dirty="0"/>
              <a:t>手术治疗的心理准备情况及对</a:t>
            </a:r>
            <a:r>
              <a:rPr lang="zh-CN" altLang="zh-CN" dirty="0" smtClean="0"/>
              <a:t>围术</a:t>
            </a:r>
            <a:r>
              <a:rPr lang="zh-CN" altLang="zh-CN" dirty="0"/>
              <a:t>期相关知识的了解</a:t>
            </a:r>
            <a:r>
              <a:rPr lang="zh-CN" altLang="zh-CN" dirty="0" smtClean="0"/>
              <a:t>状况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经济状况；</a:t>
            </a:r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家庭及社会支持</a:t>
            </a:r>
            <a:r>
              <a:rPr lang="zh-CN" altLang="zh-CN" dirty="0" smtClean="0"/>
              <a:t>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920670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196752"/>
            <a:ext cx="8610600" cy="4876800"/>
          </a:xfrm>
        </p:spPr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/>
              <a:t>基本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胃肠</a:t>
            </a:r>
            <a:r>
              <a:rPr lang="zh-CN" altLang="zh-CN" dirty="0" smtClean="0"/>
              <a:t>减压</a:t>
            </a:r>
            <a:endParaRPr lang="en-US" altLang="zh-CN" dirty="0" smtClean="0"/>
          </a:p>
          <a:p>
            <a:pPr lvl="3"/>
            <a:r>
              <a:rPr lang="zh-CN" altLang="zh-CN" dirty="0"/>
              <a:t>纠正水、电解质紊乱和酸碱</a:t>
            </a:r>
            <a:r>
              <a:rPr lang="zh-CN" altLang="zh-CN" dirty="0" smtClean="0"/>
              <a:t>失衡</a:t>
            </a:r>
            <a:endParaRPr lang="en-US" altLang="zh-CN" dirty="0" smtClean="0"/>
          </a:p>
          <a:p>
            <a:pPr lvl="3"/>
            <a:r>
              <a:rPr lang="zh-CN" altLang="zh-CN" dirty="0"/>
              <a:t>防治感染和</a:t>
            </a:r>
            <a:r>
              <a:rPr lang="zh-CN" altLang="zh-CN" dirty="0" smtClean="0"/>
              <a:t>中毒</a:t>
            </a:r>
            <a:endParaRPr lang="en-US" altLang="zh-CN" dirty="0" smtClean="0"/>
          </a:p>
          <a:p>
            <a:pPr lvl="3"/>
            <a:r>
              <a:rPr lang="zh-CN" altLang="zh-CN" dirty="0"/>
              <a:t>支持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特殊</a:t>
            </a:r>
            <a:r>
              <a:rPr lang="zh-CN" altLang="zh-CN" dirty="0" smtClean="0"/>
              <a:t>治疗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7829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196752"/>
            <a:ext cx="8610600" cy="4876800"/>
          </a:xfrm>
        </p:spPr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手术治疗</a:t>
            </a:r>
            <a:endParaRPr lang="en-US" altLang="zh-CN" dirty="0" smtClean="0"/>
          </a:p>
          <a:p>
            <a:pPr lvl="3"/>
            <a:r>
              <a:rPr lang="zh-CN" altLang="zh-CN" dirty="0"/>
              <a:t>大多数肠梗阻需要手术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手术治疗的目的是去除病因、解除梗阻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714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 </a:t>
            </a:r>
            <a:r>
              <a:rPr lang="zh-CN" altLang="zh-CN" dirty="0"/>
              <a:t>腹痛 与梗阻所致的肠内容物不能正常运行或通过障碍并伴肠蠕动增加</a:t>
            </a:r>
            <a:r>
              <a:rPr lang="zh-CN" altLang="zh-CN" dirty="0" smtClean="0"/>
              <a:t>有关</a:t>
            </a:r>
            <a:endParaRPr lang="zh-CN" altLang="zh-CN" sz="2400" dirty="0"/>
          </a:p>
          <a:p>
            <a:pPr lvl="1"/>
            <a:r>
              <a:rPr lang="zh-CN" altLang="zh-CN" dirty="0" smtClean="0"/>
              <a:t>体液</a:t>
            </a:r>
            <a:r>
              <a:rPr lang="zh-CN" altLang="zh-CN" dirty="0"/>
              <a:t>不足</a:t>
            </a:r>
            <a:r>
              <a:rPr lang="en-US" altLang="zh-CN" dirty="0"/>
              <a:t>  </a:t>
            </a:r>
            <a:r>
              <a:rPr lang="zh-CN" altLang="zh-CN" dirty="0"/>
              <a:t>与频繁呕吐、肠液外渗及禁食胃肠减压</a:t>
            </a:r>
            <a:r>
              <a:rPr lang="zh-CN" altLang="zh-CN" dirty="0" smtClean="0"/>
              <a:t>有关</a:t>
            </a:r>
            <a:endParaRPr lang="zh-CN" altLang="zh-CN" sz="2400" dirty="0"/>
          </a:p>
          <a:p>
            <a:pPr lvl="1"/>
            <a:r>
              <a:rPr lang="zh-CN" altLang="zh-CN" dirty="0" smtClean="0"/>
              <a:t>体温</a:t>
            </a:r>
            <a:r>
              <a:rPr lang="zh-CN" altLang="zh-CN" dirty="0"/>
              <a:t>升高</a:t>
            </a:r>
            <a:r>
              <a:rPr lang="en-US" altLang="zh-CN" dirty="0"/>
              <a:t>  </a:t>
            </a:r>
            <a:r>
              <a:rPr lang="zh-CN" altLang="zh-CN" dirty="0"/>
              <a:t>与肠腔内细菌繁殖、肠道内细菌移位及继发腹膜炎</a:t>
            </a:r>
            <a:r>
              <a:rPr lang="zh-CN" altLang="zh-CN" dirty="0" smtClean="0"/>
              <a:t>有关</a:t>
            </a:r>
            <a:endParaRPr lang="zh-CN" altLang="zh-CN" sz="2400" dirty="0"/>
          </a:p>
          <a:p>
            <a:pPr lvl="1"/>
            <a:r>
              <a:rPr lang="zh-CN" altLang="zh-CN" dirty="0" smtClean="0"/>
              <a:t>潜在</a:t>
            </a:r>
            <a:r>
              <a:rPr lang="zh-CN" altLang="zh-CN" dirty="0"/>
              <a:t>的并发症</a:t>
            </a:r>
            <a:r>
              <a:rPr lang="en-US" altLang="zh-CN" dirty="0"/>
              <a:t>  </a:t>
            </a:r>
            <a:r>
              <a:rPr lang="zh-CN" altLang="zh-CN" dirty="0"/>
              <a:t>腹腔感染、肠瘘、肠</a:t>
            </a:r>
            <a:r>
              <a:rPr lang="zh-CN" altLang="zh-CN" dirty="0" smtClean="0"/>
              <a:t>粘连</a:t>
            </a:r>
            <a:endParaRPr lang="zh-CN" altLang="zh-CN" sz="2400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799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en-US" altLang="zh-CN" dirty="0" smtClean="0"/>
          </a:p>
          <a:p>
            <a:pPr lvl="1"/>
            <a:r>
              <a:rPr lang="zh-CN" altLang="zh-CN" dirty="0"/>
              <a:t>术前护理</a:t>
            </a:r>
            <a:r>
              <a:rPr lang="en-US" altLang="zh-CN" dirty="0"/>
              <a:t>/</a:t>
            </a:r>
            <a:r>
              <a:rPr lang="zh-CN" altLang="zh-CN" dirty="0"/>
              <a:t>非手术治疗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体位</a:t>
            </a:r>
            <a:endParaRPr lang="en-US" altLang="zh-CN" dirty="0" smtClean="0"/>
          </a:p>
          <a:p>
            <a:pPr lvl="3"/>
            <a:r>
              <a:rPr lang="zh-CN" altLang="zh-CN" dirty="0"/>
              <a:t>无</a:t>
            </a:r>
            <a:r>
              <a:rPr lang="zh-CN" altLang="zh-CN" dirty="0" smtClean="0"/>
              <a:t>休克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</a:t>
            </a:r>
            <a:r>
              <a:rPr lang="zh-CN" altLang="zh-CN" dirty="0"/>
              <a:t>采取半卧</a:t>
            </a:r>
            <a:r>
              <a:rPr lang="zh-CN" altLang="zh-CN" dirty="0" smtClean="0"/>
              <a:t>位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休克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采用</a:t>
            </a:r>
            <a:r>
              <a:rPr lang="zh-CN" altLang="zh-CN" dirty="0"/>
              <a:t>休克体位，注意头偏向</a:t>
            </a:r>
            <a:r>
              <a:rPr lang="zh-CN" altLang="zh-CN" dirty="0" smtClean="0"/>
              <a:t>一侧</a:t>
            </a:r>
            <a:endParaRPr lang="en-US" altLang="zh-CN" dirty="0" smtClean="0"/>
          </a:p>
          <a:p>
            <a:pPr lvl="2"/>
            <a:r>
              <a:rPr lang="zh-CN" altLang="zh-CN" dirty="0"/>
              <a:t>禁食及胃肠</a:t>
            </a:r>
            <a:r>
              <a:rPr lang="zh-CN" altLang="zh-CN" dirty="0" smtClean="0"/>
              <a:t>减压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保持</a:t>
            </a:r>
            <a:r>
              <a:rPr lang="zh-CN" altLang="zh-CN" dirty="0"/>
              <a:t>胃肠减压管的通畅，记录胃肠减压的量并观察胃肠减压的颜色、</a:t>
            </a:r>
            <a:r>
              <a:rPr lang="zh-CN" altLang="zh-CN" dirty="0" smtClean="0"/>
              <a:t>性状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2155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术前护理</a:t>
            </a:r>
            <a:r>
              <a:rPr lang="en-US" altLang="zh-CN" dirty="0"/>
              <a:t>/</a:t>
            </a:r>
            <a:r>
              <a:rPr lang="zh-CN" altLang="zh-CN" dirty="0"/>
              <a:t>非手术治疗护理</a:t>
            </a:r>
            <a:endParaRPr lang="en-US" altLang="zh-CN" dirty="0"/>
          </a:p>
          <a:p>
            <a:pPr lvl="2"/>
            <a:r>
              <a:rPr lang="zh-CN" altLang="zh-CN" dirty="0" smtClean="0"/>
              <a:t>补液护理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根据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血气分析</a:t>
            </a:r>
            <a:r>
              <a:rPr lang="zh-CN" altLang="zh-CN" dirty="0"/>
              <a:t>的结果及脱水表现决定如何补充液体及电解质，必要时给予血制品的输入，以</a:t>
            </a:r>
            <a:r>
              <a:rPr lang="zh-CN" altLang="zh-CN" dirty="0" smtClean="0"/>
              <a:t>维持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体液平衡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液体</a:t>
            </a:r>
            <a:r>
              <a:rPr lang="zh-CN" altLang="zh-CN" dirty="0"/>
              <a:t>输注期间严密观察病情变化、准确记录出入</a:t>
            </a:r>
            <a:r>
              <a:rPr lang="zh-CN" altLang="zh-CN" dirty="0" smtClean="0"/>
              <a:t>量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013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术前护理</a:t>
            </a:r>
            <a:r>
              <a:rPr lang="en-US" altLang="zh-CN" dirty="0"/>
              <a:t>/</a:t>
            </a:r>
            <a:r>
              <a:rPr lang="zh-CN" altLang="zh-CN" dirty="0"/>
              <a:t>非手术治疗护理</a:t>
            </a:r>
            <a:endParaRPr lang="en-US" altLang="zh-CN" dirty="0"/>
          </a:p>
          <a:p>
            <a:pPr lvl="2"/>
            <a:r>
              <a:rPr lang="zh-CN" altLang="zh-CN" dirty="0" smtClean="0"/>
              <a:t>病情</a:t>
            </a:r>
            <a:r>
              <a:rPr lang="zh-CN" altLang="zh-CN" dirty="0"/>
              <a:t>观察</a:t>
            </a:r>
            <a:endParaRPr lang="en-US" altLang="zh-CN" dirty="0"/>
          </a:p>
          <a:p>
            <a:pPr lvl="3"/>
            <a:r>
              <a:rPr lang="zh-CN" altLang="zh-CN" dirty="0"/>
              <a:t>严密</a:t>
            </a:r>
            <a:r>
              <a:rPr lang="zh-CN" altLang="zh-CN" dirty="0" smtClean="0"/>
              <a:t>观察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生命</a:t>
            </a:r>
            <a:r>
              <a:rPr lang="zh-CN" altLang="zh-CN" dirty="0"/>
              <a:t>体征的变化及全身症状的进展情况，特别注意腹部体征的变化</a:t>
            </a:r>
            <a:endParaRPr lang="en-US" altLang="zh-CN" dirty="0"/>
          </a:p>
          <a:p>
            <a:pPr lvl="3"/>
            <a:r>
              <a:rPr lang="zh-CN" altLang="zh-CN" dirty="0"/>
              <a:t>动态观察血象、电解质及血气分析结果</a:t>
            </a:r>
            <a:endParaRPr lang="en-US" altLang="zh-CN" dirty="0"/>
          </a:p>
          <a:p>
            <a:pPr lvl="3"/>
            <a:r>
              <a:rPr lang="zh-CN" altLang="en-US" dirty="0"/>
              <a:t>注意</a:t>
            </a:r>
            <a:r>
              <a:rPr lang="zh-CN" altLang="zh-CN" dirty="0"/>
              <a:t>绞窄性肠梗阻</a:t>
            </a:r>
            <a:r>
              <a:rPr lang="zh-CN" altLang="en-US" dirty="0"/>
              <a:t>的发生</a:t>
            </a:r>
            <a:endParaRPr lang="en-US" altLang="zh-CN" dirty="0"/>
          </a:p>
          <a:p>
            <a:pPr lvl="2"/>
            <a:r>
              <a:rPr lang="zh-CN" altLang="zh-CN" dirty="0"/>
              <a:t>术前准备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47218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术</a:t>
            </a:r>
            <a:r>
              <a:rPr lang="zh-CN" altLang="zh-CN" dirty="0"/>
              <a:t>后护理</a:t>
            </a:r>
            <a:endParaRPr lang="en-US" altLang="zh-CN" dirty="0"/>
          </a:p>
          <a:p>
            <a:pPr lvl="2"/>
            <a:r>
              <a:rPr lang="zh-CN" altLang="zh-CN" dirty="0"/>
              <a:t>体位及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pPr lvl="3"/>
            <a:r>
              <a:rPr lang="zh-CN" altLang="zh-CN" dirty="0"/>
              <a:t>麻醉清醒</a:t>
            </a:r>
            <a:r>
              <a:rPr lang="zh-CN" altLang="zh-CN" dirty="0" smtClean="0"/>
              <a:t>后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可取</a:t>
            </a:r>
            <a:r>
              <a:rPr lang="zh-CN" altLang="zh-CN" dirty="0"/>
              <a:t>半卧</a:t>
            </a:r>
            <a:r>
              <a:rPr lang="zh-CN" altLang="zh-CN" dirty="0" smtClean="0"/>
              <a:t>位</a:t>
            </a:r>
            <a:r>
              <a:rPr lang="zh-CN" altLang="en-US" dirty="0" smtClean="0"/>
              <a:t>，</a:t>
            </a:r>
            <a:r>
              <a:rPr lang="zh-CN" altLang="zh-CN" dirty="0" smtClean="0"/>
              <a:t>鼓励早期</a:t>
            </a:r>
            <a:r>
              <a:rPr lang="zh-CN" altLang="zh-CN" dirty="0"/>
              <a:t>活动</a:t>
            </a:r>
            <a:endParaRPr lang="en-US" altLang="zh-CN" dirty="0"/>
          </a:p>
          <a:p>
            <a:pPr lvl="2"/>
            <a:r>
              <a:rPr lang="zh-CN" altLang="zh-CN" dirty="0" smtClean="0"/>
              <a:t>饮食</a:t>
            </a:r>
            <a:endParaRPr lang="en-US" altLang="zh-CN" dirty="0" smtClean="0"/>
          </a:p>
          <a:p>
            <a:pPr lvl="3"/>
            <a:r>
              <a:rPr lang="zh-CN" altLang="zh-CN" dirty="0"/>
              <a:t>术后早期仍需禁食及胃肠减压，故仍需静脉补充营养。待肛门排气肠蠕动恢复后可拔除胃管，逐步恢复饮食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7709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后护理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并发症</a:t>
            </a:r>
            <a:r>
              <a:rPr lang="zh-CN" altLang="zh-CN" dirty="0"/>
              <a:t>的观察和护理</a:t>
            </a:r>
            <a:endParaRPr lang="en-US" altLang="zh-CN" dirty="0"/>
          </a:p>
          <a:p>
            <a:pPr lvl="3"/>
            <a:r>
              <a:rPr lang="zh-CN" altLang="zh-CN" dirty="0"/>
              <a:t>腹腔感染及肠</a:t>
            </a:r>
            <a:r>
              <a:rPr lang="zh-CN" altLang="zh-CN" dirty="0" smtClean="0"/>
              <a:t>瘘</a:t>
            </a:r>
            <a:endParaRPr lang="en-US" altLang="zh-CN" dirty="0" smtClean="0"/>
          </a:p>
          <a:p>
            <a:pPr lvl="4"/>
            <a:r>
              <a:rPr lang="zh-CN" altLang="zh-CN" dirty="0"/>
              <a:t>术后仍应密切</a:t>
            </a:r>
            <a:r>
              <a:rPr lang="zh-CN" altLang="zh-CN" dirty="0" smtClean="0"/>
              <a:t>观察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病情</a:t>
            </a:r>
            <a:r>
              <a:rPr lang="zh-CN" altLang="zh-CN" dirty="0" smtClean="0"/>
              <a:t>变化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观察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腹腔</a:t>
            </a:r>
            <a:r>
              <a:rPr lang="zh-CN" altLang="zh-CN" dirty="0"/>
              <a:t>引流管引流液的</a:t>
            </a:r>
            <a:r>
              <a:rPr lang="zh-CN" altLang="zh-CN" dirty="0" smtClean="0"/>
              <a:t>变化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注意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营养</a:t>
            </a:r>
            <a:r>
              <a:rPr lang="zh-CN" altLang="zh-CN" dirty="0"/>
              <a:t>的</a:t>
            </a:r>
            <a:r>
              <a:rPr lang="zh-CN" altLang="zh-CN" dirty="0" smtClean="0"/>
              <a:t>补充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3456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后护理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并发症</a:t>
            </a:r>
            <a:r>
              <a:rPr lang="zh-CN" altLang="zh-CN" dirty="0"/>
              <a:t>的观察和护理</a:t>
            </a:r>
            <a:endParaRPr lang="en-US" altLang="zh-CN" dirty="0"/>
          </a:p>
          <a:p>
            <a:pPr lvl="3"/>
            <a:r>
              <a:rPr lang="zh-CN" altLang="zh-CN" dirty="0" smtClean="0"/>
              <a:t>肠粘连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鼓励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后早期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pPr lvl="4"/>
            <a:r>
              <a:rPr lang="zh-CN" altLang="en-US" dirty="0" smtClean="0"/>
              <a:t>一</a:t>
            </a:r>
            <a:r>
              <a:rPr lang="zh-CN" altLang="zh-CN" dirty="0" smtClean="0"/>
              <a:t>旦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再次</a:t>
            </a:r>
            <a:r>
              <a:rPr lang="zh-CN" altLang="zh-CN" dirty="0"/>
              <a:t>出现腹痛、腹胀、呕吐等症状，及时报告医生并协助医生处理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147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</a:t>
            </a:r>
            <a:r>
              <a:rPr lang="zh-CN" altLang="zh-CN" dirty="0" smtClean="0"/>
              <a:t>目标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运用</a:t>
            </a:r>
          </a:p>
          <a:p>
            <a:pPr lvl="2"/>
            <a:r>
              <a:rPr lang="zh-CN" altLang="zh-CN" dirty="0" smtClean="0"/>
              <a:t>能评估小肠</a:t>
            </a:r>
            <a:r>
              <a:rPr lang="zh-CN" altLang="zh-CN" dirty="0" smtClean="0"/>
              <a:t>疾患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并</a:t>
            </a:r>
            <a:r>
              <a:rPr lang="zh-CN" altLang="zh-CN" dirty="0" smtClean="0"/>
              <a:t>为其制定护理计划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28945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734911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3200" u="sng" dirty="0" smtClean="0"/>
              <a:t>肠</a:t>
            </a:r>
            <a:r>
              <a:rPr lang="zh-CN" altLang="zh-CN" sz="3200" u="sng" dirty="0"/>
              <a:t>瘘（</a:t>
            </a:r>
            <a:r>
              <a:rPr lang="en-US" altLang="zh-CN" sz="3200" u="sng" dirty="0"/>
              <a:t>intestinal fistula</a:t>
            </a:r>
            <a:r>
              <a:rPr lang="zh-CN" altLang="zh-CN" sz="3200" u="sng" dirty="0"/>
              <a:t>）</a:t>
            </a:r>
            <a:r>
              <a:rPr lang="zh-CN" altLang="zh-CN" sz="3200" dirty="0"/>
              <a:t>是指肠管与其他空腔脏器、体腔或体表的不正常通道，肠内容物经过此通道</a:t>
            </a:r>
            <a:r>
              <a:rPr lang="zh-CN" altLang="zh-CN" sz="3200" dirty="0" smtClean="0"/>
              <a:t>进入</a:t>
            </a:r>
            <a:r>
              <a:rPr lang="zh-CN" altLang="en-US" sz="3200" dirty="0" smtClean="0"/>
              <a:t>其他</a:t>
            </a:r>
            <a:r>
              <a:rPr lang="zh-CN" altLang="zh-CN" sz="3200" dirty="0" smtClean="0"/>
              <a:t>脏器</a:t>
            </a:r>
            <a:r>
              <a:rPr lang="zh-CN" altLang="zh-CN" sz="3200" dirty="0"/>
              <a:t>、体腔或</a:t>
            </a:r>
            <a:r>
              <a:rPr lang="zh-CN" altLang="zh-CN" sz="3200" dirty="0" smtClean="0"/>
              <a:t>体外</a:t>
            </a:r>
            <a:endParaRPr lang="en-US" altLang="zh-CN" sz="3200" dirty="0" smtClean="0"/>
          </a:p>
          <a:p>
            <a:r>
              <a:rPr lang="zh-CN" altLang="zh-CN" sz="3200" dirty="0"/>
              <a:t>可分为</a:t>
            </a:r>
            <a:r>
              <a:rPr lang="en-US" altLang="zh-CN" sz="3200" dirty="0"/>
              <a:t>2</a:t>
            </a:r>
            <a:r>
              <a:rPr lang="zh-CN" altLang="zh-CN" sz="3200" dirty="0"/>
              <a:t>种，分别是肠内瘘和</a:t>
            </a:r>
            <a:r>
              <a:rPr lang="zh-CN" altLang="zh-CN" sz="3200" dirty="0" smtClean="0"/>
              <a:t>肠外瘘</a:t>
            </a:r>
            <a:endParaRPr lang="en-US" altLang="zh-CN" sz="3200" dirty="0" smtClean="0"/>
          </a:p>
          <a:p>
            <a:pPr lvl="1"/>
            <a:r>
              <a:rPr lang="zh-CN" altLang="zh-CN" sz="2800" dirty="0"/>
              <a:t>前者是指肠腔通过瘘管与腹内其他脏器或肠管相通，可因腹腔感染、肠道缺血性疾病或术后吻合口愈合不良或创伤</a:t>
            </a:r>
            <a:r>
              <a:rPr lang="zh-CN" altLang="zh-CN" sz="2800" dirty="0" smtClean="0"/>
              <a:t>引起</a:t>
            </a:r>
            <a:endParaRPr lang="en-US" altLang="zh-CN" sz="2800" dirty="0" smtClean="0"/>
          </a:p>
          <a:p>
            <a:pPr lvl="1"/>
            <a:r>
              <a:rPr lang="zh-CN" altLang="zh-CN" sz="2800" dirty="0" smtClean="0"/>
              <a:t>后者</a:t>
            </a:r>
            <a:r>
              <a:rPr lang="zh-CN" altLang="zh-CN" sz="2800" dirty="0"/>
              <a:t>是指肠瘘穿破腹壁与外界相通，主要是腹部手术后并发症，也可继发于创伤、炎症或感染等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486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24-2 A</a:t>
            </a:r>
            <a:endParaRPr lang="zh-CN" altLang="zh-CN" dirty="0"/>
          </a:p>
          <a:p>
            <a:pPr lvl="1"/>
            <a:r>
              <a:rPr lang="zh-CN" altLang="zh-CN" dirty="0"/>
              <a:t>女性，</a:t>
            </a:r>
            <a:r>
              <a:rPr lang="en-US" altLang="zh-CN" dirty="0"/>
              <a:t>40</a:t>
            </a:r>
            <a:r>
              <a:rPr lang="zh-CN" altLang="zh-CN" dirty="0"/>
              <a:t>岁，阑尾炎术后</a:t>
            </a:r>
            <a:r>
              <a:rPr lang="en-US" altLang="zh-CN" dirty="0"/>
              <a:t>8</a:t>
            </a:r>
            <a:r>
              <a:rPr lang="zh-CN" altLang="zh-CN" dirty="0"/>
              <a:t>天出现腹部疼痛、恶心不适、手术切口处有粪液流出，经临床诊断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为</a:t>
            </a:r>
            <a:r>
              <a:rPr lang="zh-CN" altLang="zh-CN" dirty="0"/>
              <a:t>阑尾炎术后并发肠瘘，伴水电解质严重</a:t>
            </a:r>
            <a:r>
              <a:rPr lang="zh-CN" altLang="zh-CN" dirty="0" smtClean="0"/>
              <a:t>失调</a:t>
            </a:r>
            <a:endParaRPr lang="zh-CN" altLang="zh-CN" dirty="0"/>
          </a:p>
          <a:p>
            <a:pPr lvl="1"/>
            <a:r>
              <a:rPr lang="zh-CN" altLang="zh-CN" dirty="0"/>
              <a:t>体检：</a:t>
            </a:r>
            <a:r>
              <a:rPr lang="en-US" altLang="zh-CN" dirty="0"/>
              <a:t>T 37.5</a:t>
            </a:r>
            <a:r>
              <a:rPr lang="zh-CN" altLang="zh-CN" dirty="0"/>
              <a:t>℃，</a:t>
            </a:r>
            <a:r>
              <a:rPr lang="en-US" altLang="zh-CN" dirty="0"/>
              <a:t>P 86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/>
              <a:t>R 22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/>
              <a:t>BP 135/85mmHg</a:t>
            </a:r>
            <a:r>
              <a:rPr lang="zh-CN" altLang="zh-CN" dirty="0"/>
              <a:t>。腹痛、肌紧张、肠鸣音</a:t>
            </a:r>
            <a:r>
              <a:rPr lang="zh-CN" altLang="zh-CN" dirty="0" smtClean="0"/>
              <a:t>减弱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965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血气分析：</a:t>
            </a:r>
            <a:r>
              <a:rPr lang="en-US" altLang="zh-CN" dirty="0"/>
              <a:t>HCO</a:t>
            </a:r>
            <a:r>
              <a:rPr lang="en-US" altLang="zh-CN" baseline="-25000" dirty="0"/>
              <a:t>3</a:t>
            </a:r>
            <a:r>
              <a:rPr lang="en-US" altLang="zh-CN" baseline="30000" dirty="0"/>
              <a:t>-</a:t>
            </a:r>
            <a:r>
              <a:rPr lang="en-US" altLang="zh-CN" dirty="0"/>
              <a:t>:</a:t>
            </a:r>
            <a:r>
              <a:rPr lang="en-US" altLang="zh-CN" dirty="0" smtClean="0"/>
              <a:t>16mmol/L,pH:7.1,PCO</a:t>
            </a:r>
            <a:r>
              <a:rPr lang="en-US" altLang="zh-CN" baseline="-25000" dirty="0" smtClean="0"/>
              <a:t>2</a:t>
            </a:r>
            <a:r>
              <a:rPr lang="en-US" altLang="zh-CN" dirty="0" smtClean="0"/>
              <a:t>:40mmHg</a:t>
            </a:r>
            <a:endParaRPr lang="zh-CN" altLang="zh-CN" dirty="0"/>
          </a:p>
          <a:p>
            <a:pPr lvl="1"/>
            <a:r>
              <a:rPr lang="zh-CN" altLang="zh-CN" dirty="0"/>
              <a:t>血清电解质：</a:t>
            </a:r>
            <a:r>
              <a:rPr lang="en-US" altLang="zh-CN" dirty="0" smtClean="0"/>
              <a:t>K</a:t>
            </a:r>
            <a:r>
              <a:rPr lang="en-US" altLang="zh-CN" baseline="30000" dirty="0" smtClean="0"/>
              <a:t>+</a:t>
            </a:r>
            <a:r>
              <a:rPr lang="en-US" altLang="zh-CN" dirty="0" smtClean="0"/>
              <a:t>3.2mmol/L</a:t>
            </a:r>
            <a:endParaRPr lang="zh-CN" altLang="zh-CN" dirty="0"/>
          </a:p>
          <a:p>
            <a:pPr lvl="1"/>
            <a:r>
              <a:rPr lang="zh-CN" altLang="zh-CN" dirty="0"/>
              <a:t>血常规：</a:t>
            </a:r>
            <a:r>
              <a:rPr lang="en-US" altLang="zh-CN" dirty="0" smtClean="0"/>
              <a:t>WBC 14.3</a:t>
            </a:r>
            <a:r>
              <a:rPr lang="zh-CN" altLang="zh-CN" dirty="0"/>
              <a:t>×</a:t>
            </a:r>
            <a:r>
              <a:rPr lang="en-US" altLang="zh-CN" dirty="0"/>
              <a:t>10</a:t>
            </a:r>
            <a:r>
              <a:rPr lang="en-US" altLang="zh-CN" baseline="30000" dirty="0"/>
              <a:t>9</a:t>
            </a:r>
            <a:r>
              <a:rPr lang="en-US" altLang="zh-CN" dirty="0"/>
              <a:t>/L</a:t>
            </a:r>
            <a:r>
              <a:rPr lang="zh-CN" altLang="zh-CN" dirty="0"/>
              <a:t>，中性粒细胞比例</a:t>
            </a:r>
            <a:r>
              <a:rPr lang="en-US" altLang="zh-CN" dirty="0" smtClean="0"/>
              <a:t>0.61</a:t>
            </a:r>
            <a:endParaRPr lang="zh-CN" altLang="zh-CN" dirty="0"/>
          </a:p>
          <a:p>
            <a:pPr lvl="1"/>
            <a:r>
              <a:rPr lang="zh-CN" altLang="zh-CN" dirty="0"/>
              <a:t>问题：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护理</a:t>
            </a:r>
            <a:r>
              <a:rPr lang="zh-CN" altLang="zh-CN" dirty="0"/>
              <a:t>评估的内容有哪些？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605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/>
              <a:t>腹膜炎</a:t>
            </a:r>
            <a:r>
              <a:rPr lang="zh-CN" altLang="zh-CN" dirty="0" smtClean="0"/>
              <a:t>期</a:t>
            </a:r>
            <a:endParaRPr lang="en-US" altLang="zh-CN" dirty="0" smtClean="0"/>
          </a:p>
          <a:p>
            <a:pPr lvl="3"/>
            <a:r>
              <a:rPr lang="zh-CN" altLang="zh-CN" dirty="0"/>
              <a:t>肠内容物的外漏可对周围组织产生强烈刺激</a:t>
            </a:r>
            <a:endParaRPr lang="en-US" altLang="zh-CN" dirty="0" smtClean="0"/>
          </a:p>
          <a:p>
            <a:pPr lvl="2"/>
            <a:r>
              <a:rPr lang="zh-CN" altLang="zh-CN" dirty="0"/>
              <a:t>腹腔脓肿</a:t>
            </a:r>
            <a:r>
              <a:rPr lang="zh-CN" altLang="zh-CN" dirty="0" smtClean="0"/>
              <a:t>期</a:t>
            </a:r>
            <a:endParaRPr lang="en-US" altLang="zh-CN" dirty="0" smtClean="0"/>
          </a:p>
          <a:p>
            <a:pPr lvl="3"/>
            <a:r>
              <a:rPr lang="zh-CN" altLang="zh-CN" dirty="0"/>
              <a:t>肠内容物漏入腹腔后可逐渐引起纤维素性渗出等炎症反应，若漏出物和渗出液得以局限，则形成腹腔内</a:t>
            </a:r>
            <a:r>
              <a:rPr lang="zh-CN" altLang="zh-CN" dirty="0" smtClean="0"/>
              <a:t>脓肿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5488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瘘管形成期</a:t>
            </a:r>
            <a:endParaRPr lang="en-US" altLang="zh-CN" dirty="0" smtClean="0"/>
          </a:p>
          <a:p>
            <a:pPr lvl="3"/>
            <a:r>
              <a:rPr lang="zh-CN" altLang="zh-CN" dirty="0"/>
              <a:t>大多数肠瘘发生后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2</a:t>
            </a:r>
            <a:r>
              <a:rPr lang="zh-CN" altLang="zh-CN" dirty="0"/>
              <a:t>个月，在引流通畅、腹腔感染逐渐缩小的情况下，沿肠内容物排出的途径可形成瘘管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8072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zh-CN" dirty="0"/>
              <a:t>影像学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en-US" altLang="zh-CN" dirty="0"/>
              <a:t>B</a:t>
            </a:r>
            <a:r>
              <a:rPr lang="zh-CN" altLang="zh-CN" dirty="0"/>
              <a:t>超及</a:t>
            </a:r>
            <a:r>
              <a:rPr lang="en-US" altLang="zh-CN" dirty="0"/>
              <a:t>CT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瘘管</a:t>
            </a:r>
            <a:r>
              <a:rPr lang="zh-CN" altLang="zh-CN" dirty="0" smtClean="0"/>
              <a:t>造影</a:t>
            </a:r>
            <a:endParaRPr lang="en-US" altLang="zh-CN" dirty="0" smtClean="0"/>
          </a:p>
          <a:p>
            <a:pPr lvl="2"/>
            <a:r>
              <a:rPr lang="zh-CN" altLang="zh-CN" dirty="0"/>
              <a:t>血液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血常规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血生化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zh-CN" dirty="0"/>
              <a:t>其他特殊检查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81399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疾病相关的健康史</a:t>
            </a:r>
          </a:p>
          <a:p>
            <a:pPr lvl="2"/>
            <a:r>
              <a:rPr lang="zh-CN" altLang="zh-CN" dirty="0" smtClean="0"/>
              <a:t>询问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无腹部外伤或手术史，并具体了解外伤及手术</a:t>
            </a:r>
            <a:r>
              <a:rPr lang="zh-CN" altLang="zh-CN" dirty="0" smtClean="0"/>
              <a:t>情况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无糖尿病、动脉硬化、高血压、贫血、营养不良等</a:t>
            </a:r>
            <a:r>
              <a:rPr lang="zh-CN" altLang="zh-CN" dirty="0" smtClean="0"/>
              <a:t>因素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无肠道的感染性疾病或肠道的恶性肿瘤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301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社会状况</a:t>
            </a:r>
            <a:r>
              <a:rPr lang="en-US" altLang="zh-CN" dirty="0"/>
              <a:t>  </a:t>
            </a:r>
            <a:endParaRPr lang="zh-CN" altLang="zh-CN" dirty="0"/>
          </a:p>
          <a:p>
            <a:pPr lvl="2"/>
            <a:r>
              <a:rPr lang="zh-CN" altLang="zh-CN" dirty="0" smtClean="0"/>
              <a:t>评估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家属的心理状态及是否有长期治疗的心理</a:t>
            </a:r>
            <a:r>
              <a:rPr lang="zh-CN" altLang="zh-CN" dirty="0" smtClean="0"/>
              <a:t>准备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经济</a:t>
            </a:r>
            <a:r>
              <a:rPr lang="zh-CN" altLang="zh-CN" dirty="0" smtClean="0"/>
              <a:t>状况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38387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371600"/>
            <a:ext cx="8807896" cy="4876800"/>
          </a:xfrm>
        </p:spPr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/>
              <a:t>当肠瘘处于腹膜炎合并腹腔脓肿期时，治疗以外科引流为主，抗生素治疗为辅，同时行对症、支持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改善引流控制</a:t>
            </a:r>
            <a:r>
              <a:rPr lang="zh-CN" altLang="zh-CN" dirty="0" smtClean="0"/>
              <a:t>感染</a:t>
            </a:r>
            <a:endParaRPr lang="en-US" altLang="zh-CN" dirty="0" smtClean="0"/>
          </a:p>
          <a:p>
            <a:pPr lvl="3"/>
            <a:r>
              <a:rPr lang="zh-CN" altLang="zh-CN" dirty="0"/>
              <a:t>补充水、电解质，纠正酸碱失衡，进行</a:t>
            </a:r>
            <a:r>
              <a:rPr lang="zh-CN" altLang="zh-CN" dirty="0" smtClean="0"/>
              <a:t>营养支持</a:t>
            </a:r>
            <a:endParaRPr lang="en-US" altLang="zh-CN" dirty="0" smtClean="0"/>
          </a:p>
          <a:p>
            <a:pPr lvl="3"/>
            <a:r>
              <a:rPr lang="zh-CN" altLang="zh-CN" dirty="0"/>
              <a:t>合理选用抗生素，消除腹腔</a:t>
            </a:r>
            <a:r>
              <a:rPr lang="zh-CN" altLang="zh-CN" dirty="0" smtClean="0"/>
              <a:t>炎症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0848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第一节 </a:t>
            </a:r>
            <a:r>
              <a:rPr lang="zh-CN" altLang="zh-CN" dirty="0" smtClean="0"/>
              <a:t>肠梗阻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94649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en-US" dirty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瘘管形成</a:t>
            </a:r>
            <a:r>
              <a:rPr lang="zh-CN" altLang="zh-CN" dirty="0"/>
              <a:t>期</a:t>
            </a:r>
            <a:endParaRPr lang="en-US" altLang="zh-CN" dirty="0"/>
          </a:p>
          <a:p>
            <a:pPr lvl="3"/>
            <a:r>
              <a:rPr lang="zh-CN" altLang="zh-CN" dirty="0"/>
              <a:t>外堵</a:t>
            </a:r>
            <a:r>
              <a:rPr lang="zh-CN" altLang="zh-CN" dirty="0" smtClean="0"/>
              <a:t>法</a:t>
            </a:r>
            <a:endParaRPr lang="en-US" altLang="zh-CN" dirty="0" smtClean="0"/>
          </a:p>
          <a:p>
            <a:pPr lvl="4"/>
            <a:r>
              <a:rPr lang="zh-CN" altLang="zh-CN" dirty="0"/>
              <a:t>适合于已经过充分引流、冲洗后，完整且管径直的瘘管</a:t>
            </a:r>
            <a:endParaRPr lang="en-US" altLang="zh-CN" dirty="0"/>
          </a:p>
          <a:p>
            <a:pPr lvl="3"/>
            <a:r>
              <a:rPr lang="zh-CN" altLang="zh-CN" dirty="0"/>
              <a:t>内堵</a:t>
            </a:r>
            <a:r>
              <a:rPr lang="zh-CN" altLang="zh-CN" dirty="0" smtClean="0"/>
              <a:t>法</a:t>
            </a:r>
            <a:endParaRPr lang="en-US" altLang="zh-CN" dirty="0" smtClean="0"/>
          </a:p>
          <a:p>
            <a:pPr lvl="4"/>
            <a:r>
              <a:rPr lang="zh-CN" altLang="zh-CN" dirty="0"/>
              <a:t>适合于瘘管短且口径大的瘘或需手术方能治愈的唇状瘘</a:t>
            </a:r>
            <a:endParaRPr lang="en-US" altLang="zh-CN" dirty="0"/>
          </a:p>
          <a:p>
            <a:pPr lvl="3"/>
            <a:r>
              <a:rPr lang="zh-CN" altLang="zh-CN" dirty="0"/>
              <a:t>手术治疗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123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96752"/>
            <a:ext cx="8915400" cy="4876800"/>
          </a:xfrm>
        </p:spPr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 24-2 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给予</a:t>
            </a:r>
            <a:r>
              <a:rPr lang="zh-CN" altLang="zh-CN" dirty="0"/>
              <a:t>胃肠外营养支持、纠正水电解质紊乱、扩大腹壁瘘口，放置有效引流及抗生素抗感染等非手术治疗。</a:t>
            </a:r>
            <a:r>
              <a:rPr lang="zh-CN" altLang="zh-CN" dirty="0" smtClean="0"/>
              <a:t>期间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手术</a:t>
            </a:r>
            <a:r>
              <a:rPr lang="zh-CN" altLang="zh-CN" dirty="0"/>
              <a:t>切口即扩大的瘘口部位进一步出现肿胀、糜烂、潮红、疼痛等症状，护士在瘘口处放置造瘘袋引流漏出液，</a:t>
            </a:r>
            <a:r>
              <a:rPr lang="en-US" altLang="zh-CN" dirty="0"/>
              <a:t>24</a:t>
            </a:r>
            <a:r>
              <a:rPr lang="zh-CN" altLang="zh-CN" dirty="0"/>
              <a:t>小时引流</a:t>
            </a:r>
            <a:r>
              <a:rPr lang="en-US" altLang="zh-CN" dirty="0"/>
              <a:t>300ml</a:t>
            </a:r>
            <a:r>
              <a:rPr lang="zh-CN" altLang="zh-CN" dirty="0"/>
              <a:t>，颜色为浑浊黄色</a:t>
            </a:r>
            <a:r>
              <a:rPr lang="zh-CN" altLang="zh-CN" dirty="0" smtClean="0"/>
              <a:t>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情绪</a:t>
            </a:r>
            <a:r>
              <a:rPr lang="zh-CN" altLang="zh-CN" dirty="0"/>
              <a:t>烦躁、紧张。</a:t>
            </a:r>
          </a:p>
          <a:p>
            <a:pPr lvl="1"/>
            <a:r>
              <a:rPr lang="zh-CN" altLang="zh-CN" dirty="0" smtClean="0"/>
              <a:t>问题</a:t>
            </a:r>
            <a:r>
              <a:rPr lang="zh-CN" altLang="zh-CN" dirty="0"/>
              <a:t>：</a:t>
            </a:r>
            <a:r>
              <a:rPr lang="en-US" altLang="zh-CN" dirty="0"/>
              <a:t>①</a:t>
            </a:r>
            <a:r>
              <a:rPr lang="zh-CN" altLang="zh-CN" dirty="0"/>
              <a:t>如何</a:t>
            </a:r>
            <a:r>
              <a:rPr lang="zh-CN" altLang="zh-CN" dirty="0" smtClean="0"/>
              <a:t>对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瘘口周围皮肤进行护理？</a:t>
            </a:r>
            <a:r>
              <a:rPr lang="en-US" altLang="zh-CN" dirty="0"/>
              <a:t>②</a:t>
            </a:r>
            <a:r>
              <a:rPr lang="zh-CN" altLang="zh-CN" dirty="0"/>
              <a:t>如何</a:t>
            </a:r>
            <a:r>
              <a:rPr lang="zh-CN" altLang="zh-CN" dirty="0" smtClean="0"/>
              <a:t>对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心理疏导？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10069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</a:t>
            </a:r>
            <a:r>
              <a:rPr lang="zh-CN" altLang="zh-CN" dirty="0" smtClean="0"/>
              <a:t>护理</a:t>
            </a:r>
            <a:r>
              <a:rPr lang="zh-CN" altLang="zh-CN" dirty="0"/>
              <a:t>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en-US" altLang="zh-CN" dirty="0" smtClean="0"/>
          </a:p>
          <a:p>
            <a:pPr lvl="1"/>
            <a:r>
              <a:rPr lang="zh-CN" altLang="zh-CN" sz="2800" dirty="0" smtClean="0"/>
              <a:t>体液</a:t>
            </a:r>
            <a:r>
              <a:rPr lang="zh-CN" altLang="zh-CN" sz="2800" dirty="0"/>
              <a:t>不足 与大量消化液丢失及禁食、胃肠减压</a:t>
            </a:r>
            <a:r>
              <a:rPr lang="zh-CN" altLang="zh-CN" sz="2800" dirty="0" smtClean="0"/>
              <a:t>有关</a:t>
            </a:r>
            <a:endParaRPr lang="zh-CN" altLang="zh-CN" sz="2000" dirty="0"/>
          </a:p>
          <a:p>
            <a:pPr lvl="1"/>
            <a:r>
              <a:rPr lang="zh-CN" altLang="zh-CN" sz="2800" dirty="0" smtClean="0"/>
              <a:t>体温</a:t>
            </a:r>
            <a:r>
              <a:rPr lang="zh-CN" altLang="zh-CN" sz="2800" dirty="0"/>
              <a:t>升高 与腹腔内严重感染</a:t>
            </a:r>
            <a:r>
              <a:rPr lang="zh-CN" altLang="zh-CN" sz="2800" dirty="0" smtClean="0"/>
              <a:t>有关</a:t>
            </a:r>
            <a:endParaRPr lang="zh-CN" altLang="zh-CN" sz="2000" dirty="0"/>
          </a:p>
          <a:p>
            <a:pPr lvl="1"/>
            <a:r>
              <a:rPr lang="zh-CN" altLang="zh-CN" sz="2800" dirty="0" smtClean="0"/>
              <a:t>营养失调</a:t>
            </a:r>
            <a:r>
              <a:rPr lang="zh-CN" altLang="zh-CN" sz="2800" dirty="0"/>
              <a:t>（低于机体的需要量） 与禁食、肠液丢失、炎症及创伤或手术引起的机体高消耗</a:t>
            </a:r>
            <a:r>
              <a:rPr lang="zh-CN" altLang="zh-CN" sz="2800" dirty="0" smtClean="0"/>
              <a:t>有关</a:t>
            </a:r>
            <a:endParaRPr lang="zh-CN" altLang="zh-CN" sz="2000" dirty="0"/>
          </a:p>
          <a:p>
            <a:pPr lvl="1"/>
            <a:r>
              <a:rPr lang="zh-CN" altLang="zh-CN" sz="2800" dirty="0" smtClean="0"/>
              <a:t>皮肤</a:t>
            </a:r>
            <a:r>
              <a:rPr lang="zh-CN" altLang="zh-CN" sz="2800" dirty="0"/>
              <a:t>完整性受损 与肠外瘘瘘口周围皮肤被消化液腐蚀</a:t>
            </a:r>
            <a:r>
              <a:rPr lang="zh-CN" altLang="zh-CN" sz="2800" dirty="0" smtClean="0"/>
              <a:t>有关</a:t>
            </a:r>
            <a:endParaRPr lang="zh-CN" altLang="zh-CN" sz="2000" dirty="0"/>
          </a:p>
          <a:p>
            <a:pPr lvl="1"/>
            <a:r>
              <a:rPr lang="zh-CN" altLang="zh-CN" sz="2800" dirty="0" smtClean="0"/>
              <a:t>潜在</a:t>
            </a:r>
            <a:r>
              <a:rPr lang="zh-CN" altLang="zh-CN" sz="2800" dirty="0"/>
              <a:t>的并发症 胃肠道或瘘口出血、腹腔感染、粘连性肠梗阻</a:t>
            </a:r>
            <a:r>
              <a:rPr lang="zh-CN" altLang="zh-CN" sz="2800" dirty="0" smtClean="0"/>
              <a:t>等</a:t>
            </a:r>
            <a:endParaRPr lang="zh-CN" altLang="zh-CN" sz="20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5281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en-US" altLang="zh-CN" dirty="0" smtClean="0"/>
          </a:p>
          <a:p>
            <a:pPr lvl="1"/>
            <a:r>
              <a:rPr lang="zh-CN" altLang="zh-CN" dirty="0"/>
              <a:t>术前护理</a:t>
            </a:r>
          </a:p>
          <a:p>
            <a:pPr lvl="2"/>
            <a:r>
              <a:rPr lang="zh-CN" altLang="zh-CN" dirty="0"/>
              <a:t>禁食，胃肠</a:t>
            </a:r>
            <a:r>
              <a:rPr lang="zh-CN" altLang="zh-CN" dirty="0" smtClean="0"/>
              <a:t>减压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体位</a:t>
            </a:r>
            <a:endParaRPr lang="en-US" altLang="zh-CN" dirty="0" smtClean="0"/>
          </a:p>
          <a:p>
            <a:pPr lvl="3"/>
            <a:r>
              <a:rPr lang="zh-CN" altLang="zh-CN" dirty="0"/>
              <a:t>取半卧位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营养支持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31748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en-US" altLang="zh-CN" dirty="0" smtClean="0"/>
          </a:p>
          <a:p>
            <a:pPr lvl="1"/>
            <a:r>
              <a:rPr lang="zh-CN" altLang="zh-CN" dirty="0"/>
              <a:t>术前护理</a:t>
            </a:r>
          </a:p>
          <a:p>
            <a:pPr lvl="2"/>
            <a:r>
              <a:rPr lang="zh-CN" altLang="zh-CN" dirty="0" smtClean="0"/>
              <a:t>瘘</a:t>
            </a:r>
            <a:r>
              <a:rPr lang="zh-CN" altLang="zh-CN" dirty="0"/>
              <a:t>口周围皮肤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保持皮肤清洁、干燥</a:t>
            </a:r>
            <a:endParaRPr lang="en-US" altLang="zh-CN" dirty="0" smtClean="0"/>
          </a:p>
          <a:p>
            <a:pPr lvl="2"/>
            <a:r>
              <a:rPr lang="zh-CN" altLang="zh-CN" dirty="0"/>
              <a:t>瘘口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定时用</a:t>
            </a:r>
            <a:r>
              <a:rPr lang="en-US" altLang="zh-CN" dirty="0"/>
              <a:t>0.9%</a:t>
            </a:r>
            <a:r>
              <a:rPr lang="zh-CN" altLang="zh-CN" dirty="0"/>
              <a:t>的氯化钠注射液进行清洗，</a:t>
            </a:r>
            <a:r>
              <a:rPr lang="zh-CN" altLang="zh-CN" dirty="0" smtClean="0"/>
              <a:t>保持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瘘</a:t>
            </a:r>
            <a:r>
              <a:rPr lang="zh-CN" altLang="zh-CN" dirty="0"/>
              <a:t>口的干净清洁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74501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术前护理</a:t>
            </a:r>
          </a:p>
          <a:p>
            <a:pPr lvl="2"/>
            <a:r>
              <a:rPr lang="zh-CN" altLang="zh-CN" dirty="0" smtClean="0"/>
              <a:t>引流</a:t>
            </a:r>
            <a:r>
              <a:rPr lang="zh-CN" altLang="zh-CN" dirty="0"/>
              <a:t>护理</a:t>
            </a:r>
            <a:endParaRPr lang="en-US" altLang="zh-CN" dirty="0"/>
          </a:p>
          <a:p>
            <a:pPr lvl="3"/>
            <a:r>
              <a:rPr lang="zh-CN" altLang="zh-CN" dirty="0"/>
              <a:t>调节负压</a:t>
            </a:r>
            <a:r>
              <a:rPr lang="zh-CN" altLang="zh-CN" dirty="0" smtClean="0"/>
              <a:t>大小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保持</a:t>
            </a:r>
            <a:r>
              <a:rPr lang="zh-CN" altLang="zh-CN" dirty="0"/>
              <a:t>引流</a:t>
            </a:r>
            <a:r>
              <a:rPr lang="zh-CN" altLang="zh-CN" dirty="0" smtClean="0"/>
              <a:t>通畅</a:t>
            </a:r>
            <a:r>
              <a:rPr lang="zh-CN" altLang="zh-CN" dirty="0"/>
              <a:t>，妥善固定引流管</a:t>
            </a:r>
            <a:endParaRPr lang="en-US" altLang="zh-CN" dirty="0"/>
          </a:p>
          <a:p>
            <a:pPr lvl="3"/>
            <a:r>
              <a:rPr lang="zh-CN" altLang="zh-CN" dirty="0"/>
              <a:t>调节灌洗液的量和</a:t>
            </a:r>
            <a:r>
              <a:rPr lang="zh-CN" altLang="zh-CN" dirty="0" smtClean="0"/>
              <a:t>速度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观察</a:t>
            </a:r>
            <a:r>
              <a:rPr lang="zh-CN" altLang="zh-CN" dirty="0"/>
              <a:t>并记录引流液的量及性状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446485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术前护理</a:t>
            </a:r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前肠道准备</a:t>
            </a:r>
            <a:endParaRPr lang="en-US" altLang="zh-CN" dirty="0"/>
          </a:p>
          <a:p>
            <a:pPr lvl="2"/>
            <a:r>
              <a:rPr lang="zh-CN" altLang="zh-CN" dirty="0"/>
              <a:t>心理</a:t>
            </a:r>
            <a:r>
              <a:rPr lang="zh-CN" altLang="zh-CN" dirty="0" smtClean="0"/>
              <a:t>护理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7580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术</a:t>
            </a:r>
            <a:r>
              <a:rPr lang="zh-CN" altLang="zh-CN" dirty="0"/>
              <a:t>后护理</a:t>
            </a:r>
            <a:endParaRPr lang="en-US" altLang="zh-CN" dirty="0"/>
          </a:p>
          <a:p>
            <a:pPr lvl="2"/>
            <a:r>
              <a:rPr lang="zh-CN" altLang="zh-CN" dirty="0"/>
              <a:t>禁食、胃肠</a:t>
            </a:r>
            <a:r>
              <a:rPr lang="zh-CN" altLang="zh-CN" dirty="0" smtClean="0"/>
              <a:t>减压</a:t>
            </a:r>
            <a:endParaRPr lang="en-US" altLang="zh-CN" dirty="0" smtClean="0"/>
          </a:p>
          <a:p>
            <a:pPr lvl="2"/>
            <a:r>
              <a:rPr lang="zh-CN" altLang="zh-CN" dirty="0"/>
              <a:t>引流管的护理 </a:t>
            </a:r>
            <a:endParaRPr lang="en-US" altLang="zh-CN" dirty="0"/>
          </a:p>
          <a:p>
            <a:pPr lvl="2"/>
            <a:r>
              <a:rPr lang="zh-CN" altLang="zh-CN" dirty="0"/>
              <a:t>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腹腔感染及肠</a:t>
            </a:r>
            <a:r>
              <a:rPr lang="zh-CN" altLang="zh-CN" dirty="0" smtClean="0"/>
              <a:t>瘘</a:t>
            </a:r>
            <a:r>
              <a:rPr lang="en-US" altLang="zh-CN" dirty="0" smtClean="0"/>
              <a:t>	</a:t>
            </a:r>
          </a:p>
          <a:p>
            <a:pPr lvl="4"/>
            <a:r>
              <a:rPr lang="zh-CN" altLang="zh-CN" dirty="0"/>
              <a:t>完善术前肠道</a:t>
            </a:r>
            <a:r>
              <a:rPr lang="zh-CN" altLang="zh-CN" dirty="0" smtClean="0"/>
              <a:t>准备</a:t>
            </a:r>
            <a:endParaRPr lang="en-US" altLang="zh-CN" dirty="0" smtClean="0"/>
          </a:p>
          <a:p>
            <a:pPr lvl="4"/>
            <a:r>
              <a:rPr lang="zh-CN" altLang="zh-CN" dirty="0"/>
              <a:t>术后严格禁食、胃肠减压，做好引流管的</a:t>
            </a:r>
            <a:r>
              <a:rPr lang="zh-CN" altLang="zh-CN" dirty="0" smtClean="0"/>
              <a:t>维护</a:t>
            </a:r>
            <a:endParaRPr lang="en-US" altLang="zh-CN" dirty="0" smtClean="0"/>
          </a:p>
          <a:p>
            <a:pPr lvl="4"/>
            <a:r>
              <a:rPr lang="zh-CN" altLang="zh-CN" dirty="0"/>
              <a:t>严密</a:t>
            </a:r>
            <a:r>
              <a:rPr lang="zh-CN" altLang="zh-CN" dirty="0" smtClean="0"/>
              <a:t>监测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生命体征变化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67943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术后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并发症</a:t>
            </a:r>
            <a:r>
              <a:rPr lang="zh-CN" altLang="zh-CN" dirty="0"/>
              <a:t>的观察和</a:t>
            </a:r>
            <a:r>
              <a:rPr lang="zh-CN" altLang="zh-CN" dirty="0" smtClean="0"/>
              <a:t>护理</a:t>
            </a:r>
            <a:endParaRPr lang="en-US" altLang="zh-CN" dirty="0"/>
          </a:p>
          <a:p>
            <a:pPr lvl="3"/>
            <a:r>
              <a:rPr lang="zh-CN" altLang="zh-CN" dirty="0" smtClean="0"/>
              <a:t>吻合口出血</a:t>
            </a:r>
            <a:endParaRPr lang="en-US" altLang="zh-CN" dirty="0" smtClean="0"/>
          </a:p>
          <a:p>
            <a:pPr lvl="4"/>
            <a:r>
              <a:rPr lang="zh-CN" altLang="zh-CN" dirty="0"/>
              <a:t>观察伤口渗血、渗液情况以及引流液的性状、颜色、量，若发现伤口出血或引流液鲜红，及时通知医生</a:t>
            </a:r>
            <a:endParaRPr lang="en-US" altLang="zh-CN" dirty="0"/>
          </a:p>
          <a:p>
            <a:pPr lvl="3"/>
            <a:r>
              <a:rPr lang="zh-CN" altLang="zh-CN" dirty="0"/>
              <a:t>粘连性</a:t>
            </a:r>
            <a:r>
              <a:rPr lang="zh-CN" altLang="zh-CN" dirty="0" smtClean="0"/>
              <a:t>肠梗阻</a:t>
            </a:r>
            <a:endParaRPr lang="en-US" altLang="zh-CN" dirty="0" smtClean="0"/>
          </a:p>
          <a:p>
            <a:pPr lvl="4"/>
            <a:r>
              <a:rPr lang="zh-CN" altLang="zh-CN" dirty="0"/>
              <a:t>体位和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pPr lvl="4"/>
            <a:r>
              <a:rPr lang="zh-CN" altLang="zh-CN" dirty="0"/>
              <a:t>病情观察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45887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 肠瘘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371600"/>
            <a:ext cx="8839200" cy="4876800"/>
          </a:xfrm>
        </p:spPr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健康</a:t>
            </a:r>
            <a:r>
              <a:rPr lang="zh-CN" altLang="zh-CN" dirty="0"/>
              <a:t>教育 </a:t>
            </a:r>
          </a:p>
          <a:p>
            <a:pPr lvl="2"/>
            <a:r>
              <a:rPr lang="zh-CN" altLang="zh-CN" dirty="0" smtClean="0"/>
              <a:t>嘱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出院</a:t>
            </a:r>
            <a:r>
              <a:rPr lang="zh-CN" altLang="zh-CN" dirty="0"/>
              <a:t>后饮食应有所节制，应进食以易消化的食物，早期应低脂肪、适量蛋白质、</a:t>
            </a:r>
            <a:r>
              <a:rPr lang="zh-CN" altLang="zh-CN" dirty="0" smtClean="0"/>
              <a:t>高</a:t>
            </a:r>
            <a:r>
              <a:rPr lang="zh-CN" altLang="en-US" dirty="0" smtClean="0"/>
              <a:t>糖类</a:t>
            </a:r>
            <a:r>
              <a:rPr lang="zh-CN" altLang="zh-CN" dirty="0" smtClean="0"/>
              <a:t>、</a:t>
            </a:r>
            <a:r>
              <a:rPr lang="zh-CN" altLang="zh-CN" dirty="0"/>
              <a:t>低渣饮食为主。随着肠功能的恢复，可逐步增加脂肪和蛋白质的</a:t>
            </a:r>
            <a:r>
              <a:rPr lang="zh-CN" altLang="zh-CN" dirty="0" smtClean="0"/>
              <a:t>摄入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切忌暴饮暴食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也</a:t>
            </a:r>
            <a:r>
              <a:rPr lang="zh-CN" altLang="zh-CN" dirty="0"/>
              <a:t>需做好自我护理，如有腹部不适的症状，如腹痛、腹胀、排便不畅应及时</a:t>
            </a:r>
            <a:r>
              <a:rPr lang="zh-CN" altLang="zh-CN" dirty="0" smtClean="0"/>
              <a:t>就医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839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3200" dirty="0" smtClean="0"/>
              <a:t>肠梗阻</a:t>
            </a:r>
            <a:r>
              <a:rPr lang="zh-CN" altLang="zh-CN" sz="3200" dirty="0"/>
              <a:t>（</a:t>
            </a:r>
            <a:r>
              <a:rPr lang="en-US" altLang="zh-CN" sz="3200" dirty="0"/>
              <a:t>intestinal obstruction</a:t>
            </a:r>
            <a:r>
              <a:rPr lang="zh-CN" altLang="zh-CN" sz="3200" dirty="0"/>
              <a:t>）指肠内容物不能正常运行、顺利通过肠道，是外科常见的</a:t>
            </a:r>
            <a:r>
              <a:rPr lang="zh-CN" altLang="zh-CN" sz="3200" dirty="0" smtClean="0"/>
              <a:t>急腹症</a:t>
            </a:r>
            <a:endParaRPr lang="en-US" altLang="zh-CN" sz="3200" dirty="0" smtClean="0"/>
          </a:p>
          <a:p>
            <a:pPr lvl="1"/>
            <a:r>
              <a:rPr lang="zh-CN" altLang="zh-CN" sz="2800" dirty="0"/>
              <a:t>常由肿瘤压迫、肠粘连、肠扭转或异物堵塞肠腔等机械性原因</a:t>
            </a:r>
            <a:r>
              <a:rPr lang="zh-CN" altLang="zh-CN" sz="2800" dirty="0" smtClean="0"/>
              <a:t>引起</a:t>
            </a:r>
            <a:endParaRPr lang="en-US" altLang="zh-CN" sz="2800" dirty="0" smtClean="0"/>
          </a:p>
          <a:p>
            <a:pPr lvl="1"/>
            <a:r>
              <a:rPr lang="zh-CN" altLang="zh-CN" sz="2800" dirty="0" smtClean="0"/>
              <a:t>腹部</a:t>
            </a:r>
            <a:r>
              <a:rPr lang="zh-CN" altLang="zh-CN" sz="2800" dirty="0"/>
              <a:t>创伤、弥漫性腹膜炎、慢性铅中毒</a:t>
            </a:r>
            <a:r>
              <a:rPr lang="zh-CN" altLang="zh-CN" sz="2800" dirty="0" smtClean="0"/>
              <a:t>的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，</a:t>
            </a:r>
            <a:r>
              <a:rPr lang="zh-CN" altLang="zh-CN" sz="2800" dirty="0"/>
              <a:t>也可因神经反射或毒物刺激引起肠壁肌功能</a:t>
            </a:r>
            <a:r>
              <a:rPr lang="zh-CN" altLang="zh-CN" sz="2800" dirty="0" smtClean="0"/>
              <a:t>紊乱</a:t>
            </a:r>
            <a:endParaRPr lang="en-US" altLang="zh-CN" sz="2800" dirty="0"/>
          </a:p>
          <a:p>
            <a:pPr lvl="1"/>
            <a:r>
              <a:rPr lang="zh-CN" altLang="zh-CN" sz="2800" dirty="0" smtClean="0"/>
              <a:t>部分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因为</a:t>
            </a:r>
            <a:r>
              <a:rPr lang="zh-CN" altLang="zh-CN" sz="2800" dirty="0"/>
              <a:t>肠系膜血管栓塞致肠管血运</a:t>
            </a:r>
            <a:r>
              <a:rPr lang="zh-CN" altLang="zh-CN" sz="2800" dirty="0" smtClean="0"/>
              <a:t>障碍</a:t>
            </a:r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100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小 结</a:t>
            </a:r>
          </a:p>
          <a:p>
            <a:pPr lvl="1"/>
            <a:r>
              <a:rPr lang="zh-CN" altLang="zh-CN" dirty="0" smtClean="0"/>
              <a:t>肠梗阻</a:t>
            </a:r>
            <a:endParaRPr lang="zh-CN" altLang="zh-CN" dirty="0"/>
          </a:p>
          <a:p>
            <a:pPr lvl="2"/>
            <a:r>
              <a:rPr lang="zh-CN" altLang="zh-CN" dirty="0" smtClean="0"/>
              <a:t>病因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肠梗阻</a:t>
            </a:r>
            <a:r>
              <a:rPr lang="zh-CN" altLang="zh-CN" dirty="0"/>
              <a:t>的病因和类型很多，最常见的是机械性因素导致的肠梗阻。</a:t>
            </a:r>
          </a:p>
          <a:p>
            <a:pPr lvl="2"/>
            <a:r>
              <a:rPr lang="zh-CN" altLang="zh-CN" dirty="0" smtClean="0"/>
              <a:t>临床</a:t>
            </a:r>
            <a:r>
              <a:rPr lang="zh-CN" altLang="zh-CN" dirty="0"/>
              <a:t>表现</a:t>
            </a:r>
            <a:r>
              <a:rPr lang="en-US" altLang="zh-CN" dirty="0"/>
              <a:t> 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各种</a:t>
            </a:r>
            <a:r>
              <a:rPr lang="zh-CN" altLang="zh-CN" dirty="0"/>
              <a:t>不同原因引起肠梗阻的临床表现虽不同，但肠内容物不能顺利通过肠腔是一致的，其共同的临床表现是腹痛、呕吐、腹胀、停止排便</a:t>
            </a:r>
            <a:r>
              <a:rPr lang="zh-CN" altLang="zh-CN" dirty="0" smtClean="0"/>
              <a:t>排气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26080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小 结</a:t>
            </a:r>
          </a:p>
          <a:p>
            <a:pPr lvl="1"/>
            <a:r>
              <a:rPr lang="zh-CN" altLang="zh-CN" dirty="0"/>
              <a:t>肠梗阻</a:t>
            </a:r>
          </a:p>
          <a:p>
            <a:pPr lvl="2"/>
            <a:r>
              <a:rPr lang="zh-CN" altLang="en-US" dirty="0" smtClean="0"/>
              <a:t>治</a:t>
            </a:r>
            <a:r>
              <a:rPr lang="zh-CN" altLang="zh-CN" dirty="0" smtClean="0"/>
              <a:t>疗原则</a:t>
            </a:r>
            <a:r>
              <a:rPr lang="zh-CN" altLang="en-US" dirty="0"/>
              <a:t>：</a:t>
            </a:r>
            <a:r>
              <a:rPr lang="zh-CN" altLang="zh-CN" dirty="0" smtClean="0"/>
              <a:t>纠正</a:t>
            </a:r>
            <a:r>
              <a:rPr lang="zh-CN" altLang="zh-CN" dirty="0"/>
              <a:t>因肠梗阻所引起的生理紊乱和解除梗阻，治疗方法的选择根据肠梗阻的病因、性质、部位以及全身情况和病情严重程度而定</a:t>
            </a:r>
          </a:p>
          <a:p>
            <a:pPr lvl="2"/>
            <a:r>
              <a:rPr lang="zh-CN" altLang="zh-CN" dirty="0" smtClean="0"/>
              <a:t>护理</a:t>
            </a:r>
            <a:r>
              <a:rPr lang="zh-CN" altLang="en-US" dirty="0"/>
              <a:t>：</a:t>
            </a:r>
            <a:r>
              <a:rPr lang="zh-CN" altLang="zh-CN" dirty="0" smtClean="0"/>
              <a:t>禁食</a:t>
            </a:r>
            <a:r>
              <a:rPr lang="zh-CN" altLang="zh-CN" dirty="0"/>
              <a:t>，注意保持胃肠减压管路的通畅。严密病情观察，警惕绞窄性肠梗阻的发生。</a:t>
            </a:r>
            <a:r>
              <a:rPr lang="zh-CN" altLang="zh-CN" dirty="0" smtClean="0"/>
              <a:t>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采用</a:t>
            </a:r>
            <a:r>
              <a:rPr lang="zh-CN" altLang="zh-CN" dirty="0"/>
              <a:t>手术治疗，术后密切监测生命体征变化，注意引流管护理，预防术后腹腔感染或肠瘘等并发症的发生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2469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小 结</a:t>
            </a:r>
          </a:p>
          <a:p>
            <a:pPr lvl="1"/>
            <a:r>
              <a:rPr lang="zh-CN" altLang="zh-CN" dirty="0" smtClean="0"/>
              <a:t>肠</a:t>
            </a:r>
            <a:r>
              <a:rPr lang="zh-CN" altLang="zh-CN" dirty="0"/>
              <a:t>瘘</a:t>
            </a:r>
          </a:p>
          <a:p>
            <a:pPr lvl="2"/>
            <a:r>
              <a:rPr lang="zh-CN" altLang="zh-CN" dirty="0" smtClean="0"/>
              <a:t>病因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肠</a:t>
            </a:r>
            <a:r>
              <a:rPr lang="zh-CN" altLang="zh-CN" dirty="0"/>
              <a:t>瘘常继发于手术、损伤、严重感染等医疗操作或疾病，少数属于</a:t>
            </a:r>
            <a:r>
              <a:rPr lang="zh-CN" altLang="zh-CN" dirty="0" smtClean="0"/>
              <a:t>先天畸形</a:t>
            </a:r>
            <a:endParaRPr lang="zh-CN" altLang="zh-CN" dirty="0"/>
          </a:p>
          <a:p>
            <a:pPr lvl="2"/>
            <a:r>
              <a:rPr lang="zh-CN" altLang="zh-CN" dirty="0" smtClean="0"/>
              <a:t>临床表现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肠</a:t>
            </a:r>
            <a:r>
              <a:rPr lang="zh-CN" altLang="zh-CN" dirty="0"/>
              <a:t>瘘常表现为腹膜刺激征和腹腔脓肿并伴营养不良及水电解质的</a:t>
            </a:r>
            <a:r>
              <a:rPr lang="zh-CN" altLang="zh-CN" dirty="0" smtClean="0"/>
              <a:t>紊乱</a:t>
            </a:r>
            <a:endParaRPr lang="zh-CN" altLang="zh-CN" dirty="0"/>
          </a:p>
          <a:p>
            <a:pPr lvl="2"/>
            <a:r>
              <a:rPr lang="zh-CN" altLang="en-US" dirty="0" smtClean="0"/>
              <a:t>治</a:t>
            </a:r>
            <a:r>
              <a:rPr lang="zh-CN" altLang="zh-CN" dirty="0" smtClean="0"/>
              <a:t>疗原则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充分</a:t>
            </a:r>
            <a:r>
              <a:rPr lang="zh-CN" altLang="zh-CN" dirty="0"/>
              <a:t>引流及抗感染治疗，同时</a:t>
            </a:r>
            <a:r>
              <a:rPr lang="zh-CN" altLang="zh-CN" dirty="0" smtClean="0"/>
              <a:t>加强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内稳态</a:t>
            </a:r>
            <a:r>
              <a:rPr lang="zh-CN" altLang="zh-CN" dirty="0"/>
              <a:t>的维护和营养支持。非手术治疗无效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才</a:t>
            </a:r>
            <a:r>
              <a:rPr lang="zh-CN" altLang="zh-CN" dirty="0"/>
              <a:t>需考虑手术</a:t>
            </a:r>
            <a:r>
              <a:rPr lang="zh-CN" altLang="zh-CN" dirty="0" smtClean="0"/>
              <a:t>治疗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22591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371600"/>
            <a:ext cx="8915400" cy="4876800"/>
          </a:xfrm>
        </p:spPr>
        <p:txBody>
          <a:bodyPr/>
          <a:lstStyle/>
          <a:p>
            <a:r>
              <a:rPr lang="zh-CN" altLang="zh-CN" dirty="0"/>
              <a:t>小 结</a:t>
            </a:r>
          </a:p>
          <a:p>
            <a:pPr lvl="1"/>
            <a:r>
              <a:rPr lang="zh-CN" altLang="zh-CN" dirty="0"/>
              <a:t>肠瘘</a:t>
            </a:r>
          </a:p>
          <a:p>
            <a:pPr lvl="2"/>
            <a:r>
              <a:rPr lang="zh-CN" altLang="en-US" dirty="0" smtClean="0"/>
              <a:t>护</a:t>
            </a:r>
            <a:r>
              <a:rPr lang="zh-CN" altLang="zh-CN" dirty="0" smtClean="0"/>
              <a:t>理  </a:t>
            </a:r>
            <a:endParaRPr lang="en-US" altLang="zh-CN" dirty="0"/>
          </a:p>
          <a:p>
            <a:pPr lvl="3"/>
            <a:r>
              <a:rPr lang="zh-CN" altLang="zh-CN" dirty="0"/>
              <a:t>应特别关注瘘口引流及灌洗的护理及瘘口周围皮肤的护理，同时</a:t>
            </a:r>
            <a:r>
              <a:rPr lang="zh-CN" altLang="zh-CN" dirty="0" smtClean="0"/>
              <a:t>重视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家属的心理变化，给予及时的心理疏导使其积极配合治疗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如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采用</a:t>
            </a:r>
            <a:r>
              <a:rPr lang="zh-CN" altLang="zh-CN" dirty="0"/>
              <a:t>手术治疗，术后密切监测生命体征变化，注意引流管护理，预防并发症的</a:t>
            </a:r>
            <a:r>
              <a:rPr lang="zh-CN" altLang="zh-CN" dirty="0" smtClean="0"/>
              <a:t>发生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注意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家属的心理变化，给予及时的心理疏导使其积极配合治疗</a:t>
            </a:r>
            <a:r>
              <a:rPr lang="zh-CN" altLang="zh-CN" dirty="0" smtClean="0"/>
              <a:t>护理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09196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dirty="0"/>
              <a:t>男性，</a:t>
            </a:r>
            <a:r>
              <a:rPr lang="en-US" altLang="zh-CN" dirty="0"/>
              <a:t>36</a:t>
            </a:r>
            <a:r>
              <a:rPr lang="zh-CN" altLang="zh-CN" dirty="0"/>
              <a:t>岁，溃疡性结肠炎病史</a:t>
            </a:r>
            <a:r>
              <a:rPr lang="en-US" altLang="zh-CN" dirty="0"/>
              <a:t>1</a:t>
            </a:r>
            <a:r>
              <a:rPr lang="zh-CN" altLang="zh-CN" dirty="0"/>
              <a:t>年，未予规范治疗。近日出现便血急诊入院，</a:t>
            </a:r>
            <a:r>
              <a:rPr lang="zh-CN" altLang="zh-CN" dirty="0" smtClean="0"/>
              <a:t>目前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高热</a:t>
            </a:r>
            <a:r>
              <a:rPr lang="zh-CN" altLang="zh-CN" dirty="0"/>
              <a:t>，腹痛难忍、停止排便</a:t>
            </a:r>
            <a:r>
              <a:rPr lang="zh-CN" altLang="zh-CN" dirty="0" smtClean="0"/>
              <a:t>排气</a:t>
            </a:r>
            <a:endParaRPr lang="zh-CN" altLang="zh-CN" dirty="0"/>
          </a:p>
          <a:p>
            <a:pPr lvl="1"/>
            <a:r>
              <a:rPr lang="zh-CN" altLang="zh-CN" dirty="0"/>
              <a:t>体检：</a:t>
            </a:r>
            <a:r>
              <a:rPr lang="en-US" altLang="zh-CN" dirty="0"/>
              <a:t>T 38.8℃</a:t>
            </a:r>
            <a:r>
              <a:rPr lang="zh-CN" altLang="zh-CN" dirty="0"/>
              <a:t>，</a:t>
            </a:r>
            <a:r>
              <a:rPr lang="en-US" altLang="zh-CN" dirty="0"/>
              <a:t>P 98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/>
              <a:t>R 26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/>
              <a:t>BP 110/68mmHg</a:t>
            </a:r>
            <a:r>
              <a:rPr lang="zh-CN" altLang="zh-CN" dirty="0"/>
              <a:t>；腹部压痛、反跳痛及肌</a:t>
            </a:r>
            <a:r>
              <a:rPr lang="zh-CN" altLang="zh-CN" dirty="0" smtClean="0"/>
              <a:t>紧张</a:t>
            </a:r>
            <a:endParaRPr lang="zh-CN" altLang="zh-CN" dirty="0"/>
          </a:p>
          <a:p>
            <a:pPr lvl="1"/>
            <a:r>
              <a:rPr lang="zh-CN" altLang="zh-CN" dirty="0"/>
              <a:t>血常规检查：血红蛋白</a:t>
            </a:r>
            <a:r>
              <a:rPr lang="en-US" altLang="zh-CN" dirty="0"/>
              <a:t>89g/L</a:t>
            </a:r>
            <a:r>
              <a:rPr lang="zh-CN" altLang="zh-CN" dirty="0"/>
              <a:t>，</a:t>
            </a:r>
            <a:r>
              <a:rPr lang="en-US" altLang="zh-CN" dirty="0"/>
              <a:t>WBC 19.1×10</a:t>
            </a:r>
            <a:r>
              <a:rPr lang="en-US" altLang="zh-CN" baseline="30000" dirty="0"/>
              <a:t>9</a:t>
            </a:r>
            <a:r>
              <a:rPr lang="en-US" altLang="zh-CN" dirty="0"/>
              <a:t>/L</a:t>
            </a:r>
            <a:r>
              <a:rPr lang="zh-CN" altLang="zh-CN" dirty="0"/>
              <a:t>，中性粒细胞比例</a:t>
            </a:r>
            <a:r>
              <a:rPr lang="en-US" altLang="zh-CN" dirty="0" smtClean="0"/>
              <a:t>0.80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8612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血电解质检查示：</a:t>
            </a:r>
            <a:r>
              <a:rPr lang="en-US" altLang="zh-CN" dirty="0"/>
              <a:t>Na</a:t>
            </a:r>
            <a:r>
              <a:rPr lang="en-US" altLang="zh-CN" baseline="30000" dirty="0"/>
              <a:t>+</a:t>
            </a:r>
            <a:r>
              <a:rPr lang="en-US" altLang="zh-CN" dirty="0"/>
              <a:t> 130mmol/L</a:t>
            </a:r>
            <a:r>
              <a:rPr lang="zh-CN" altLang="zh-CN" dirty="0"/>
              <a:t>，</a:t>
            </a:r>
            <a:r>
              <a:rPr lang="en-US" altLang="zh-CN" dirty="0"/>
              <a:t>K</a:t>
            </a:r>
            <a:r>
              <a:rPr lang="en-US" altLang="zh-CN" baseline="30000" dirty="0"/>
              <a:t>+ </a:t>
            </a:r>
            <a:r>
              <a:rPr lang="en-US" altLang="zh-CN" dirty="0"/>
              <a:t>2.8 </a:t>
            </a:r>
            <a:r>
              <a:rPr lang="en-US" altLang="zh-CN" dirty="0" err="1"/>
              <a:t>mmol</a:t>
            </a:r>
            <a:r>
              <a:rPr lang="en-US" altLang="zh-CN" dirty="0"/>
              <a:t>/L</a:t>
            </a:r>
            <a:endParaRPr lang="zh-CN" altLang="zh-CN" dirty="0"/>
          </a:p>
          <a:p>
            <a:pPr lvl="1"/>
            <a:r>
              <a:rPr lang="zh-CN" altLang="zh-CN" dirty="0"/>
              <a:t>请问</a:t>
            </a:r>
            <a:r>
              <a:rPr lang="zh-CN" altLang="zh-CN" dirty="0" smtClean="0"/>
              <a:t>：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可能</a:t>
            </a:r>
            <a:r>
              <a:rPr lang="zh-CN" altLang="zh-CN" dirty="0"/>
              <a:t>的诊断是什么？非手术治疗期间如何进行饮食管理？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08907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124744"/>
            <a:ext cx="8610600" cy="4876800"/>
          </a:xfrm>
        </p:spPr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en-US" dirty="0" smtClean="0"/>
              <a:t>患者</a:t>
            </a:r>
            <a:r>
              <a:rPr lang="zh-CN" altLang="zh-CN" dirty="0" smtClean="0"/>
              <a:t>可能</a:t>
            </a:r>
            <a:r>
              <a:rPr lang="zh-CN" altLang="zh-CN" dirty="0"/>
              <a:t>是溃疡性结肠炎伴发急性结肠</a:t>
            </a:r>
            <a:r>
              <a:rPr lang="zh-CN" altLang="zh-CN" dirty="0" smtClean="0"/>
              <a:t>瘘</a:t>
            </a:r>
            <a:endParaRPr lang="zh-CN" altLang="zh-CN" dirty="0"/>
          </a:p>
          <a:p>
            <a:pPr lvl="1"/>
            <a:r>
              <a:rPr lang="zh-CN" altLang="zh-CN" dirty="0" smtClean="0"/>
              <a:t>肠</a:t>
            </a:r>
            <a:r>
              <a:rPr lang="zh-CN" altLang="zh-CN" dirty="0" smtClean="0"/>
              <a:t>瘘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发病</a:t>
            </a:r>
            <a:r>
              <a:rPr lang="zh-CN" altLang="zh-CN" dirty="0"/>
              <a:t>早期应停止一切经口进食，现可经中心静脉导管给予全胃肠外营养，随着病情的好转，漏出液的减少和肠功能的恢复，逐步过渡到肠内营养。但需注意逐步增加灌注的量及速度，避免引起容量性腹泻。可在瘘口封闭后逐渐恢复经口进食。早期饮食应低脂、适量蛋白、高碳水化合物、清淡低渣，以后逐步添加蛋白质和脂肪的</a:t>
            </a:r>
            <a:r>
              <a:rPr lang="zh-CN" altLang="zh-CN" dirty="0" smtClean="0"/>
              <a:t>量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21431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．男性，</a:t>
            </a:r>
            <a:r>
              <a:rPr lang="en-US" altLang="zh-CN" dirty="0"/>
              <a:t>45</a:t>
            </a:r>
            <a:r>
              <a:rPr lang="zh-CN" altLang="zh-CN" dirty="0"/>
              <a:t>岁，</a:t>
            </a:r>
            <a:r>
              <a:rPr lang="zh-CN" altLang="zh-CN" dirty="0" smtClean="0"/>
              <a:t>机械性肠梗阻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保守治疗期间提示其出现肠绞窄的表现不包括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．阵发性绞痛</a:t>
            </a:r>
            <a:r>
              <a:rPr lang="en-US" altLang="zh-CN" dirty="0"/>
              <a:t>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zh-CN" altLang="zh-CN" dirty="0" smtClean="0"/>
              <a:t>血性</a:t>
            </a:r>
            <a:r>
              <a:rPr lang="zh-CN" altLang="en-US" dirty="0" smtClean="0"/>
              <a:t>黏液</a:t>
            </a:r>
            <a:r>
              <a:rPr lang="zh-CN" altLang="zh-CN" dirty="0" smtClean="0"/>
              <a:t>便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．早期出现休克</a:t>
            </a:r>
            <a:r>
              <a:rPr lang="en-US" altLang="zh-CN" dirty="0"/>
              <a:t>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．有明显腹膜刺激征</a:t>
            </a:r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/>
              <a:t>．腹胀不对称，痛性包块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6250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．高位小肠梗阻的临床特点是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．存在腹痛、呕吐、腹胀及排便、排气停止</a:t>
            </a:r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．以腹痛、呕吐和排便、排气停止为著，腹胀不明显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．以腹痛和呕吐为著，腹胀不明显，可无排便、排气停止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．以腹痛和腹胀为著，无呕吐，无排便、排气停止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．以呕吐和排便、排气停止为著，腹痛轻微，无腹胀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7304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 smtClean="0"/>
              <a:t>3</a:t>
            </a:r>
            <a:r>
              <a:rPr lang="zh-CN" altLang="en-US" dirty="0" smtClean="0"/>
              <a:t>、</a:t>
            </a:r>
            <a:r>
              <a:rPr lang="zh-CN" altLang="zh-CN" dirty="0" smtClean="0"/>
              <a:t>某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肠梗阻</a:t>
            </a:r>
            <a:r>
              <a:rPr lang="en-US" altLang="zh-CN" dirty="0"/>
              <a:t>2</a:t>
            </a:r>
            <a:r>
              <a:rPr lang="zh-CN" altLang="zh-CN" dirty="0"/>
              <a:t>日，阵发性腹痛，频繁出现呕吐。体检：唇干，眼窝</a:t>
            </a:r>
            <a:r>
              <a:rPr lang="zh-CN" altLang="zh-CN" dirty="0" smtClean="0"/>
              <a:t>凹陷</a:t>
            </a:r>
            <a:r>
              <a:rPr lang="zh-CN" altLang="en-US" dirty="0"/>
              <a:t>，</a:t>
            </a:r>
            <a:r>
              <a:rPr lang="zh-CN" altLang="zh-CN" dirty="0" smtClean="0"/>
              <a:t>皮肤</a:t>
            </a:r>
            <a:r>
              <a:rPr lang="zh-CN" altLang="zh-CN" dirty="0"/>
              <a:t>弹性差，腹略胀，肠鸣音亢进。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目前</a:t>
            </a:r>
            <a:r>
              <a:rPr lang="zh-CN" altLang="zh-CN" dirty="0"/>
              <a:t>首优的护理诊断是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．知识缺乏</a:t>
            </a:r>
            <a:r>
              <a:rPr lang="en-US" altLang="zh-CN" dirty="0"/>
              <a:t>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．疼痛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．焦虑</a:t>
            </a:r>
            <a:r>
              <a:rPr lang="en-US" altLang="zh-CN" dirty="0"/>
              <a:t>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．有感染的危险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．体液不足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51009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sz="2800" dirty="0"/>
              <a:t>肠梗阻发生后，肠管局部和整个机体都会发生一系列复杂的病理和生理</a:t>
            </a:r>
            <a:r>
              <a:rPr lang="zh-CN" altLang="zh-CN" sz="2800" dirty="0" smtClean="0"/>
              <a:t>变化</a:t>
            </a:r>
            <a:endParaRPr lang="en-US" altLang="zh-CN" sz="2800" dirty="0" smtClean="0"/>
          </a:p>
          <a:p>
            <a:pPr lvl="2"/>
            <a:r>
              <a:rPr lang="zh-CN" altLang="zh-CN" sz="2400" dirty="0" smtClean="0"/>
              <a:t>如</a:t>
            </a:r>
            <a:r>
              <a:rPr lang="zh-CN" altLang="zh-CN" sz="2400" dirty="0"/>
              <a:t>梗阻以上部分肠腔膨胀，压力增高，到一定程度可引起肠壁血运</a:t>
            </a:r>
            <a:r>
              <a:rPr lang="zh-CN" altLang="zh-CN" sz="2400" dirty="0" smtClean="0"/>
              <a:t>障碍</a:t>
            </a:r>
            <a:endParaRPr lang="en-US" altLang="zh-CN" sz="2400" dirty="0"/>
          </a:p>
          <a:p>
            <a:pPr lvl="2"/>
            <a:r>
              <a:rPr lang="zh-CN" altLang="zh-CN" sz="2400" dirty="0" smtClean="0"/>
              <a:t>动脉血</a:t>
            </a:r>
            <a:r>
              <a:rPr lang="zh-CN" altLang="zh-CN" sz="2400" dirty="0"/>
              <a:t>运障碍，肠管缺血、坏死，最后肠管可缺血坏死而破溃</a:t>
            </a:r>
            <a:r>
              <a:rPr lang="zh-CN" altLang="zh-CN" sz="2400" dirty="0" smtClean="0"/>
              <a:t>穿孔</a:t>
            </a:r>
            <a:endParaRPr lang="en-US" altLang="zh-CN" sz="2400" dirty="0" smtClean="0"/>
          </a:p>
          <a:p>
            <a:pPr lvl="2"/>
            <a:r>
              <a:rPr lang="zh-CN" altLang="zh-CN" sz="2400" dirty="0" smtClean="0"/>
              <a:t>全身</a:t>
            </a:r>
            <a:r>
              <a:rPr lang="zh-CN" altLang="zh-CN" sz="2400" dirty="0"/>
              <a:t>变化可有体液的丧失和水、电解质紊乱及酸碱失衡，肠腔内细菌繁殖或又通过坏死的肠壁渗透入腹腔，引起严重的腹膜炎和中毒</a:t>
            </a:r>
            <a:r>
              <a:rPr lang="zh-CN" altLang="zh-CN" sz="2400" dirty="0" smtClean="0"/>
              <a:t>症状</a:t>
            </a:r>
            <a:endParaRPr lang="zh-CN" altLang="en-US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38394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．肠</a:t>
            </a:r>
            <a:r>
              <a:rPr lang="zh-CN" altLang="zh-CN" dirty="0" smtClean="0"/>
              <a:t>瘘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行</a:t>
            </a:r>
            <a:r>
              <a:rPr lang="zh-CN" altLang="zh-CN" dirty="0"/>
              <a:t>负压引流时的正确护理是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．引流管的顶端应放置在肠腔内</a:t>
            </a:r>
            <a:r>
              <a:rPr lang="en-US" altLang="zh-CN" dirty="0"/>
              <a:t>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．负压越大越好，以免引流不畅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．冲洗液以蒸馏水为好</a:t>
            </a:r>
            <a:r>
              <a:rPr lang="en-US" altLang="zh-CN" dirty="0"/>
              <a:t>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．冲洗速度越快，冲的越干净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．一般冲洗量为</a:t>
            </a:r>
            <a:r>
              <a:rPr lang="en-US" altLang="zh-CN" dirty="0" smtClean="0"/>
              <a:t>2000~4000ml/d</a:t>
            </a:r>
            <a:endParaRPr lang="zh-CN" altLang="zh-CN" dirty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79222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．肠瘘口周围的皮肤护理，以下正确的是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．防止肠液腐蚀皮肤最有效的方法是早期堵塞瘘口</a:t>
            </a:r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．夜间休息时可在瘘口处加盖敷料包扎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．瘘口被分泌物阻塞可减少肠液溢出，不用特殊处理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．瘘口周围涂氧化锌软膏，以保护皮肤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．局部皮肤糜烂时，用乙醇擦拭皮肤消毒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800752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第二十四章</a:t>
            </a:r>
            <a:r>
              <a:rPr lang="en-US" altLang="zh-CN" dirty="0"/>
              <a:t>  </a:t>
            </a:r>
            <a:r>
              <a:rPr lang="zh-CN" altLang="zh-CN" dirty="0"/>
              <a:t>小肠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A    2</a:t>
            </a:r>
            <a:r>
              <a:rPr lang="zh-CN" altLang="zh-CN" dirty="0"/>
              <a:t>．</a:t>
            </a:r>
            <a:r>
              <a:rPr lang="en-US" altLang="zh-CN" dirty="0"/>
              <a:t>C    3</a:t>
            </a:r>
            <a:r>
              <a:rPr lang="zh-CN" altLang="zh-CN" dirty="0"/>
              <a:t>．</a:t>
            </a:r>
            <a:r>
              <a:rPr lang="en-US" altLang="zh-CN" dirty="0"/>
              <a:t>E    4</a:t>
            </a:r>
            <a:r>
              <a:rPr lang="zh-CN" altLang="zh-CN" dirty="0"/>
              <a:t>．</a:t>
            </a:r>
            <a:r>
              <a:rPr lang="en-US" altLang="zh-CN" dirty="0"/>
              <a:t>E    5</a:t>
            </a:r>
            <a:r>
              <a:rPr lang="zh-CN" altLang="zh-CN" dirty="0"/>
              <a:t>．</a:t>
            </a:r>
            <a:r>
              <a:rPr lang="en-US" altLang="zh-CN" dirty="0"/>
              <a:t>D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540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24-1 </a:t>
            </a:r>
            <a:endParaRPr lang="zh-CN" altLang="zh-CN" dirty="0"/>
          </a:p>
          <a:p>
            <a:pPr lvl="1"/>
            <a:r>
              <a:rPr lang="zh-CN" altLang="zh-CN" dirty="0"/>
              <a:t>女性，</a:t>
            </a:r>
            <a:r>
              <a:rPr lang="en-US" altLang="zh-CN" dirty="0"/>
              <a:t>68</a:t>
            </a:r>
            <a:r>
              <a:rPr lang="zh-CN" altLang="zh-CN" dirty="0"/>
              <a:t>岁，入院前</a:t>
            </a:r>
            <a:r>
              <a:rPr lang="en-US" altLang="zh-CN" dirty="0"/>
              <a:t>2</a:t>
            </a:r>
            <a:r>
              <a:rPr lang="zh-CN" altLang="zh-CN" dirty="0"/>
              <a:t>天无明显诱因出现腹胀、腹痛、呕吐胃内容物，偶有排气和少量排便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自觉</a:t>
            </a:r>
            <a:r>
              <a:rPr lang="zh-CN" altLang="zh-CN" dirty="0"/>
              <a:t>有</a:t>
            </a:r>
            <a:r>
              <a:rPr lang="en-US" altLang="zh-CN" dirty="0"/>
              <a:t>“</a:t>
            </a:r>
            <a:r>
              <a:rPr lang="zh-CN" altLang="zh-CN" dirty="0"/>
              <a:t>气块</a:t>
            </a:r>
            <a:r>
              <a:rPr lang="en-US" altLang="zh-CN" dirty="0"/>
              <a:t>”</a:t>
            </a:r>
            <a:r>
              <a:rPr lang="zh-CN" altLang="zh-CN" dirty="0"/>
              <a:t>在腹中窜动，并受阻于右下腹某处。</a:t>
            </a:r>
            <a:r>
              <a:rPr lang="zh-CN" altLang="zh-CN" dirty="0" smtClean="0"/>
              <a:t>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两年前</a:t>
            </a:r>
            <a:r>
              <a:rPr lang="zh-CN" altLang="zh-CN" dirty="0"/>
              <a:t>曾行十二指肠球部溃疡穿孔修补术。现间歇性腹痛，腹痛剧烈。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629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/>
              <a:t>体检：</a:t>
            </a:r>
            <a:r>
              <a:rPr lang="en-US" altLang="zh-CN" dirty="0"/>
              <a:t>T 37.8℃</a:t>
            </a:r>
            <a:r>
              <a:rPr lang="zh-CN" altLang="zh-CN" dirty="0"/>
              <a:t>，</a:t>
            </a:r>
            <a:r>
              <a:rPr lang="en-US" altLang="zh-CN" dirty="0"/>
              <a:t>P 80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/>
              <a:t> R 20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</a:t>
            </a:r>
            <a:r>
              <a:rPr lang="en-US" altLang="zh-CN" dirty="0"/>
              <a:t>BP 133/88mmHg</a:t>
            </a:r>
            <a:r>
              <a:rPr lang="zh-CN" altLang="zh-CN" dirty="0"/>
              <a:t>；腹膨隆，不对称，可见肠型及蠕动波，肠鸣音亢进，有气过水音，腹部压痛、反跳痛。</a:t>
            </a:r>
            <a:r>
              <a:rPr lang="en-US" altLang="zh-CN" dirty="0"/>
              <a:t>WBC 13.1×10</a:t>
            </a:r>
            <a:r>
              <a:rPr lang="en-US" altLang="zh-CN" baseline="30000" dirty="0"/>
              <a:t>9</a:t>
            </a:r>
            <a:r>
              <a:rPr lang="en-US" altLang="zh-CN" dirty="0"/>
              <a:t>/L</a:t>
            </a:r>
            <a:r>
              <a:rPr lang="zh-CN" altLang="zh-CN" dirty="0"/>
              <a:t>，中性粒细胞比例</a:t>
            </a:r>
            <a:r>
              <a:rPr lang="en-US" altLang="zh-CN" dirty="0"/>
              <a:t>0.59</a:t>
            </a:r>
            <a:r>
              <a:rPr lang="zh-CN" altLang="zh-CN" dirty="0"/>
              <a:t>。</a:t>
            </a:r>
          </a:p>
          <a:p>
            <a:pPr lvl="1"/>
            <a:r>
              <a:rPr lang="zh-CN" altLang="zh-CN" dirty="0"/>
              <a:t>腹部平片：中下腹处小肠有数个气液平面，盲肠胀气。</a:t>
            </a:r>
          </a:p>
          <a:p>
            <a:pPr lvl="1"/>
            <a:r>
              <a:rPr lang="zh-CN" altLang="zh-CN" dirty="0"/>
              <a:t>诊断为：急性低位性完全性肠梗阻。</a:t>
            </a:r>
          </a:p>
          <a:p>
            <a:pPr lvl="1"/>
            <a:r>
              <a:rPr lang="zh-CN" altLang="zh-CN" dirty="0"/>
              <a:t>问题：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护理评估内容有哪些？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5314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 肠梗阻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腹痛</a:t>
            </a:r>
            <a:endParaRPr lang="en-US" altLang="zh-CN" dirty="0" smtClean="0"/>
          </a:p>
          <a:p>
            <a:pPr lvl="4"/>
            <a:r>
              <a:rPr lang="zh-CN" altLang="zh-CN" dirty="0"/>
              <a:t>机械性肠梗阻发生</a:t>
            </a:r>
            <a:r>
              <a:rPr lang="zh-CN" altLang="zh-CN" dirty="0" smtClean="0"/>
              <a:t>时</a:t>
            </a:r>
            <a:r>
              <a:rPr lang="zh-CN" altLang="en-US" dirty="0" smtClean="0"/>
              <a:t>，为绞痛</a:t>
            </a:r>
            <a:endParaRPr lang="en-US" altLang="zh-CN" dirty="0" smtClean="0"/>
          </a:p>
          <a:p>
            <a:pPr lvl="4"/>
            <a:r>
              <a:rPr lang="zh-CN" altLang="zh-CN" dirty="0"/>
              <a:t>肠扭转所致肠梗阻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常</a:t>
            </a:r>
            <a:r>
              <a:rPr lang="zh-CN" altLang="zh-CN" dirty="0"/>
              <a:t>伴有腰背部的</a:t>
            </a:r>
            <a:r>
              <a:rPr lang="zh-CN" altLang="zh-CN" dirty="0" smtClean="0"/>
              <a:t>牵涉痛</a:t>
            </a:r>
            <a:endParaRPr lang="en-US" altLang="zh-CN" dirty="0" smtClean="0"/>
          </a:p>
          <a:p>
            <a:pPr lvl="4"/>
            <a:r>
              <a:rPr lang="zh-CN" altLang="zh-CN" dirty="0"/>
              <a:t>腹痛发生时可见肠蠕动或肠型，伴高亢的肠鸣</a:t>
            </a:r>
            <a:r>
              <a:rPr lang="zh-CN" altLang="zh-CN" dirty="0" smtClean="0"/>
              <a:t>音</a:t>
            </a:r>
            <a:endParaRPr lang="en-US" altLang="zh-CN" dirty="0" smtClean="0"/>
          </a:p>
          <a:p>
            <a:pPr lvl="4"/>
            <a:r>
              <a:rPr lang="zh-CN" altLang="zh-CN" dirty="0"/>
              <a:t>麻痹性肠梗阻腹痛多不明显，常呈持续性</a:t>
            </a:r>
            <a:r>
              <a:rPr lang="zh-CN" altLang="zh-CN" dirty="0" smtClean="0"/>
              <a:t>胀痛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362325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</TotalTime>
  <Pages>0</Pages>
  <Words>3545</Words>
  <Characters>0</Characters>
  <Application>Microsoft Office PowerPoint</Application>
  <DocSecurity>0</DocSecurity>
  <PresentationFormat>全屏显示(4:3)</PresentationFormat>
  <Lines>0</Lines>
  <Paragraphs>447</Paragraphs>
  <Slides>62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62</vt:i4>
      </vt:variant>
    </vt:vector>
  </HeadingPairs>
  <TitlesOfParts>
    <vt:vector size="63" baseType="lpstr">
      <vt:lpstr>课件模板</vt:lpstr>
      <vt:lpstr>第二十四章  小肠疾病患者的护理</vt:lpstr>
      <vt:lpstr>第二十四章  小肠疾病患者的护理</vt:lpstr>
      <vt:lpstr>第二十四章  小肠疾病患者的护理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第一节 肠梗阻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第二节 肠瘘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  <vt:lpstr>第二十四章  小肠疾病患者的护理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50</cp:revision>
  <cp:lastPrinted>1899-12-30T00:00:00Z</cp:lastPrinted>
  <dcterms:created xsi:type="dcterms:W3CDTF">2008-12-16T07:41:38Z</dcterms:created>
  <dcterms:modified xsi:type="dcterms:W3CDTF">2015-06-17T10:20:10Z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