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5"/>
  </p:notesMasterIdLst>
  <p:sldIdLst>
    <p:sldId id="258" r:id="rId2"/>
    <p:sldId id="259" r:id="rId3"/>
    <p:sldId id="28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318" r:id="rId23"/>
    <p:sldId id="278" r:id="rId24"/>
    <p:sldId id="279" r:id="rId25"/>
    <p:sldId id="280" r:id="rId26"/>
    <p:sldId id="281" r:id="rId27"/>
    <p:sldId id="319" r:id="rId28"/>
    <p:sldId id="320" r:id="rId29"/>
    <p:sldId id="322" r:id="rId30"/>
    <p:sldId id="321" r:id="rId31"/>
    <p:sldId id="323" r:id="rId32"/>
    <p:sldId id="324" r:id="rId33"/>
    <p:sldId id="325" r:id="rId34"/>
    <p:sldId id="326" r:id="rId35"/>
    <p:sldId id="289" r:id="rId36"/>
    <p:sldId id="290" r:id="rId37"/>
    <p:sldId id="308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  <p:sldId id="306" r:id="rId54"/>
    <p:sldId id="307" r:id="rId55"/>
    <p:sldId id="309" r:id="rId56"/>
    <p:sldId id="310" r:id="rId57"/>
    <p:sldId id="311" r:id="rId58"/>
    <p:sldId id="317" r:id="rId59"/>
    <p:sldId id="312" r:id="rId60"/>
    <p:sldId id="313" r:id="rId61"/>
    <p:sldId id="314" r:id="rId62"/>
    <p:sldId id="315" r:id="rId63"/>
    <p:sldId id="316" r:id="rId6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>
        <p:scale>
          <a:sx n="90" d="100"/>
          <a:sy n="90" d="100"/>
        </p:scale>
        <p:origin x="-594" y="-336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F6C07-14BC-4297-A759-795A076445EC}" type="datetimeFigureOut">
              <a:rPr lang="zh-CN" altLang="en-US" smtClean="0"/>
              <a:t>2015/6/17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850D3F-9360-4E8B-95CB-03A6A0533E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30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850D3F-9360-4E8B-95CB-03A6A0533EE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545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23850" y="2276475"/>
            <a:ext cx="5760318" cy="2286000"/>
          </a:xfrm>
        </p:spPr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/>
              <a:t>与疾病相关的健康</a:t>
            </a:r>
            <a:r>
              <a:rPr lang="zh-CN" altLang="zh-CN" dirty="0" smtClean="0"/>
              <a:t>史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年龄</a:t>
            </a:r>
            <a:endParaRPr lang="en-US" altLang="zh-CN" dirty="0" smtClean="0"/>
          </a:p>
          <a:p>
            <a:pPr lvl="2"/>
            <a:r>
              <a:rPr lang="zh-CN" altLang="zh-CN" dirty="0"/>
              <a:t>药物使用</a:t>
            </a:r>
            <a:r>
              <a:rPr lang="zh-CN" altLang="zh-CN" dirty="0" smtClean="0"/>
              <a:t>情况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其他</a:t>
            </a:r>
            <a:endParaRPr lang="en-US" altLang="zh-CN" dirty="0" smtClean="0"/>
          </a:p>
          <a:p>
            <a:pPr lvl="1"/>
            <a:r>
              <a:rPr lang="zh-CN" altLang="zh-CN" dirty="0"/>
              <a:t>心理社会</a:t>
            </a:r>
            <a:r>
              <a:rPr lang="zh-CN" altLang="zh-CN" dirty="0" smtClean="0"/>
              <a:t>状况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职业</a:t>
            </a:r>
            <a:r>
              <a:rPr lang="zh-CN" altLang="zh-CN" dirty="0"/>
              <a:t>、文化程度、有关疾病的知识掌握状况</a:t>
            </a:r>
            <a:r>
              <a:rPr lang="zh-CN" altLang="zh-CN" dirty="0" smtClean="0"/>
              <a:t>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及</a:t>
            </a:r>
            <a:r>
              <a:rPr lang="zh-CN" altLang="zh-CN" dirty="0"/>
              <a:t>家属对疾病的认识程度，家庭经济与社会支持情况</a:t>
            </a:r>
            <a:endParaRPr lang="en-US" altLang="zh-CN" dirty="0" smtClean="0"/>
          </a:p>
          <a:p>
            <a:pPr lvl="1"/>
            <a:endParaRPr lang="zh-CN" altLang="zh-CN" dirty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2767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/>
              <a:t>治疗</a:t>
            </a:r>
            <a:r>
              <a:rPr lang="zh-CN" altLang="zh-CN" dirty="0" smtClean="0"/>
              <a:t>原则</a:t>
            </a:r>
            <a:endParaRPr lang="en-US" altLang="zh-CN" dirty="0" smtClean="0"/>
          </a:p>
          <a:p>
            <a:pPr lvl="2"/>
            <a:r>
              <a:rPr lang="zh-CN" altLang="zh-CN" dirty="0"/>
              <a:t>非手术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一般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药物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上消化道穿孔者的非手术治疗</a:t>
            </a:r>
            <a:endParaRPr lang="en-US" altLang="zh-CN" dirty="0"/>
          </a:p>
          <a:p>
            <a:pPr lvl="4"/>
            <a:r>
              <a:rPr lang="zh-CN" altLang="zh-CN" dirty="0"/>
              <a:t>适应证：</a:t>
            </a:r>
            <a:endParaRPr lang="en-US" altLang="zh-CN" dirty="0"/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一般情况良好，症状较轻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穿孔超过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24</a:t>
            </a:r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小时，腹膜炎已局限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胃十二指肠造影已证实穿孔封闭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无出血、幽门梗阻及恶变并发症者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3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460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endParaRPr lang="en-US" altLang="zh-CN" dirty="0"/>
          </a:p>
          <a:p>
            <a:pPr lvl="2"/>
            <a:r>
              <a:rPr lang="zh-CN" altLang="zh-CN" dirty="0"/>
              <a:t>非手术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上消化道穿孔者的非手术治疗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治疗措施</a:t>
            </a:r>
            <a:endParaRPr lang="en-US" altLang="zh-CN" dirty="0" smtClean="0"/>
          </a:p>
          <a:p>
            <a:pPr lvl="5"/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禁食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、持续胃肠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减压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输液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和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营养支持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控制感染</a:t>
            </a:r>
            <a:endParaRPr lang="en-US" altLang="zh-CN" sz="2400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使用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制酸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药物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严密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观察病情，加重者立即改为手术治疗</a:t>
            </a:r>
            <a:endParaRPr lang="zh-CN" altLang="en-US" sz="2400" dirty="0">
              <a:latin typeface="华文新魏" pitchFamily="2" charset="-122"/>
              <a:ea typeface="华文新魏" pitchFamily="2" charset="-122"/>
            </a:endParaRPr>
          </a:p>
          <a:p>
            <a:pPr lvl="2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572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endParaRPr lang="en-US" altLang="zh-CN" dirty="0"/>
          </a:p>
          <a:p>
            <a:pPr lvl="2"/>
            <a:r>
              <a:rPr lang="zh-CN" altLang="zh-CN" dirty="0"/>
              <a:t>非手术治疗</a:t>
            </a:r>
            <a:endParaRPr lang="en-US" altLang="zh-CN" dirty="0"/>
          </a:p>
          <a:p>
            <a:pPr lvl="3"/>
            <a:r>
              <a:rPr lang="zh-CN" altLang="zh-CN" dirty="0"/>
              <a:t>上消化道大出血者的非手术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4"/>
            <a:r>
              <a:rPr lang="zh-CN" altLang="zh-CN" dirty="0"/>
              <a:t>补充血</a:t>
            </a:r>
            <a:r>
              <a:rPr lang="zh-CN" altLang="zh-CN" dirty="0" smtClean="0"/>
              <a:t>容量</a:t>
            </a:r>
            <a:endParaRPr lang="en-US" altLang="zh-CN" dirty="0" smtClean="0"/>
          </a:p>
          <a:p>
            <a:pPr lvl="4"/>
            <a:r>
              <a:rPr lang="zh-CN" altLang="zh-CN" dirty="0"/>
              <a:t>禁食、留置</a:t>
            </a:r>
            <a:r>
              <a:rPr lang="zh-CN" altLang="zh-CN" dirty="0" smtClean="0"/>
              <a:t>胃管</a:t>
            </a:r>
            <a:endParaRPr lang="en-US" altLang="zh-CN" dirty="0" smtClean="0"/>
          </a:p>
          <a:p>
            <a:pPr lvl="4"/>
            <a:r>
              <a:rPr lang="zh-CN" altLang="zh-CN" dirty="0"/>
              <a:t>应用止血、制酸等</a:t>
            </a:r>
            <a:r>
              <a:rPr lang="zh-CN" altLang="zh-CN" dirty="0" smtClean="0"/>
              <a:t>药物</a:t>
            </a:r>
            <a:endParaRPr lang="en-US" altLang="zh-CN" dirty="0" smtClean="0"/>
          </a:p>
          <a:p>
            <a:pPr lvl="4"/>
            <a:r>
              <a:rPr lang="zh-CN" altLang="zh-CN" dirty="0"/>
              <a:t>胃镜下止血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381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endParaRPr lang="en-US" altLang="zh-CN" dirty="0"/>
          </a:p>
          <a:p>
            <a:pPr lvl="2"/>
            <a:r>
              <a:rPr lang="zh-CN" altLang="zh-CN" dirty="0" smtClean="0"/>
              <a:t>手术治疗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适应证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内科</a:t>
            </a:r>
            <a:r>
              <a:rPr lang="zh-CN" altLang="zh-CN" dirty="0"/>
              <a:t>治疗无效的顽固性</a:t>
            </a:r>
            <a:r>
              <a:rPr lang="zh-CN" altLang="zh-CN" dirty="0" smtClean="0"/>
              <a:t>溃疡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胃</a:t>
            </a:r>
            <a:r>
              <a:rPr lang="zh-CN" altLang="zh-CN" dirty="0"/>
              <a:t>十二指肠溃疡急性</a:t>
            </a:r>
            <a:r>
              <a:rPr lang="zh-CN" altLang="zh-CN" dirty="0" smtClean="0"/>
              <a:t>穿孔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胃</a:t>
            </a:r>
            <a:r>
              <a:rPr lang="zh-CN" altLang="zh-CN" dirty="0"/>
              <a:t>十二指肠溃疡</a:t>
            </a:r>
            <a:r>
              <a:rPr lang="zh-CN" altLang="zh-CN" dirty="0" smtClean="0"/>
              <a:t>大出血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胃</a:t>
            </a:r>
            <a:r>
              <a:rPr lang="zh-CN" altLang="zh-CN" dirty="0"/>
              <a:t>十二指肠溃疡瘢痕性</a:t>
            </a:r>
            <a:r>
              <a:rPr lang="zh-CN" altLang="zh-CN" dirty="0" smtClean="0"/>
              <a:t>幽门梗阻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胃溃疡</a:t>
            </a:r>
            <a:r>
              <a:rPr lang="zh-CN" altLang="zh-CN" dirty="0"/>
              <a:t>疑有</a:t>
            </a:r>
            <a:r>
              <a:rPr lang="zh-CN" altLang="zh-CN" dirty="0" smtClean="0"/>
              <a:t>恶变</a:t>
            </a:r>
            <a:endParaRPr lang="zh-CN" altLang="zh-CN" dirty="0"/>
          </a:p>
          <a:p>
            <a:pPr lvl="3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460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endParaRPr lang="en-US" altLang="zh-CN" dirty="0"/>
          </a:p>
          <a:p>
            <a:pPr lvl="2"/>
            <a:r>
              <a:rPr lang="zh-CN" altLang="zh-CN" dirty="0"/>
              <a:t>手术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手术方式：胃大部切除术</a:t>
            </a:r>
            <a:r>
              <a:rPr lang="zh-CN" altLang="zh-CN" dirty="0" smtClean="0"/>
              <a:t>是首选</a:t>
            </a:r>
            <a:r>
              <a:rPr lang="zh-CN" altLang="zh-CN" dirty="0"/>
              <a:t>术</a:t>
            </a:r>
            <a:r>
              <a:rPr lang="zh-CN" altLang="zh-CN" dirty="0" smtClean="0"/>
              <a:t>式</a:t>
            </a:r>
            <a:endParaRPr lang="en-US" altLang="zh-CN" dirty="0" smtClean="0"/>
          </a:p>
          <a:p>
            <a:pPr lvl="4"/>
            <a:r>
              <a:rPr lang="zh-CN" altLang="zh-CN" dirty="0"/>
              <a:t>治疗</a:t>
            </a:r>
            <a:r>
              <a:rPr lang="zh-CN" altLang="zh-CN" dirty="0" smtClean="0"/>
              <a:t>原理</a:t>
            </a:r>
            <a:endParaRPr lang="en-US" altLang="zh-CN" dirty="0" smtClean="0"/>
          </a:p>
          <a:p>
            <a:pPr marL="2743200" lvl="5" indent="-457200">
              <a:buFont typeface="+mj-ea"/>
              <a:buAutoNum type="circleNumDbPlain"/>
            </a:pP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切除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胃窦部，减少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G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细胞分泌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的</a:t>
            </a:r>
            <a:r>
              <a:rPr lang="zh-CN" altLang="en-US" sz="2400" dirty="0" smtClean="0">
                <a:latin typeface="华文新魏" pitchFamily="2" charset="-122"/>
                <a:ea typeface="华文新魏" pitchFamily="2" charset="-122"/>
              </a:rPr>
              <a:t>促胃液素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所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引起的体液性胃酸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分泌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pPr marL="2743200" lvl="5" indent="-457200">
              <a:buFont typeface="+mj-ea"/>
              <a:buAutoNum type="circleNumDbPlain"/>
            </a:pP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切除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大部分胃体，减少了分泌胃酸、胃蛋白酶的壁细胞和主细胞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数量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pPr marL="2743200" lvl="5" indent="-457200">
              <a:buFont typeface="+mj-ea"/>
              <a:buAutoNum type="circleNumDbPlain"/>
            </a:pP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切除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了溃疡本身及溃疡的好发部位</a:t>
            </a:r>
            <a:endParaRPr lang="en-US" altLang="zh-CN" sz="2400" dirty="0">
              <a:latin typeface="华文新魏" pitchFamily="2" charset="-122"/>
              <a:ea typeface="华文新魏" pitchFamily="2" charset="-122"/>
            </a:endParaRP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3726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endParaRPr lang="en-US" altLang="zh-CN" dirty="0"/>
          </a:p>
          <a:p>
            <a:pPr lvl="2"/>
            <a:r>
              <a:rPr lang="zh-CN" altLang="zh-CN" dirty="0"/>
              <a:t>手术治疗</a:t>
            </a:r>
            <a:endParaRPr lang="en-US" altLang="zh-CN" dirty="0"/>
          </a:p>
          <a:p>
            <a:pPr lvl="3"/>
            <a:r>
              <a:rPr lang="zh-CN" altLang="zh-CN" dirty="0"/>
              <a:t>手术</a:t>
            </a:r>
            <a:r>
              <a:rPr lang="zh-CN" altLang="zh-CN" dirty="0" smtClean="0"/>
              <a:t>方式</a:t>
            </a:r>
            <a:endParaRPr lang="en-US" altLang="zh-CN" dirty="0" smtClean="0"/>
          </a:p>
          <a:p>
            <a:pPr lvl="4"/>
            <a:r>
              <a:rPr lang="zh-CN" altLang="zh-CN" dirty="0"/>
              <a:t>消化道重建</a:t>
            </a:r>
            <a:r>
              <a:rPr lang="zh-CN" altLang="zh-CN" dirty="0" smtClean="0"/>
              <a:t>方式</a:t>
            </a:r>
            <a:endParaRPr lang="en-US" altLang="zh-CN" dirty="0" smtClean="0"/>
          </a:p>
          <a:p>
            <a:pPr marL="2743200" lvl="5" indent="-457200">
              <a:buFont typeface="+mj-ea"/>
              <a:buAutoNum type="circleNumDbPlain"/>
            </a:pP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毕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I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式胃大部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切除术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pPr marL="2743200" lvl="6" indent="0">
              <a:buNone/>
            </a:pP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在胃大部切除后将残胃与十二指肠吻合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pPr marL="2743200" lvl="5" indent="-457200">
              <a:buFont typeface="+mj-ea"/>
              <a:buAutoNum type="circleNumDbPlain"/>
            </a:pP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毕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II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式胃大部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切除术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pPr marL="2743200" lvl="6" indent="0">
              <a:buNone/>
            </a:pP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胃大部切除后残胃与空肠吻合，十二指肠残端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关闭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pPr marL="2743200" lvl="5" indent="-457200">
              <a:buFont typeface="+mj-ea"/>
              <a:buAutoNum type="circleNumDbPlain"/>
            </a:pP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胃大部切除后胃空肠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Roux-</a:t>
            </a:r>
            <a:r>
              <a:rPr lang="en-US" altLang="zh-CN" sz="2400" dirty="0" err="1">
                <a:latin typeface="华文新魏" pitchFamily="2" charset="-122"/>
                <a:ea typeface="华文新魏" pitchFamily="2" charset="-122"/>
              </a:rPr>
              <a:t>en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-Y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吻合术</a:t>
            </a:r>
            <a:endParaRPr lang="zh-CN" altLang="en-US" sz="24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316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026" name="Picture 2" descr="图23-1  毕I式胃大部分切除术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2163753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07504" y="4293096"/>
            <a:ext cx="3107804" cy="3508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图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23-1  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毕式胃大部切除术</a:t>
            </a:r>
            <a:endParaRPr kumimoji="0" lang="zh-CN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pic>
        <p:nvPicPr>
          <p:cNvPr id="1028" name="Picture 4" descr="图23-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2712" y="1196752"/>
            <a:ext cx="329149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图23-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1484784"/>
            <a:ext cx="2201924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417986" y="4293096"/>
            <a:ext cx="3170238" cy="35083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图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23-2  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毕式胃大部切除术</a:t>
            </a:r>
            <a:endParaRPr kumimoji="0" lang="zh-CN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355432" y="4293096"/>
            <a:ext cx="2578732" cy="53975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图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23-3  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胃大部切除后胃空肠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Roux-</a:t>
            </a:r>
            <a:r>
              <a:rPr kumimoji="0" lang="en-US" altLang="zh-CN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en</a:t>
            </a:r>
            <a:r>
              <a:rPr kumimoji="0" lang="en-US" altLang="zh-CN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-Y</a:t>
            </a:r>
            <a:r>
              <a:rPr kumimoji="0" lang="zh-CN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  <a:cs typeface="宋体" pitchFamily="2" charset="-122"/>
              </a:rPr>
              <a:t>吻合术</a:t>
            </a:r>
            <a:endParaRPr kumimoji="0" lang="zh-CN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07050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</a:t>
            </a:r>
            <a:r>
              <a:rPr lang="en-US" altLang="zh-CN" dirty="0"/>
              <a:t>    23-1    B</a:t>
            </a:r>
            <a:endParaRPr lang="zh-CN" altLang="zh-CN" dirty="0"/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明确</a:t>
            </a:r>
            <a:r>
              <a:rPr lang="zh-CN" altLang="zh-CN" dirty="0"/>
              <a:t>诊断为十二指肠溃疡并穿孔，急诊行毕</a:t>
            </a:r>
            <a:r>
              <a:rPr lang="en-US" altLang="zh-CN" dirty="0"/>
              <a:t>II</a:t>
            </a:r>
            <a:r>
              <a:rPr lang="zh-CN" altLang="zh-CN" dirty="0"/>
              <a:t>式胃大部切除术。</a:t>
            </a:r>
          </a:p>
          <a:p>
            <a:pPr lvl="1"/>
            <a:r>
              <a:rPr lang="zh-CN" altLang="zh-CN" dirty="0"/>
              <a:t>问题：①毕</a:t>
            </a:r>
            <a:r>
              <a:rPr lang="en-US" altLang="zh-CN" dirty="0"/>
              <a:t>II</a:t>
            </a:r>
            <a:r>
              <a:rPr lang="zh-CN" altLang="zh-CN" dirty="0"/>
              <a:t>式胃大部切除术可能出现哪些并发症？②如何观察和护理？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6991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en-US" altLang="zh-CN" dirty="0" smtClean="0"/>
          </a:p>
          <a:p>
            <a:pPr lvl="1"/>
            <a:r>
              <a:rPr lang="zh-CN" altLang="zh-CN" sz="2800" dirty="0"/>
              <a:t>疼痛 与胃十二指肠黏膜受侵蚀及酸性胃液的刺激</a:t>
            </a:r>
            <a:r>
              <a:rPr lang="zh-CN" altLang="zh-CN" sz="2800" dirty="0" smtClean="0"/>
              <a:t>有关</a:t>
            </a:r>
            <a:endParaRPr lang="zh-CN" altLang="zh-CN" sz="2800" dirty="0"/>
          </a:p>
          <a:p>
            <a:pPr lvl="1"/>
            <a:r>
              <a:rPr lang="zh-CN" altLang="zh-CN" sz="2800" dirty="0" smtClean="0"/>
              <a:t>体液</a:t>
            </a:r>
            <a:r>
              <a:rPr lang="zh-CN" altLang="zh-CN" sz="2800" dirty="0"/>
              <a:t>不足</a:t>
            </a:r>
            <a:r>
              <a:rPr lang="en-US" altLang="zh-CN" sz="2800" dirty="0"/>
              <a:t>   </a:t>
            </a:r>
            <a:r>
              <a:rPr lang="zh-CN" altLang="zh-CN" sz="2800" dirty="0"/>
              <a:t>与穿孔导致急性腹膜炎、胃十二指肠溃疡大出血致血容量降低、大量呕吐引起水电解质的丢失等</a:t>
            </a:r>
            <a:r>
              <a:rPr lang="zh-CN" altLang="zh-CN" sz="2800" dirty="0" smtClean="0"/>
              <a:t>有关</a:t>
            </a:r>
            <a:endParaRPr lang="zh-CN" altLang="zh-CN" sz="2800" dirty="0"/>
          </a:p>
          <a:p>
            <a:pPr lvl="1"/>
            <a:r>
              <a:rPr lang="zh-CN" altLang="zh-CN" sz="2800" dirty="0" smtClean="0"/>
              <a:t>营养失调</a:t>
            </a:r>
            <a:r>
              <a:rPr lang="zh-CN" altLang="zh-CN" sz="2800" dirty="0"/>
              <a:t>（低于机体需要量） 与幽门梗阻致摄入不足、禁食等</a:t>
            </a:r>
            <a:r>
              <a:rPr lang="zh-CN" altLang="zh-CN" sz="2800" dirty="0" smtClean="0"/>
              <a:t>有关</a:t>
            </a:r>
            <a:endParaRPr lang="zh-CN" altLang="zh-CN" sz="2800" dirty="0"/>
          </a:p>
          <a:p>
            <a:pPr lvl="1"/>
            <a:r>
              <a:rPr lang="zh-CN" altLang="zh-CN" sz="2800" dirty="0" smtClean="0"/>
              <a:t>潜在</a:t>
            </a:r>
            <a:r>
              <a:rPr lang="zh-CN" altLang="zh-CN" sz="2800" dirty="0"/>
              <a:t>并发症 出血、感染、十二指肠残端破裂、吻合口瘘、术后梗阻、倾倒综合征</a:t>
            </a:r>
            <a:r>
              <a:rPr lang="zh-CN" altLang="zh-CN" sz="2800" dirty="0" smtClean="0"/>
              <a:t>等</a:t>
            </a:r>
            <a:endParaRPr lang="zh-CN" altLang="zh-CN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5006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144488"/>
            <a:ext cx="9145016" cy="4876800"/>
          </a:xfrm>
        </p:spPr>
        <p:txBody>
          <a:bodyPr/>
          <a:lstStyle/>
          <a:p>
            <a:r>
              <a:rPr lang="zh-CN" altLang="zh-CN" dirty="0"/>
              <a:t>学习目标</a:t>
            </a:r>
          </a:p>
          <a:p>
            <a:pPr lvl="1"/>
            <a:r>
              <a:rPr lang="zh-CN" altLang="zh-CN" dirty="0" smtClean="0"/>
              <a:t>识记</a:t>
            </a:r>
            <a:endParaRPr lang="zh-CN" altLang="zh-CN" dirty="0"/>
          </a:p>
          <a:p>
            <a:pPr lvl="2"/>
            <a:r>
              <a:rPr lang="zh-CN" altLang="zh-CN" dirty="0" smtClean="0"/>
              <a:t>复述</a:t>
            </a:r>
            <a:r>
              <a:rPr lang="zh-CN" altLang="zh-CN" dirty="0"/>
              <a:t>胃十二指肠疾病的</a:t>
            </a:r>
            <a:r>
              <a:rPr lang="zh-CN" altLang="zh-CN" dirty="0" smtClean="0"/>
              <a:t>病因</a:t>
            </a:r>
            <a:endParaRPr lang="zh-CN" altLang="zh-CN" dirty="0"/>
          </a:p>
          <a:p>
            <a:pPr lvl="2"/>
            <a:r>
              <a:rPr lang="zh-CN" altLang="zh-CN" dirty="0" smtClean="0"/>
              <a:t>描述</a:t>
            </a:r>
            <a:r>
              <a:rPr lang="zh-CN" altLang="zh-CN" dirty="0"/>
              <a:t>胃癌的大体类型和转移</a:t>
            </a:r>
            <a:r>
              <a:rPr lang="zh-CN" altLang="zh-CN" dirty="0" smtClean="0"/>
              <a:t>途径</a:t>
            </a:r>
            <a:endParaRPr lang="zh-CN" altLang="zh-CN" dirty="0"/>
          </a:p>
          <a:p>
            <a:pPr lvl="1"/>
            <a:r>
              <a:rPr lang="zh-CN" altLang="zh-CN" dirty="0" smtClean="0"/>
              <a:t>理解</a:t>
            </a:r>
            <a:endParaRPr lang="zh-CN" altLang="zh-CN" dirty="0"/>
          </a:p>
          <a:p>
            <a:pPr lvl="2"/>
            <a:r>
              <a:rPr lang="zh-CN" altLang="zh-CN" dirty="0" smtClean="0"/>
              <a:t>解释</a:t>
            </a:r>
            <a:r>
              <a:rPr lang="zh-CN" altLang="zh-CN" dirty="0"/>
              <a:t>胃十二指肠溃疡及其并发症的临床</a:t>
            </a:r>
            <a:r>
              <a:rPr lang="zh-CN" altLang="zh-CN" dirty="0" smtClean="0"/>
              <a:t>特点</a:t>
            </a:r>
            <a:endParaRPr lang="zh-CN" altLang="zh-CN" dirty="0"/>
          </a:p>
          <a:p>
            <a:pPr lvl="2"/>
            <a:r>
              <a:rPr lang="zh-CN" altLang="zh-CN" dirty="0" smtClean="0"/>
              <a:t>说明</a:t>
            </a:r>
            <a:r>
              <a:rPr lang="zh-CN" altLang="zh-CN" dirty="0"/>
              <a:t>胃癌的临床特点、处理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pPr lvl="2"/>
            <a:r>
              <a:rPr lang="zh-CN" altLang="zh-CN" dirty="0" smtClean="0"/>
              <a:t>总结</a:t>
            </a:r>
            <a:r>
              <a:rPr lang="zh-CN" altLang="zh-CN" dirty="0"/>
              <a:t>胃十二指肠疾病术后的</a:t>
            </a:r>
            <a:r>
              <a:rPr lang="zh-CN" altLang="zh-CN" dirty="0" smtClean="0"/>
              <a:t>并发症</a:t>
            </a:r>
            <a:endParaRPr lang="en-US" altLang="zh-CN" dirty="0" smtClean="0"/>
          </a:p>
          <a:p>
            <a:pPr lvl="1"/>
            <a:r>
              <a:rPr lang="zh-CN" altLang="zh-CN" dirty="0"/>
              <a:t>运用：</a:t>
            </a:r>
          </a:p>
          <a:p>
            <a:pPr lvl="2"/>
            <a:r>
              <a:rPr lang="zh-CN" altLang="zh-CN" dirty="0" smtClean="0"/>
              <a:t>评估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并</a:t>
            </a:r>
            <a:r>
              <a:rPr lang="zh-CN" altLang="zh-CN" dirty="0"/>
              <a:t>为其提供整体护理</a:t>
            </a:r>
            <a:endParaRPr lang="zh-CN" altLang="en-US" dirty="0"/>
          </a:p>
          <a:p>
            <a:pPr lvl="2"/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措施</a:t>
            </a:r>
            <a:endParaRPr lang="en-US" altLang="zh-CN" dirty="0" smtClean="0"/>
          </a:p>
          <a:p>
            <a:pPr lvl="1"/>
            <a:r>
              <a:rPr lang="zh-CN" altLang="zh-CN" dirty="0"/>
              <a:t>术前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/>
              <a:t>心理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/>
              <a:t>饮食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根据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营养状况积极行营养支持</a:t>
            </a:r>
            <a:endParaRPr lang="en-US" altLang="zh-CN" dirty="0" smtClean="0"/>
          </a:p>
          <a:p>
            <a:pPr lvl="2"/>
            <a:r>
              <a:rPr lang="zh-CN" altLang="zh-CN" dirty="0"/>
              <a:t>完善术前</a:t>
            </a:r>
            <a:r>
              <a:rPr lang="zh-CN" altLang="zh-CN" dirty="0" smtClean="0"/>
              <a:t>准备</a:t>
            </a:r>
            <a:endParaRPr lang="en-US" altLang="zh-CN" dirty="0" smtClean="0"/>
          </a:p>
          <a:p>
            <a:pPr lvl="3"/>
            <a:r>
              <a:rPr lang="zh-CN" altLang="zh-CN" dirty="0"/>
              <a:t>术前良好的胃肠道和呼吸道</a:t>
            </a:r>
            <a:r>
              <a:rPr lang="zh-CN" altLang="zh-CN" dirty="0" smtClean="0"/>
              <a:t>准备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戒烟</a:t>
            </a:r>
            <a:r>
              <a:rPr lang="zh-CN" altLang="en-US" dirty="0" smtClean="0"/>
              <a:t>，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进行</a:t>
            </a:r>
            <a:r>
              <a:rPr lang="zh-CN" altLang="zh-CN" dirty="0"/>
              <a:t>有效咳嗽和深呼吸的</a:t>
            </a:r>
            <a:r>
              <a:rPr lang="zh-CN" altLang="zh-CN" dirty="0" smtClean="0"/>
              <a:t>训练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412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术前护理</a:t>
            </a:r>
            <a:endParaRPr lang="en-US" altLang="zh-CN" dirty="0"/>
          </a:p>
          <a:p>
            <a:pPr lvl="2"/>
            <a:r>
              <a:rPr lang="zh-CN" altLang="zh-CN" sz="2400" dirty="0" smtClean="0"/>
              <a:t>严重</a:t>
            </a:r>
            <a:r>
              <a:rPr lang="zh-CN" altLang="zh-CN" sz="2400" dirty="0" smtClean="0"/>
              <a:t>并发症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术</a:t>
            </a:r>
            <a:r>
              <a:rPr lang="zh-CN" altLang="zh-CN" sz="2400" dirty="0"/>
              <a:t>前准备</a:t>
            </a:r>
            <a:endParaRPr lang="en-US" altLang="zh-CN" sz="2400" dirty="0"/>
          </a:p>
          <a:p>
            <a:pPr lvl="3"/>
            <a:r>
              <a:rPr lang="zh-CN" altLang="zh-CN" sz="2400" dirty="0"/>
              <a:t>急性</a:t>
            </a:r>
            <a:r>
              <a:rPr lang="zh-CN" altLang="zh-CN" sz="2400" dirty="0" smtClean="0"/>
              <a:t>穿孔</a:t>
            </a:r>
            <a:r>
              <a:rPr lang="zh-CN" altLang="en-US" sz="2400" dirty="0" smtClean="0"/>
              <a:t>患者</a:t>
            </a:r>
            <a:endParaRPr lang="en-US" altLang="zh-CN" sz="2400" dirty="0" smtClean="0"/>
          </a:p>
          <a:p>
            <a:pPr lvl="4"/>
            <a:r>
              <a:rPr lang="zh-CN" altLang="zh-CN" sz="2400" dirty="0"/>
              <a:t>半卧位、禁食、胃肠减压、遵医嘱应用抗生素和补液、观察</a:t>
            </a:r>
            <a:r>
              <a:rPr lang="zh-CN" altLang="zh-CN" sz="2400" dirty="0" smtClean="0"/>
              <a:t>病情</a:t>
            </a:r>
            <a:r>
              <a:rPr lang="zh-CN" altLang="en-US" sz="2400" dirty="0" smtClean="0"/>
              <a:t>变化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001352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术前护理</a:t>
            </a:r>
            <a:endParaRPr lang="en-US" altLang="zh-CN" dirty="0"/>
          </a:p>
          <a:p>
            <a:pPr lvl="2"/>
            <a:r>
              <a:rPr lang="zh-CN" altLang="zh-CN" sz="2400" dirty="0" smtClean="0"/>
              <a:t>严重</a:t>
            </a:r>
            <a:r>
              <a:rPr lang="zh-CN" altLang="zh-CN" sz="2400" dirty="0" smtClean="0"/>
              <a:t>并发症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术</a:t>
            </a:r>
            <a:r>
              <a:rPr lang="zh-CN" altLang="zh-CN" sz="2400" dirty="0"/>
              <a:t>前准备</a:t>
            </a:r>
            <a:endParaRPr lang="en-US" altLang="zh-CN" sz="2400" dirty="0"/>
          </a:p>
          <a:p>
            <a:pPr lvl="3"/>
            <a:r>
              <a:rPr lang="zh-CN" altLang="zh-CN" sz="2400" dirty="0" smtClean="0"/>
              <a:t>大出血</a:t>
            </a:r>
            <a:r>
              <a:rPr lang="zh-CN" altLang="en-US" sz="2400" dirty="0" smtClean="0"/>
              <a:t>患者</a:t>
            </a:r>
            <a:endParaRPr lang="en-US" altLang="zh-CN" sz="2400" dirty="0" smtClean="0"/>
          </a:p>
          <a:p>
            <a:pPr lvl="4"/>
            <a:r>
              <a:rPr lang="zh-CN" altLang="zh-CN" sz="2400" dirty="0"/>
              <a:t>取平卧位，卧床</a:t>
            </a:r>
            <a:r>
              <a:rPr lang="zh-CN" altLang="zh-CN" sz="2400" dirty="0" smtClean="0"/>
              <a:t>休息</a:t>
            </a:r>
            <a:endParaRPr lang="en-US" altLang="zh-CN" sz="2400" dirty="0" smtClean="0"/>
          </a:p>
          <a:p>
            <a:pPr lvl="4"/>
            <a:r>
              <a:rPr lang="zh-CN" altLang="zh-CN" sz="2400" dirty="0"/>
              <a:t>有呕血者，头偏向一侧，避免</a:t>
            </a:r>
            <a:r>
              <a:rPr lang="zh-CN" altLang="zh-CN" sz="2400" dirty="0" smtClean="0"/>
              <a:t>误吸</a:t>
            </a:r>
            <a:endParaRPr lang="en-US" altLang="zh-CN" sz="2400" dirty="0" smtClean="0"/>
          </a:p>
          <a:p>
            <a:pPr lvl="4"/>
            <a:r>
              <a:rPr lang="zh-CN" altLang="zh-CN" sz="2400" dirty="0" smtClean="0"/>
              <a:t>暂</a:t>
            </a:r>
            <a:r>
              <a:rPr lang="zh-CN" altLang="zh-CN" sz="2400" dirty="0"/>
              <a:t>禁饮食，出血停止后，可进</a:t>
            </a:r>
            <a:r>
              <a:rPr lang="zh-CN" altLang="zh-CN" sz="2400" dirty="0" smtClean="0"/>
              <a:t>流</a:t>
            </a:r>
            <a:r>
              <a:rPr lang="zh-CN" altLang="en-US" sz="2400" dirty="0" smtClean="0"/>
              <a:t>食</a:t>
            </a:r>
            <a:r>
              <a:rPr lang="zh-CN" altLang="zh-CN" sz="2400" dirty="0" smtClean="0"/>
              <a:t>或</a:t>
            </a:r>
            <a:r>
              <a:rPr lang="zh-CN" altLang="zh-CN" sz="2400" dirty="0"/>
              <a:t>无渣</a:t>
            </a:r>
            <a:r>
              <a:rPr lang="zh-CN" altLang="zh-CN" sz="2400" dirty="0" smtClean="0"/>
              <a:t>半流食</a:t>
            </a:r>
            <a:endParaRPr lang="en-US" altLang="zh-CN" sz="2400" dirty="0" smtClean="0"/>
          </a:p>
          <a:p>
            <a:pPr lvl="4"/>
            <a:r>
              <a:rPr lang="zh-CN" altLang="zh-CN" sz="2400" dirty="0" smtClean="0"/>
              <a:t>建立</a:t>
            </a:r>
            <a:r>
              <a:rPr lang="zh-CN" altLang="zh-CN" sz="2400" dirty="0"/>
              <a:t>多条畅通的静脉通路，快速输液、</a:t>
            </a:r>
            <a:r>
              <a:rPr lang="zh-CN" altLang="zh-CN" sz="2400" dirty="0" smtClean="0"/>
              <a:t>输血</a:t>
            </a:r>
            <a:endParaRPr lang="en-US" altLang="zh-CN" sz="2400" dirty="0" smtClean="0"/>
          </a:p>
          <a:p>
            <a:pPr lvl="4"/>
            <a:r>
              <a:rPr lang="zh-CN" altLang="zh-CN" sz="2400" dirty="0" smtClean="0"/>
              <a:t>严密</a:t>
            </a:r>
            <a:r>
              <a:rPr lang="zh-CN" altLang="zh-CN" sz="2400" dirty="0"/>
              <a:t>观察生命</a:t>
            </a:r>
            <a:r>
              <a:rPr lang="zh-CN" altLang="zh-CN" sz="2400" dirty="0" smtClean="0"/>
              <a:t>体征</a:t>
            </a:r>
            <a:endParaRPr lang="en-US" altLang="zh-CN" sz="2400" dirty="0" smtClean="0"/>
          </a:p>
          <a:p>
            <a:pPr lvl="4"/>
            <a:r>
              <a:rPr lang="zh-CN" altLang="zh-CN" sz="2400" dirty="0" smtClean="0"/>
              <a:t>遵</a:t>
            </a:r>
            <a:r>
              <a:rPr lang="zh-CN" altLang="zh-CN" sz="2400" dirty="0"/>
              <a:t>医嘱输血或</a:t>
            </a:r>
            <a:r>
              <a:rPr lang="zh-CN" altLang="zh-CN" sz="2400" dirty="0" smtClean="0"/>
              <a:t>止血</a:t>
            </a:r>
            <a:endParaRPr lang="en-US" altLang="zh-CN" dirty="0"/>
          </a:p>
          <a:p>
            <a:pPr lvl="4"/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1486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  <a:endParaRPr lang="en-US" altLang="zh-CN" dirty="0"/>
          </a:p>
          <a:p>
            <a:pPr lvl="1"/>
            <a:r>
              <a:rPr lang="zh-CN" altLang="zh-CN" dirty="0"/>
              <a:t>术前护理</a:t>
            </a:r>
            <a:endParaRPr lang="en-US" altLang="zh-CN" dirty="0"/>
          </a:p>
          <a:p>
            <a:pPr lvl="2"/>
            <a:r>
              <a:rPr lang="zh-CN" altLang="zh-CN" sz="2400" dirty="0"/>
              <a:t>严重</a:t>
            </a:r>
            <a:r>
              <a:rPr lang="zh-CN" altLang="zh-CN" sz="2400" dirty="0" smtClean="0"/>
              <a:t>并发症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术</a:t>
            </a:r>
            <a:r>
              <a:rPr lang="zh-CN" altLang="zh-CN" sz="2400" dirty="0"/>
              <a:t>前准备</a:t>
            </a:r>
            <a:endParaRPr lang="en-US" altLang="zh-CN" sz="2400" dirty="0"/>
          </a:p>
          <a:p>
            <a:pPr lvl="3"/>
            <a:r>
              <a:rPr lang="zh-CN" altLang="zh-CN" dirty="0" smtClean="0"/>
              <a:t>幽门梗阻</a:t>
            </a:r>
            <a:r>
              <a:rPr lang="zh-CN" altLang="en-US" dirty="0" smtClean="0"/>
              <a:t>患者</a:t>
            </a:r>
            <a:endParaRPr lang="en-US" altLang="zh-CN" dirty="0"/>
          </a:p>
          <a:p>
            <a:pPr lvl="4"/>
            <a:r>
              <a:rPr lang="zh-CN" altLang="zh-CN" dirty="0" smtClean="0"/>
              <a:t>纠正</a:t>
            </a:r>
            <a:r>
              <a:rPr lang="zh-CN" altLang="zh-CN" dirty="0"/>
              <a:t>营养不良、贫血和低蛋白血</a:t>
            </a:r>
            <a:r>
              <a:rPr lang="zh-CN" altLang="zh-CN" dirty="0" smtClean="0"/>
              <a:t>症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合理</a:t>
            </a:r>
            <a:r>
              <a:rPr lang="zh-CN" altLang="zh-CN" dirty="0"/>
              <a:t>安排输液，纠正脱水和低钾低氯性碱</a:t>
            </a:r>
            <a:r>
              <a:rPr lang="zh-CN" altLang="zh-CN" dirty="0" smtClean="0"/>
              <a:t>中毒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完全</a:t>
            </a:r>
            <a:r>
              <a:rPr lang="zh-CN" altLang="zh-CN" dirty="0"/>
              <a:t>梗阻者术前</a:t>
            </a:r>
            <a:r>
              <a:rPr lang="en-US" altLang="zh-CN" dirty="0"/>
              <a:t>3</a:t>
            </a:r>
            <a:r>
              <a:rPr lang="zh-CN" altLang="zh-CN" dirty="0"/>
              <a:t>日每晚用</a:t>
            </a:r>
            <a:r>
              <a:rPr lang="en-US" altLang="zh-CN" dirty="0"/>
              <a:t>300</a:t>
            </a:r>
            <a:r>
              <a:rPr lang="zh-CN" altLang="zh-CN" dirty="0"/>
              <a:t>～</a:t>
            </a:r>
            <a:r>
              <a:rPr lang="en-US" altLang="zh-CN" dirty="0"/>
              <a:t>500ml</a:t>
            </a:r>
            <a:r>
              <a:rPr lang="zh-CN" altLang="zh-CN" dirty="0"/>
              <a:t>温生理盐水洗胃，减轻胃壁水肿和炎症，利于术后吻合口</a:t>
            </a:r>
            <a:r>
              <a:rPr lang="zh-CN" altLang="zh-CN" dirty="0" smtClean="0"/>
              <a:t>愈合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6376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后护理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体位</a:t>
            </a:r>
            <a:endParaRPr lang="en-US" altLang="zh-CN" dirty="0" smtClean="0"/>
          </a:p>
          <a:p>
            <a:pPr lvl="3"/>
            <a:r>
              <a:rPr lang="zh-CN" altLang="zh-CN" dirty="0"/>
              <a:t>全麻清醒前取去枕平卧位，头偏向一侧，以免呕吐时发生</a:t>
            </a:r>
            <a:r>
              <a:rPr lang="zh-CN" altLang="zh-CN" dirty="0" smtClean="0"/>
              <a:t>误吸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半</a:t>
            </a:r>
            <a:r>
              <a:rPr lang="zh-CN" altLang="zh-CN" dirty="0"/>
              <a:t>卧</a:t>
            </a:r>
            <a:r>
              <a:rPr lang="zh-CN" altLang="zh-CN" dirty="0" smtClean="0"/>
              <a:t>位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病情观察</a:t>
            </a:r>
            <a:endParaRPr lang="en-US" altLang="zh-CN" dirty="0" smtClean="0"/>
          </a:p>
          <a:p>
            <a:pPr lvl="3"/>
            <a:r>
              <a:rPr lang="zh-CN" altLang="zh-CN" dirty="0"/>
              <a:t>严密</a:t>
            </a:r>
            <a:r>
              <a:rPr lang="zh-CN" altLang="zh-CN" dirty="0" smtClean="0"/>
              <a:t>观察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生命体征，包括血压、脉搏、心率、呼吸、神志和体温的</a:t>
            </a:r>
            <a:r>
              <a:rPr lang="zh-CN" altLang="zh-CN" dirty="0" smtClean="0"/>
              <a:t>变化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0082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禁食</a:t>
            </a:r>
            <a:r>
              <a:rPr lang="zh-CN" altLang="zh-CN" dirty="0"/>
              <a:t>和胃肠</a:t>
            </a:r>
            <a:r>
              <a:rPr lang="zh-CN" altLang="zh-CN" dirty="0" smtClean="0"/>
              <a:t>减压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加强</a:t>
            </a:r>
            <a:r>
              <a:rPr lang="zh-CN" altLang="zh-CN" dirty="0"/>
              <a:t>腹腔引流管的</a:t>
            </a:r>
            <a:r>
              <a:rPr lang="zh-CN" altLang="zh-CN" dirty="0" smtClean="0"/>
              <a:t>观察</a:t>
            </a:r>
            <a:endParaRPr lang="en-US" altLang="zh-CN" dirty="0" smtClean="0"/>
          </a:p>
          <a:p>
            <a:pPr lvl="2"/>
            <a:r>
              <a:rPr lang="zh-CN" altLang="zh-CN" dirty="0"/>
              <a:t>术后早期下床</a:t>
            </a:r>
            <a:r>
              <a:rPr lang="zh-CN" altLang="zh-CN" dirty="0" smtClean="0"/>
              <a:t>活动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41491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术</a:t>
            </a:r>
            <a:r>
              <a:rPr lang="zh-CN" altLang="zh-CN" dirty="0"/>
              <a:t>后并发症的观察和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胃出血</a:t>
            </a:r>
            <a:endParaRPr lang="en-US" altLang="zh-CN" dirty="0" smtClean="0"/>
          </a:p>
          <a:p>
            <a:pPr lvl="4"/>
            <a:r>
              <a:rPr lang="zh-CN" altLang="zh-CN" sz="2400" dirty="0"/>
              <a:t>若术后短期内从胃管不断引流出新鲜血液，</a:t>
            </a:r>
            <a:r>
              <a:rPr lang="en-US" altLang="zh-CN" sz="2400" dirty="0"/>
              <a:t>24</a:t>
            </a:r>
            <a:r>
              <a:rPr lang="zh-CN" altLang="zh-CN" sz="2400" dirty="0"/>
              <a:t>小时后仍未停止，甚至出现呕血和黑便，则系术后</a:t>
            </a:r>
            <a:r>
              <a:rPr lang="zh-CN" altLang="zh-CN" sz="2400" dirty="0" smtClean="0"/>
              <a:t>出血</a:t>
            </a:r>
            <a:endParaRPr lang="en-US" altLang="zh-CN" sz="2400" dirty="0" smtClean="0"/>
          </a:p>
          <a:p>
            <a:pPr lvl="4"/>
            <a:r>
              <a:rPr lang="zh-CN" altLang="zh-CN" sz="2400" dirty="0"/>
              <a:t>术后</a:t>
            </a:r>
            <a:r>
              <a:rPr lang="zh-CN" altLang="zh-CN" sz="2400" dirty="0" smtClean="0"/>
              <a:t>观察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生命</a:t>
            </a:r>
            <a:r>
              <a:rPr lang="zh-CN" altLang="zh-CN" sz="2400" dirty="0"/>
              <a:t>体征，加强对胃肠减压引流液量和色的观察，遵医嘱应用止血药物和输新鲜血等，或用冰生理盐水洗胃</a:t>
            </a:r>
            <a:endParaRPr lang="en-US" altLang="zh-CN" sz="2400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8436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术</a:t>
            </a:r>
            <a:r>
              <a:rPr lang="zh-CN" altLang="zh-CN" dirty="0"/>
              <a:t>后并发症的观察和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十二指肠残端破裂</a:t>
            </a:r>
            <a:endParaRPr lang="en-US" altLang="zh-CN" dirty="0"/>
          </a:p>
          <a:p>
            <a:pPr lvl="4"/>
            <a:r>
              <a:rPr lang="zh-CN" altLang="zh-CN" dirty="0"/>
              <a:t>是毕Ⅱ式术后近期严重</a:t>
            </a:r>
            <a:r>
              <a:rPr lang="zh-CN" altLang="zh-CN" dirty="0" smtClean="0"/>
              <a:t>并发症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突发性</a:t>
            </a:r>
            <a:r>
              <a:rPr lang="zh-CN" altLang="zh-CN" dirty="0"/>
              <a:t>上腹部剧痛、发热和腹膜刺激征；白细胞计数增加；腹腔穿刺可抽得胆汁样液体</a:t>
            </a:r>
            <a:endParaRPr lang="en-US" altLang="zh-CN" dirty="0"/>
          </a:p>
          <a:p>
            <a:pPr lvl="4"/>
            <a:r>
              <a:rPr lang="zh-CN" altLang="zh-CN" dirty="0" smtClean="0"/>
              <a:t>手术治疗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49369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术</a:t>
            </a:r>
            <a:r>
              <a:rPr lang="zh-CN" altLang="zh-CN" dirty="0"/>
              <a:t>后并发症的观察和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肠吻合口破裂或瘘</a:t>
            </a:r>
            <a:endParaRPr lang="en-US" altLang="zh-CN" dirty="0"/>
          </a:p>
          <a:p>
            <a:pPr lvl="4"/>
            <a:r>
              <a:rPr lang="zh-CN" altLang="zh-CN" dirty="0" smtClean="0"/>
              <a:t>多</a:t>
            </a:r>
            <a:r>
              <a:rPr lang="zh-CN" altLang="zh-CN" dirty="0"/>
              <a:t>发生在术后</a:t>
            </a:r>
            <a:r>
              <a:rPr lang="en-US" altLang="zh-CN" dirty="0"/>
              <a:t>3</a:t>
            </a:r>
            <a:r>
              <a:rPr lang="zh-CN" altLang="zh-CN" dirty="0"/>
              <a:t>～</a:t>
            </a:r>
            <a:r>
              <a:rPr lang="en-US" altLang="zh-CN" dirty="0"/>
              <a:t>7</a:t>
            </a:r>
            <a:r>
              <a:rPr lang="zh-CN" altLang="zh-CN" dirty="0"/>
              <a:t>天，表现为体温升高，上腹部疼痛和腹膜刺激征，胃管引流量突然</a:t>
            </a:r>
            <a:r>
              <a:rPr lang="zh-CN" altLang="zh-CN" dirty="0" smtClean="0"/>
              <a:t>减少</a:t>
            </a:r>
            <a:r>
              <a:rPr lang="zh-CN" altLang="en-US" dirty="0" smtClean="0"/>
              <a:t>，</a:t>
            </a:r>
            <a:r>
              <a:rPr lang="zh-CN" altLang="zh-CN" dirty="0" smtClean="0"/>
              <a:t>腹腔</a:t>
            </a:r>
            <a:r>
              <a:rPr lang="zh-CN" altLang="zh-CN" dirty="0"/>
              <a:t>引流管的引流量突然增加，引流管周围敷料可被胆汁浸湿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2141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术</a:t>
            </a:r>
            <a:r>
              <a:rPr lang="zh-CN" altLang="zh-CN" dirty="0"/>
              <a:t>后并发症的观察和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残胃蠕动无力或称胃排空障碍</a:t>
            </a:r>
            <a:endParaRPr lang="en-US" altLang="zh-CN" dirty="0"/>
          </a:p>
          <a:p>
            <a:pPr lvl="4"/>
            <a:r>
              <a:rPr lang="zh-CN" altLang="zh-CN" dirty="0" smtClean="0"/>
              <a:t>上腹</a:t>
            </a:r>
            <a:r>
              <a:rPr lang="zh-CN" altLang="zh-CN" dirty="0"/>
              <a:t>饱胀、钝痛和呕吐，呕吐物含食物和胆汁</a:t>
            </a:r>
            <a:endParaRPr lang="en-US" altLang="zh-CN" dirty="0"/>
          </a:p>
          <a:p>
            <a:pPr lvl="4"/>
            <a:r>
              <a:rPr lang="zh-CN" altLang="zh-CN" dirty="0"/>
              <a:t>消化道</a:t>
            </a:r>
            <a:r>
              <a:rPr lang="en-US" altLang="zh-CN" dirty="0"/>
              <a:t>X</a:t>
            </a:r>
            <a:r>
              <a:rPr lang="zh-CN" altLang="zh-CN" dirty="0"/>
              <a:t>线</a:t>
            </a:r>
            <a:r>
              <a:rPr lang="zh-CN" altLang="zh-CN" dirty="0" smtClean="0"/>
              <a:t>造影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禁食</a:t>
            </a:r>
            <a:r>
              <a:rPr lang="zh-CN" altLang="zh-CN" dirty="0"/>
              <a:t>、胃肠减压，肠外营养支持，维持水、电解质和酸碱平衡，应用促胃动力药物，也可用温盐水洗胃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4348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br>
              <a:rPr lang="zh-CN" altLang="zh-CN" dirty="0"/>
            </a:b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392697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术</a:t>
            </a:r>
            <a:r>
              <a:rPr lang="zh-CN" altLang="zh-CN" dirty="0"/>
              <a:t>后并发症的观察和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术后</a:t>
            </a:r>
            <a:r>
              <a:rPr lang="zh-CN" altLang="zh-CN" dirty="0" smtClean="0"/>
              <a:t>梗阻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输入</a:t>
            </a:r>
            <a:r>
              <a:rPr lang="zh-CN" altLang="en-US" dirty="0" smtClean="0"/>
              <a:t>袢</a:t>
            </a:r>
            <a:r>
              <a:rPr lang="zh-CN" altLang="zh-CN" dirty="0" smtClean="0"/>
              <a:t>梗阻</a:t>
            </a:r>
            <a:endParaRPr lang="en-US" altLang="zh-CN" dirty="0"/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急性完全性</a:t>
            </a:r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输入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袢</a:t>
            </a:r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梗阻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6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上腹部剧烈疼痛、频繁呕吐，呕吐量少、多不含胆汁，呕吐后症状不缓解，且上腹有压痛性肿块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慢性不完全性</a:t>
            </a:r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输入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袢</a:t>
            </a:r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梗阻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6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进食后出现右上腹胀痛；呈喷射状大量呕吐，呕吐后症状缓解；呕吐物几乎不含食物，仅为胆汁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4924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术</a:t>
            </a:r>
            <a:r>
              <a:rPr lang="zh-CN" altLang="zh-CN" dirty="0"/>
              <a:t>后并发症的观察和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术后</a:t>
            </a:r>
            <a:r>
              <a:rPr lang="zh-CN" altLang="zh-CN" dirty="0" smtClean="0"/>
              <a:t>梗阻</a:t>
            </a:r>
            <a:r>
              <a:rPr lang="zh-CN" altLang="en-US" dirty="0" smtClean="0"/>
              <a:t>：</a:t>
            </a:r>
            <a:r>
              <a:rPr lang="zh-CN" altLang="zh-CN" dirty="0" smtClean="0"/>
              <a:t>吻合口</a:t>
            </a:r>
            <a:r>
              <a:rPr lang="zh-CN" altLang="zh-CN" dirty="0"/>
              <a:t>梗阻</a:t>
            </a:r>
            <a:endParaRPr lang="en-US" altLang="zh-CN" dirty="0"/>
          </a:p>
          <a:p>
            <a:pPr lvl="5"/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进食后出现上腹饱胀和呕吐；呕吐物为食物且不含胆汁</a:t>
            </a:r>
            <a:endParaRPr lang="en-US" altLang="zh-CN" sz="2400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护理措施包括禁食、胃肠减压，肠外营养支持，维持水、电解质和酸碱平衡等</a:t>
            </a:r>
            <a:endParaRPr lang="en-US" altLang="zh-CN" sz="24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969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术</a:t>
            </a:r>
            <a:r>
              <a:rPr lang="zh-CN" altLang="zh-CN" dirty="0"/>
              <a:t>后并发症的观察和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术后</a:t>
            </a:r>
            <a:r>
              <a:rPr lang="zh-CN" altLang="zh-CN" dirty="0" smtClean="0"/>
              <a:t>梗阻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输出</a:t>
            </a:r>
            <a:r>
              <a:rPr lang="zh-CN" altLang="en-US" dirty="0" smtClean="0"/>
              <a:t>袢</a:t>
            </a:r>
            <a:r>
              <a:rPr lang="zh-CN" altLang="zh-CN" dirty="0" smtClean="0"/>
              <a:t>梗阻</a:t>
            </a:r>
            <a:endParaRPr lang="en-US" altLang="zh-CN" dirty="0"/>
          </a:p>
          <a:p>
            <a:pPr lvl="5"/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上腹饱胀，呕吐胆汁</a:t>
            </a:r>
            <a:endParaRPr lang="en-US" altLang="zh-CN" sz="2400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系胃大部分切除术后胃肠吻合口下端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输出</a:t>
            </a:r>
            <a:r>
              <a:rPr lang="zh-CN" altLang="en-US" sz="2400" dirty="0" smtClean="0">
                <a:latin typeface="华文新魏" pitchFamily="2" charset="-122"/>
                <a:ea typeface="华文新魏" pitchFamily="2" charset="-122"/>
              </a:rPr>
              <a:t>袢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因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粘连、大网膜水肿、炎性肿块压迫所致的梗阻</a:t>
            </a:r>
            <a:endParaRPr lang="en-US" altLang="zh-CN" sz="24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89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术</a:t>
            </a:r>
            <a:r>
              <a:rPr lang="zh-CN" altLang="zh-CN" dirty="0"/>
              <a:t>后并发症的观察和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倾倒综合征（</a:t>
            </a:r>
            <a:r>
              <a:rPr lang="en-US" altLang="zh-CN" dirty="0"/>
              <a:t>dumping syndrome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早期</a:t>
            </a:r>
            <a:r>
              <a:rPr lang="zh-CN" altLang="zh-CN" dirty="0"/>
              <a:t>倾倒综合征</a:t>
            </a:r>
            <a:endParaRPr lang="en-US" altLang="zh-CN" dirty="0"/>
          </a:p>
          <a:p>
            <a:pPr lvl="5"/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多发生在进食后半小时内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zh-CN" altLang="en-US" sz="2400" dirty="0" smtClean="0">
                <a:latin typeface="华文新魏" pitchFamily="2" charset="-122"/>
                <a:ea typeface="华文新魏" pitchFamily="2" charset="-122"/>
              </a:rPr>
              <a:t>患者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以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循环系统症状和胃肠道症状为主要表现</a:t>
            </a:r>
            <a:endParaRPr lang="en-US" altLang="zh-CN" sz="2400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指导</a:t>
            </a:r>
            <a:r>
              <a:rPr lang="zh-CN" altLang="en-US" sz="2400" dirty="0" smtClean="0">
                <a:latin typeface="华文新魏" pitchFamily="2" charset="-122"/>
                <a:ea typeface="华文新魏" pitchFamily="2" charset="-122"/>
              </a:rPr>
              <a:t>患者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通过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饮食加以调整，即少食多餐，避免过甜、过咸、过浓的流质饮食；宜进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低</a:t>
            </a:r>
            <a:r>
              <a:rPr lang="zh-CN" altLang="en-US" sz="2400" dirty="0" smtClean="0">
                <a:latin typeface="华文新魏" pitchFamily="2" charset="-122"/>
                <a:ea typeface="华文新魏" pitchFamily="2" charset="-122"/>
              </a:rPr>
              <a:t>糖类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、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高蛋白饮食；用餐时限制饮水，进餐后平卧</a:t>
            </a:r>
            <a:r>
              <a:rPr lang="en-US" altLang="zh-CN" sz="2400" dirty="0">
                <a:latin typeface="华文新魏" pitchFamily="2" charset="-122"/>
                <a:ea typeface="华文新魏" pitchFamily="2" charset="-122"/>
              </a:rPr>
              <a:t>20</a:t>
            </a:r>
            <a:r>
              <a:rPr lang="zh-CN" altLang="zh-CN" sz="2400" dirty="0">
                <a:latin typeface="华文新魏" pitchFamily="2" charset="-122"/>
                <a:ea typeface="华文新魏" pitchFamily="2" charset="-122"/>
              </a:rPr>
              <a:t>分钟</a:t>
            </a:r>
            <a:endParaRPr lang="en-US" altLang="zh-CN" sz="24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72240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术</a:t>
            </a:r>
            <a:r>
              <a:rPr lang="zh-CN" altLang="zh-CN" dirty="0"/>
              <a:t>后并发症的观察和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倾倒综合征（</a:t>
            </a:r>
            <a:r>
              <a:rPr lang="en-US" altLang="zh-CN" dirty="0"/>
              <a:t>dumping syndrome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lvl="4"/>
            <a:r>
              <a:rPr lang="zh-CN" altLang="zh-CN" dirty="0"/>
              <a:t>晚期倾倒综合征</a:t>
            </a:r>
            <a:endParaRPr lang="en-US" altLang="zh-CN" dirty="0"/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餐后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～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小时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患者</a:t>
            </a:r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出现</a:t>
            </a:r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头昏、心慌、出冷汗、脉搏细弱甚至虚脱等表现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因进食后，胃排空过快，含糖食物迅速进入小肠而刺激胰岛素大量释放，继之发生反应性低血糖，故又被称为低血糖综合征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出现症状时稍进饮食，尤其是糖类，即可缓解；少量多餐</a:t>
            </a:r>
            <a:endParaRPr lang="zh-CN" altLang="en-US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4397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健康教育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告诉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有关</a:t>
            </a:r>
            <a:r>
              <a:rPr lang="zh-CN" altLang="zh-CN" dirty="0"/>
              <a:t>胃十二指肠溃疡的知识，</a:t>
            </a:r>
            <a:r>
              <a:rPr lang="zh-CN" altLang="zh-CN" dirty="0" smtClean="0"/>
              <a:t>指导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自我调节</a:t>
            </a:r>
            <a:r>
              <a:rPr lang="zh-CN" altLang="zh-CN" dirty="0"/>
              <a:t>情绪，注意劳逸结合，避免过度</a:t>
            </a:r>
            <a:r>
              <a:rPr lang="zh-CN" altLang="zh-CN" dirty="0" smtClean="0"/>
              <a:t>劳累</a:t>
            </a:r>
            <a:endParaRPr lang="zh-CN" altLang="zh-CN" sz="2000" dirty="0"/>
          </a:p>
          <a:p>
            <a:pPr lvl="2"/>
            <a:r>
              <a:rPr lang="zh-CN" altLang="zh-CN" dirty="0" smtClean="0"/>
              <a:t>饮食</a:t>
            </a:r>
            <a:r>
              <a:rPr lang="zh-CN" altLang="zh-CN" dirty="0"/>
              <a:t>上要少量多餐，进高蛋白低脂饮食，少食盐腌和烟熏食品，避免过冷、过烫、过辣的</a:t>
            </a:r>
            <a:r>
              <a:rPr lang="zh-CN" altLang="zh-CN" dirty="0" smtClean="0"/>
              <a:t>饮食</a:t>
            </a:r>
            <a:endParaRPr lang="zh-CN" altLang="zh-CN" sz="2000" dirty="0"/>
          </a:p>
          <a:p>
            <a:pPr lvl="2"/>
            <a:r>
              <a:rPr lang="zh-CN" altLang="zh-CN" dirty="0" smtClean="0"/>
              <a:t>指导</a:t>
            </a:r>
            <a:r>
              <a:rPr lang="zh-CN" altLang="zh-CN" dirty="0"/>
              <a:t>正确的服药方法，减少或避免服用对胃黏膜有损害性的</a:t>
            </a:r>
            <a:r>
              <a:rPr lang="zh-CN" altLang="zh-CN" dirty="0" smtClean="0"/>
              <a:t>药物</a:t>
            </a:r>
            <a:endParaRPr lang="zh-CN" altLang="zh-CN" sz="2000" dirty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260010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健康教育</a:t>
            </a:r>
            <a:endParaRPr lang="en-US" altLang="zh-CN" dirty="0"/>
          </a:p>
          <a:p>
            <a:pPr lvl="2"/>
            <a:r>
              <a:rPr lang="zh-CN" altLang="zh-CN" sz="3600" dirty="0" smtClean="0"/>
              <a:t>介绍</a:t>
            </a:r>
            <a:r>
              <a:rPr lang="zh-CN" altLang="zh-CN" sz="3600" dirty="0"/>
              <a:t>胃大部切除术后远期并发症</a:t>
            </a:r>
            <a:endParaRPr lang="en-US" altLang="zh-CN" sz="3600" dirty="0"/>
          </a:p>
          <a:p>
            <a:pPr lvl="3"/>
            <a:r>
              <a:rPr lang="zh-CN" altLang="zh-CN" dirty="0"/>
              <a:t>碱性反流性胃炎</a:t>
            </a:r>
            <a:endParaRPr lang="en-US" altLang="zh-CN" dirty="0"/>
          </a:p>
          <a:p>
            <a:pPr lvl="3"/>
            <a:r>
              <a:rPr lang="zh-CN" altLang="zh-CN" dirty="0"/>
              <a:t>营养性合并症</a:t>
            </a:r>
            <a:endParaRPr lang="en-US" altLang="zh-CN" dirty="0"/>
          </a:p>
          <a:p>
            <a:pPr lvl="3"/>
            <a:r>
              <a:rPr lang="zh-CN" altLang="zh-CN" dirty="0"/>
              <a:t>吻合口溃疡</a:t>
            </a:r>
            <a:endParaRPr lang="en-US" altLang="zh-CN" dirty="0"/>
          </a:p>
          <a:p>
            <a:pPr lvl="3"/>
            <a:r>
              <a:rPr lang="zh-CN" altLang="zh-CN" dirty="0"/>
              <a:t>残胃癌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34929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</a:p>
        </p:txBody>
      </p:sp>
    </p:spTree>
    <p:extLst>
      <p:ext uri="{BB962C8B-B14F-4D97-AF65-F5344CB8AC3E}">
        <p14:creationId xmlns:p14="http://schemas.microsoft.com/office/powerpoint/2010/main" val="196222014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胃癌（</a:t>
            </a:r>
            <a:r>
              <a:rPr lang="en-US" altLang="zh-CN" dirty="0"/>
              <a:t>gastric cancer</a:t>
            </a:r>
            <a:r>
              <a:rPr lang="zh-CN" altLang="zh-CN" dirty="0"/>
              <a:t>）是消化道常见的</a:t>
            </a:r>
            <a:r>
              <a:rPr lang="zh-CN" altLang="zh-CN" dirty="0" smtClean="0"/>
              <a:t>恶性肿瘤</a:t>
            </a:r>
            <a:endParaRPr lang="en-US" altLang="zh-CN" dirty="0" smtClean="0"/>
          </a:p>
          <a:p>
            <a:pPr lvl="2"/>
            <a:r>
              <a:rPr lang="zh-CN" altLang="zh-CN" dirty="0"/>
              <a:t>病因目前尚不</a:t>
            </a:r>
            <a:r>
              <a:rPr lang="zh-CN" altLang="zh-CN" dirty="0" smtClean="0"/>
              <a:t>明确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多</a:t>
            </a:r>
            <a:r>
              <a:rPr lang="zh-CN" altLang="zh-CN" dirty="0"/>
              <a:t>见于胃窦</a:t>
            </a:r>
            <a:r>
              <a:rPr lang="zh-CN" altLang="zh-CN" dirty="0" smtClean="0"/>
              <a:t>部</a:t>
            </a:r>
            <a:r>
              <a:rPr lang="zh-CN" altLang="en-US" dirty="0" smtClean="0"/>
              <a:t>，</a:t>
            </a:r>
            <a:r>
              <a:rPr lang="zh-CN" altLang="zh-CN" dirty="0" smtClean="0"/>
              <a:t>分为</a:t>
            </a:r>
            <a:r>
              <a:rPr lang="zh-CN" altLang="zh-CN" dirty="0"/>
              <a:t>早期胃癌和进展期</a:t>
            </a:r>
            <a:r>
              <a:rPr lang="zh-CN" altLang="zh-CN" dirty="0" smtClean="0"/>
              <a:t>胃癌</a:t>
            </a:r>
            <a:endParaRPr lang="en-US" altLang="zh-CN" dirty="0" smtClean="0"/>
          </a:p>
          <a:p>
            <a:pPr lvl="2"/>
            <a:r>
              <a:rPr lang="zh-CN" altLang="zh-CN" dirty="0"/>
              <a:t>胃癌的扩散和转移</a:t>
            </a:r>
            <a:r>
              <a:rPr lang="zh-CN" altLang="zh-CN" dirty="0" smtClean="0"/>
              <a:t>途径</a:t>
            </a:r>
            <a:endParaRPr lang="en-US" altLang="zh-CN" dirty="0" smtClean="0"/>
          </a:p>
          <a:p>
            <a:pPr lvl="3"/>
            <a:r>
              <a:rPr lang="zh-CN" altLang="zh-CN" dirty="0"/>
              <a:t>直接</a:t>
            </a:r>
            <a:r>
              <a:rPr lang="zh-CN" altLang="zh-CN" dirty="0" smtClean="0"/>
              <a:t>浸润</a:t>
            </a:r>
            <a:endParaRPr lang="en-US" altLang="zh-CN" dirty="0" smtClean="0"/>
          </a:p>
          <a:p>
            <a:pPr lvl="3"/>
            <a:r>
              <a:rPr lang="zh-CN" altLang="zh-CN" dirty="0"/>
              <a:t>淋巴</a:t>
            </a:r>
            <a:r>
              <a:rPr lang="zh-CN" altLang="zh-CN" dirty="0" smtClean="0"/>
              <a:t>转移</a:t>
            </a:r>
            <a:endParaRPr lang="en-US" altLang="zh-CN" dirty="0" smtClean="0"/>
          </a:p>
          <a:p>
            <a:pPr lvl="3"/>
            <a:r>
              <a:rPr lang="zh-CN" altLang="zh-CN" dirty="0"/>
              <a:t>行</a:t>
            </a:r>
            <a:r>
              <a:rPr lang="zh-CN" altLang="zh-CN" dirty="0" smtClean="0"/>
              <a:t>转移</a:t>
            </a:r>
            <a:endParaRPr lang="en-US" altLang="zh-CN" dirty="0" smtClean="0"/>
          </a:p>
          <a:p>
            <a:pPr lvl="3"/>
            <a:r>
              <a:rPr lang="zh-CN" altLang="zh-CN" dirty="0"/>
              <a:t>腹腔种植转移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13582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临床表现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症状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早</a:t>
            </a:r>
            <a:r>
              <a:rPr lang="zh-CN" altLang="zh-CN" dirty="0" smtClean="0"/>
              <a:t>期</a:t>
            </a:r>
            <a:r>
              <a:rPr lang="zh-CN" altLang="zh-CN" dirty="0"/>
              <a:t>胃癌多无明显</a:t>
            </a:r>
            <a:r>
              <a:rPr lang="zh-CN" altLang="zh-CN" dirty="0" smtClean="0"/>
              <a:t>症状</a:t>
            </a:r>
            <a:r>
              <a:rPr lang="zh-CN" altLang="en-US" dirty="0" smtClean="0"/>
              <a:t>，</a:t>
            </a:r>
            <a:r>
              <a:rPr lang="zh-CN" altLang="zh-CN" dirty="0"/>
              <a:t>随病情进展，症状日益</a:t>
            </a:r>
            <a:r>
              <a:rPr lang="zh-CN" altLang="zh-CN" dirty="0" smtClean="0"/>
              <a:t>加重</a:t>
            </a:r>
            <a:endParaRPr lang="en-US" altLang="zh-CN" dirty="0" smtClean="0"/>
          </a:p>
          <a:p>
            <a:pPr lvl="3"/>
            <a:r>
              <a:rPr lang="zh-CN" altLang="zh-CN" dirty="0"/>
              <a:t>不同部位的胃癌有其特殊表现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体征</a:t>
            </a:r>
            <a:endParaRPr lang="en-US" altLang="zh-CN" dirty="0" smtClean="0"/>
          </a:p>
          <a:p>
            <a:pPr lvl="3"/>
            <a:r>
              <a:rPr lang="zh-CN" altLang="zh-CN" dirty="0"/>
              <a:t>约</a:t>
            </a:r>
            <a:r>
              <a:rPr lang="en-US" altLang="zh-CN" dirty="0"/>
              <a:t>10</a:t>
            </a:r>
            <a:r>
              <a:rPr lang="zh-CN" altLang="zh-CN" dirty="0" smtClean="0"/>
              <a:t>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有</a:t>
            </a:r>
            <a:r>
              <a:rPr lang="zh-CN" altLang="zh-CN" dirty="0"/>
              <a:t>胃癌扩散的</a:t>
            </a:r>
            <a:r>
              <a:rPr lang="zh-CN" altLang="zh-CN" dirty="0" smtClean="0"/>
              <a:t>表现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晚期</a:t>
            </a:r>
            <a:r>
              <a:rPr lang="zh-CN" altLang="zh-CN" dirty="0" smtClean="0"/>
              <a:t>胃癌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可</a:t>
            </a:r>
            <a:r>
              <a:rPr lang="zh-CN" altLang="zh-CN" dirty="0"/>
              <a:t>出现消瘦、贫血、营养不良甚至恶病质等</a:t>
            </a:r>
            <a:r>
              <a:rPr lang="zh-CN" altLang="zh-CN" dirty="0" smtClean="0"/>
              <a:t>表现</a:t>
            </a:r>
            <a:endParaRPr lang="zh-CN" altLang="zh-CN" dirty="0"/>
          </a:p>
          <a:p>
            <a:pPr lvl="3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4460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</a:t>
            </a:r>
            <a:r>
              <a:rPr lang="zh-CN" altLang="zh-CN" dirty="0" smtClean="0"/>
              <a:t>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胃十二指肠溃疡（</a:t>
            </a:r>
            <a:r>
              <a:rPr lang="en-US" altLang="zh-CN" dirty="0"/>
              <a:t>gastroduodenal ulcer</a:t>
            </a:r>
            <a:r>
              <a:rPr lang="zh-CN" altLang="zh-CN" dirty="0"/>
              <a:t>）是指发生于胃十二指肠的局限性圆形或椭圆形的全层黏膜</a:t>
            </a:r>
            <a:r>
              <a:rPr lang="zh-CN" altLang="zh-CN" dirty="0" smtClean="0"/>
              <a:t>缺损</a:t>
            </a:r>
            <a:endParaRPr lang="en-US" altLang="zh-CN" dirty="0"/>
          </a:p>
          <a:p>
            <a:pPr lvl="1"/>
            <a:r>
              <a:rPr lang="zh-CN" altLang="zh-CN" dirty="0"/>
              <a:t>是多因素综合作用的</a:t>
            </a:r>
            <a:r>
              <a:rPr lang="zh-CN" altLang="zh-CN" dirty="0" smtClean="0"/>
              <a:t>结果</a:t>
            </a:r>
            <a:r>
              <a:rPr lang="zh-CN" altLang="en-US" dirty="0" smtClean="0"/>
              <a:t>，</a:t>
            </a:r>
            <a:r>
              <a:rPr lang="zh-CN" altLang="zh-CN" dirty="0" smtClean="0"/>
              <a:t>最为</a:t>
            </a:r>
            <a:r>
              <a:rPr lang="zh-CN" altLang="zh-CN" dirty="0"/>
              <a:t>重要的是胃酸分泌异常、幽门螺杆菌（</a:t>
            </a:r>
            <a:r>
              <a:rPr lang="en-US" altLang="zh-CN" dirty="0"/>
              <a:t>HP</a:t>
            </a:r>
            <a:r>
              <a:rPr lang="zh-CN" altLang="zh-CN" dirty="0"/>
              <a:t>）感染和胃黏膜防御机制的</a:t>
            </a:r>
            <a:r>
              <a:rPr lang="zh-CN" altLang="zh-CN" dirty="0" smtClean="0"/>
              <a:t>破坏</a:t>
            </a:r>
            <a:endParaRPr lang="en-US" altLang="zh-CN" dirty="0" smtClean="0"/>
          </a:p>
          <a:p>
            <a:pPr lvl="1"/>
            <a:r>
              <a:rPr lang="zh-CN" altLang="zh-CN" dirty="0"/>
              <a:t>慢性溃疡，多为</a:t>
            </a:r>
            <a:r>
              <a:rPr lang="zh-CN" altLang="zh-CN" dirty="0" smtClean="0"/>
              <a:t>单发</a:t>
            </a:r>
            <a:r>
              <a:rPr lang="zh-CN" altLang="en-US" dirty="0" smtClean="0"/>
              <a:t>，</a:t>
            </a:r>
            <a:r>
              <a:rPr lang="zh-CN" altLang="zh-CN" dirty="0"/>
              <a:t>多发生于胃小弯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321974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辅助</a:t>
            </a:r>
            <a:r>
              <a:rPr lang="zh-CN" altLang="zh-CN" dirty="0"/>
              <a:t>检查</a:t>
            </a:r>
          </a:p>
          <a:p>
            <a:pPr lvl="2"/>
            <a:r>
              <a:rPr lang="zh-CN" altLang="zh-CN" dirty="0"/>
              <a:t>纤维</a:t>
            </a:r>
            <a:r>
              <a:rPr lang="zh-CN" altLang="zh-CN" dirty="0" smtClean="0"/>
              <a:t>胃镜检查</a:t>
            </a:r>
            <a:endParaRPr lang="en-US" altLang="zh-CN" dirty="0" smtClean="0"/>
          </a:p>
          <a:p>
            <a:pPr lvl="3"/>
            <a:r>
              <a:rPr lang="zh-CN" altLang="zh-CN" dirty="0"/>
              <a:t>是诊断早期胃癌的有效方法</a:t>
            </a:r>
            <a:endParaRPr lang="en-US" altLang="zh-CN" dirty="0" smtClean="0"/>
          </a:p>
          <a:p>
            <a:pPr lvl="2"/>
            <a:r>
              <a:rPr lang="en-US" altLang="zh-CN" dirty="0"/>
              <a:t>X</a:t>
            </a:r>
            <a:r>
              <a:rPr lang="zh-CN" altLang="zh-CN" dirty="0"/>
              <a:t>线钡餐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zh-CN" altLang="zh-CN" dirty="0"/>
              <a:t>腹部超声 </a:t>
            </a:r>
            <a:endParaRPr lang="en-US" altLang="zh-CN" dirty="0" smtClean="0"/>
          </a:p>
          <a:p>
            <a:pPr lvl="2"/>
            <a:r>
              <a:rPr lang="zh-CN" altLang="zh-CN" dirty="0"/>
              <a:t>螺旋</a:t>
            </a:r>
            <a:r>
              <a:rPr lang="en-US" altLang="zh-CN" dirty="0"/>
              <a:t>CT</a:t>
            </a:r>
            <a:r>
              <a:rPr lang="zh-CN" altLang="zh-CN" dirty="0"/>
              <a:t>与正电子发射成像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zh-CN" altLang="zh-CN" dirty="0"/>
              <a:t>实验室</a:t>
            </a:r>
            <a:r>
              <a:rPr lang="zh-CN" altLang="zh-CN" dirty="0" smtClean="0"/>
              <a:t>检查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64334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与</a:t>
            </a:r>
            <a:r>
              <a:rPr lang="zh-CN" altLang="zh-CN" dirty="0"/>
              <a:t>疾病相关的健康</a:t>
            </a:r>
            <a:r>
              <a:rPr lang="zh-CN" altLang="zh-CN" dirty="0" smtClean="0"/>
              <a:t>史</a:t>
            </a:r>
            <a:endParaRPr lang="en-US" altLang="zh-CN" dirty="0" smtClean="0"/>
          </a:p>
          <a:p>
            <a:pPr lvl="2"/>
            <a:r>
              <a:rPr lang="zh-CN" altLang="zh-CN" dirty="0"/>
              <a:t>年龄与</a:t>
            </a:r>
            <a:r>
              <a:rPr lang="zh-CN" altLang="zh-CN" dirty="0" smtClean="0"/>
              <a:t>性别</a:t>
            </a:r>
            <a:endParaRPr lang="en-US" altLang="zh-CN" dirty="0" smtClean="0"/>
          </a:p>
          <a:p>
            <a:pPr lvl="2"/>
            <a:r>
              <a:rPr lang="zh-CN" altLang="zh-CN" dirty="0"/>
              <a:t>地域环境及饮食生活因素 </a:t>
            </a:r>
            <a:endParaRPr lang="en-US" altLang="zh-CN" dirty="0" smtClean="0"/>
          </a:p>
          <a:p>
            <a:pPr lvl="2"/>
            <a:r>
              <a:rPr lang="zh-CN" altLang="zh-CN" dirty="0"/>
              <a:t>幽门螺杆菌</a:t>
            </a:r>
            <a:r>
              <a:rPr lang="zh-CN" altLang="zh-CN" dirty="0" smtClean="0"/>
              <a:t>感染</a:t>
            </a:r>
            <a:endParaRPr lang="en-US" altLang="zh-CN" dirty="0" smtClean="0"/>
          </a:p>
          <a:p>
            <a:pPr lvl="2"/>
            <a:r>
              <a:rPr lang="zh-CN" altLang="zh-CN" dirty="0"/>
              <a:t>遗传</a:t>
            </a:r>
            <a:r>
              <a:rPr lang="zh-CN" altLang="zh-CN" dirty="0" smtClean="0"/>
              <a:t>因素</a:t>
            </a:r>
            <a:endParaRPr lang="en-US" altLang="zh-CN" dirty="0" smtClean="0"/>
          </a:p>
          <a:p>
            <a:pPr lvl="1"/>
            <a:r>
              <a:rPr lang="zh-CN" altLang="zh-CN" dirty="0"/>
              <a:t>心理社会</a:t>
            </a:r>
            <a:r>
              <a:rPr lang="zh-CN" altLang="zh-CN" dirty="0" smtClean="0"/>
              <a:t>状况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21856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治疗原则</a:t>
            </a:r>
            <a:endParaRPr lang="en-US" altLang="zh-CN" dirty="0" smtClean="0"/>
          </a:p>
          <a:p>
            <a:pPr lvl="2"/>
            <a:r>
              <a:rPr lang="zh-CN" altLang="zh-CN" dirty="0"/>
              <a:t>手术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en-US" dirty="0"/>
              <a:t>根治</a:t>
            </a:r>
            <a:r>
              <a:rPr lang="zh-CN" altLang="en-US" dirty="0" smtClean="0"/>
              <a:t>性手术</a:t>
            </a:r>
            <a:r>
              <a:rPr lang="zh-CN" altLang="en-US" dirty="0"/>
              <a:t>、</a:t>
            </a:r>
            <a:r>
              <a:rPr lang="zh-CN" altLang="zh-CN" dirty="0" smtClean="0"/>
              <a:t>微</a:t>
            </a:r>
            <a:r>
              <a:rPr lang="zh-CN" altLang="zh-CN" dirty="0"/>
              <a:t>创</a:t>
            </a:r>
            <a:r>
              <a:rPr lang="zh-CN" altLang="zh-CN" dirty="0" smtClean="0"/>
              <a:t>手术</a:t>
            </a:r>
            <a:r>
              <a:rPr lang="zh-CN" altLang="en-US" dirty="0"/>
              <a:t>、</a:t>
            </a:r>
            <a:r>
              <a:rPr lang="zh-CN" altLang="zh-CN" dirty="0" smtClean="0"/>
              <a:t>姑息</a:t>
            </a:r>
            <a:r>
              <a:rPr lang="zh-CN" altLang="zh-CN" dirty="0"/>
              <a:t>性</a:t>
            </a:r>
            <a:r>
              <a:rPr lang="zh-CN" altLang="zh-CN" dirty="0" smtClean="0"/>
              <a:t>切除术</a:t>
            </a:r>
            <a:r>
              <a:rPr lang="zh-CN" altLang="en-US" dirty="0" smtClean="0"/>
              <a:t>、</a:t>
            </a:r>
            <a:r>
              <a:rPr lang="zh-CN" altLang="zh-CN" dirty="0" smtClean="0"/>
              <a:t>短路手术</a:t>
            </a:r>
            <a:endParaRPr lang="en-US" altLang="zh-CN" dirty="0" smtClean="0"/>
          </a:p>
          <a:p>
            <a:pPr lvl="2"/>
            <a:r>
              <a:rPr lang="zh-CN" altLang="zh-CN" dirty="0"/>
              <a:t>化学药物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是最主要的辅助治疗方法</a:t>
            </a:r>
            <a:endParaRPr lang="en-US" altLang="zh-CN" dirty="0" smtClean="0"/>
          </a:p>
          <a:p>
            <a:pPr lvl="2"/>
            <a:r>
              <a:rPr lang="zh-CN" altLang="zh-CN" dirty="0"/>
              <a:t>其他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包括放射治疗、热疗、免疫治疗、中医中药治疗等</a:t>
            </a:r>
            <a:endParaRPr lang="en-US" altLang="zh-CN" dirty="0" smtClean="0"/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580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主要护理诊断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en-US" altLang="zh-CN" dirty="0" smtClean="0"/>
          </a:p>
          <a:p>
            <a:pPr lvl="1"/>
            <a:r>
              <a:rPr lang="zh-CN" altLang="zh-CN" dirty="0"/>
              <a:t>焦虑和恐惧</a:t>
            </a:r>
            <a:r>
              <a:rPr lang="en-US" altLang="zh-CN" dirty="0"/>
              <a:t>  </a:t>
            </a:r>
            <a:r>
              <a:rPr lang="zh-CN" altLang="zh-CN" dirty="0"/>
              <a:t>与疼痛</a:t>
            </a:r>
            <a:r>
              <a:rPr lang="zh-CN" altLang="zh-CN" dirty="0" smtClean="0"/>
              <a:t>、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对</a:t>
            </a:r>
            <a:r>
              <a:rPr lang="zh-CN" altLang="zh-CN" dirty="0"/>
              <a:t>癌症的恐惧、心理治疗效果和预后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营养失调</a:t>
            </a:r>
            <a:r>
              <a:rPr lang="zh-CN" altLang="zh-CN" dirty="0"/>
              <a:t>（低于机体需要量）</a:t>
            </a:r>
            <a:r>
              <a:rPr lang="en-US" altLang="zh-CN" dirty="0"/>
              <a:t>  </a:t>
            </a:r>
            <a:r>
              <a:rPr lang="zh-CN" altLang="zh-CN" dirty="0"/>
              <a:t>长期食欲减退、消化吸收不良及癌肿导致的消耗增加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潜在</a:t>
            </a:r>
            <a:r>
              <a:rPr lang="zh-CN" altLang="zh-CN" dirty="0"/>
              <a:t>并发症 胃癌穿孔、出血、感染、吻合口瘘、消化道梗阻、倾倒综合征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6888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措施</a:t>
            </a:r>
            <a:endParaRPr lang="en-US" altLang="zh-CN" dirty="0" smtClean="0"/>
          </a:p>
          <a:p>
            <a:pPr lvl="1"/>
            <a:r>
              <a:rPr lang="zh-CN" altLang="zh-CN" dirty="0"/>
              <a:t>术前护理</a:t>
            </a:r>
          </a:p>
          <a:p>
            <a:pPr lvl="2"/>
            <a:r>
              <a:rPr lang="zh-CN" altLang="zh-CN" dirty="0"/>
              <a:t>心理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改善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营养</a:t>
            </a:r>
            <a:r>
              <a:rPr lang="zh-CN" altLang="zh-CN" dirty="0" smtClean="0"/>
              <a:t>状况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胃肠道准备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有</a:t>
            </a:r>
            <a:r>
              <a:rPr lang="zh-CN" altLang="zh-CN" dirty="0"/>
              <a:t>幽门梗阻</a:t>
            </a:r>
            <a:r>
              <a:rPr lang="zh-CN" altLang="zh-CN" dirty="0" smtClean="0"/>
              <a:t>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在禁食的基础上，术前</a:t>
            </a:r>
            <a:r>
              <a:rPr lang="en-US" altLang="zh-CN" dirty="0"/>
              <a:t>3</a:t>
            </a:r>
            <a:r>
              <a:rPr lang="zh-CN" altLang="zh-CN" dirty="0"/>
              <a:t>日起每晚用温生理盐水洗胃，以减轻胃黏膜的</a:t>
            </a:r>
            <a:r>
              <a:rPr lang="zh-CN" altLang="zh-CN" dirty="0" smtClean="0"/>
              <a:t>水肿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术</a:t>
            </a:r>
            <a:r>
              <a:rPr lang="zh-CN" altLang="zh-CN" dirty="0"/>
              <a:t>前</a:t>
            </a:r>
            <a:r>
              <a:rPr lang="en-US" altLang="zh-CN" dirty="0"/>
              <a:t>3</a:t>
            </a:r>
            <a:r>
              <a:rPr lang="zh-CN" altLang="zh-CN" dirty="0"/>
              <a:t>日</a:t>
            </a:r>
            <a:r>
              <a:rPr lang="zh-CN" altLang="zh-CN" dirty="0" smtClean="0"/>
              <a:t>给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口服</a:t>
            </a:r>
            <a:r>
              <a:rPr lang="zh-CN" altLang="zh-CN" dirty="0"/>
              <a:t>肠道不吸收的抗菌药，必要时清洁</a:t>
            </a:r>
            <a:r>
              <a:rPr lang="zh-CN" altLang="zh-CN" dirty="0" smtClean="0"/>
              <a:t>肠道</a:t>
            </a:r>
            <a:endParaRPr lang="zh-CN" altLang="zh-CN" dirty="0"/>
          </a:p>
          <a:p>
            <a:pPr lvl="3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55504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术</a:t>
            </a:r>
            <a:r>
              <a:rPr lang="zh-CN" altLang="en-US" dirty="0"/>
              <a:t>后护理</a:t>
            </a:r>
            <a:endParaRPr lang="en-US" altLang="zh-CN" dirty="0"/>
          </a:p>
          <a:p>
            <a:pPr lvl="2"/>
            <a:r>
              <a:rPr lang="zh-CN" altLang="zh-CN" dirty="0"/>
              <a:t>营养支持的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3"/>
            <a:r>
              <a:rPr lang="zh-CN" altLang="zh-CN" dirty="0"/>
              <a:t>术后早期通常实施肠外营养支持，应遵医嘱给予</a:t>
            </a:r>
            <a:r>
              <a:rPr lang="zh-CN" altLang="zh-CN" dirty="0" smtClean="0"/>
              <a:t>补充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所</a:t>
            </a:r>
            <a:r>
              <a:rPr lang="zh-CN" altLang="zh-CN" dirty="0"/>
              <a:t>需的水、电解质和营养素，必要时给予血清清蛋白或全血，以</a:t>
            </a:r>
            <a:r>
              <a:rPr lang="zh-CN" altLang="zh-CN" dirty="0" smtClean="0"/>
              <a:t>改善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营养状况，促进切口的愈合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18292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护理措施</a:t>
            </a:r>
            <a:endParaRPr lang="en-US" altLang="zh-CN" dirty="0" smtClean="0"/>
          </a:p>
          <a:p>
            <a:pPr lvl="1"/>
            <a:r>
              <a:rPr lang="zh-CN" altLang="en-US" dirty="0"/>
              <a:t>术</a:t>
            </a:r>
            <a:r>
              <a:rPr lang="zh-CN" altLang="en-US" dirty="0" smtClean="0"/>
              <a:t>后护理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饮食</a:t>
            </a:r>
            <a:r>
              <a:rPr lang="zh-CN" altLang="zh-CN" dirty="0"/>
              <a:t>护理</a:t>
            </a:r>
            <a:endParaRPr lang="en-US" altLang="zh-CN" dirty="0"/>
          </a:p>
          <a:p>
            <a:pPr lvl="3"/>
            <a:r>
              <a:rPr lang="zh-CN" altLang="en-US" dirty="0" smtClean="0"/>
              <a:t>逐渐护理饮食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少</a:t>
            </a:r>
            <a:r>
              <a:rPr lang="zh-CN" altLang="zh-CN" dirty="0"/>
              <a:t>食产气食物，忌生、冷、硬和刺激性</a:t>
            </a:r>
            <a:r>
              <a:rPr lang="zh-CN" altLang="zh-CN" dirty="0" smtClean="0"/>
              <a:t>食物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少量</a:t>
            </a:r>
            <a:r>
              <a:rPr lang="zh-CN" altLang="zh-CN" dirty="0"/>
              <a:t>多</a:t>
            </a:r>
            <a:r>
              <a:rPr lang="zh-CN" altLang="zh-CN" dirty="0" smtClean="0"/>
              <a:t>餐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8134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en-US" dirty="0"/>
              <a:t>术后护理</a:t>
            </a:r>
            <a:endParaRPr lang="en-US" altLang="zh-CN" dirty="0"/>
          </a:p>
          <a:p>
            <a:pPr lvl="2"/>
            <a:r>
              <a:rPr lang="zh-CN" altLang="zh-CN" dirty="0" smtClean="0"/>
              <a:t>鼓励</a:t>
            </a:r>
            <a:r>
              <a:rPr lang="zh-CN" altLang="zh-CN" dirty="0"/>
              <a:t>早期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pPr lvl="3"/>
            <a:r>
              <a:rPr lang="zh-CN" altLang="zh-CN" dirty="0"/>
              <a:t>鼓励并</a:t>
            </a:r>
            <a:r>
              <a:rPr lang="zh-CN" altLang="zh-CN" dirty="0" smtClean="0"/>
              <a:t>协助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术</a:t>
            </a:r>
            <a:r>
              <a:rPr lang="zh-CN" altLang="zh-CN" dirty="0"/>
              <a:t>后第</a:t>
            </a:r>
            <a:r>
              <a:rPr lang="en-US" altLang="zh-CN" dirty="0"/>
              <a:t>1</a:t>
            </a:r>
            <a:r>
              <a:rPr lang="zh-CN" altLang="zh-CN" dirty="0"/>
              <a:t>日坐起轻微活动，第</a:t>
            </a:r>
            <a:r>
              <a:rPr lang="en-US" altLang="zh-CN" dirty="0"/>
              <a:t>2</a:t>
            </a:r>
            <a:r>
              <a:rPr lang="zh-CN" altLang="zh-CN" dirty="0"/>
              <a:t>日</a:t>
            </a:r>
            <a:r>
              <a:rPr lang="zh-CN" altLang="zh-CN" dirty="0" smtClean="0"/>
              <a:t>协助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于</a:t>
            </a:r>
            <a:r>
              <a:rPr lang="zh-CN" altLang="zh-CN" dirty="0"/>
              <a:t>床边活动，第</a:t>
            </a:r>
            <a:r>
              <a:rPr lang="en-US" altLang="zh-CN" dirty="0"/>
              <a:t>3</a:t>
            </a:r>
            <a:r>
              <a:rPr lang="zh-CN" altLang="zh-CN" dirty="0"/>
              <a:t>日可在病室内</a:t>
            </a:r>
            <a:r>
              <a:rPr lang="zh-CN" altLang="zh-CN" dirty="0" smtClean="0"/>
              <a:t>活动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患者</a:t>
            </a:r>
            <a:r>
              <a:rPr lang="zh-CN" altLang="zh-CN" dirty="0" smtClean="0"/>
              <a:t>活动</a:t>
            </a:r>
            <a:r>
              <a:rPr lang="zh-CN" altLang="zh-CN" dirty="0"/>
              <a:t>量根据个体差异而定，早期活动可促进肠蠕动恢复，预防术后肠粘连和下肢深静脉血栓形成等并发症的发生</a:t>
            </a:r>
            <a:r>
              <a:rPr lang="zh-CN" altLang="zh-CN" dirty="0" smtClean="0"/>
              <a:t>。</a:t>
            </a:r>
            <a:endParaRPr lang="en-US" altLang="zh-CN" dirty="0"/>
          </a:p>
          <a:p>
            <a:pPr lvl="2"/>
            <a:r>
              <a:rPr lang="zh-CN" altLang="zh-CN" dirty="0"/>
              <a:t>其他术后护理措施参见本章第一节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127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96752"/>
            <a:ext cx="8915400" cy="4876800"/>
          </a:xfrm>
        </p:spPr>
        <p:txBody>
          <a:bodyPr/>
          <a:lstStyle/>
          <a:p>
            <a:r>
              <a:rPr lang="zh-CN" altLang="en-US" dirty="0"/>
              <a:t>护理措施</a:t>
            </a:r>
            <a:endParaRPr lang="en-US" altLang="zh-CN" dirty="0"/>
          </a:p>
          <a:p>
            <a:pPr lvl="1"/>
            <a:r>
              <a:rPr lang="zh-CN" altLang="zh-CN" dirty="0" smtClean="0"/>
              <a:t>健康教育</a:t>
            </a:r>
            <a:endParaRPr lang="en-US" altLang="zh-CN" dirty="0" smtClean="0"/>
          </a:p>
          <a:p>
            <a:pPr lvl="2"/>
            <a:r>
              <a:rPr lang="zh-CN" altLang="zh-CN" dirty="0"/>
              <a:t>胃癌的预防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积极</a:t>
            </a:r>
            <a:r>
              <a:rPr lang="zh-CN" altLang="zh-CN" dirty="0"/>
              <a:t>治疗幽门螺杆菌感染和胃癌的癌前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，</a:t>
            </a:r>
            <a:r>
              <a:rPr lang="zh-CN" altLang="zh-CN" dirty="0" smtClean="0"/>
              <a:t>高危人群定期检查</a:t>
            </a:r>
            <a:endParaRPr lang="zh-CN" altLang="zh-CN" sz="2000" dirty="0"/>
          </a:p>
          <a:p>
            <a:pPr lvl="2"/>
            <a:r>
              <a:rPr lang="zh-CN" altLang="zh-CN" dirty="0" smtClean="0"/>
              <a:t>适当</a:t>
            </a:r>
            <a:r>
              <a:rPr lang="zh-CN" altLang="zh-CN" dirty="0"/>
              <a:t>活动</a:t>
            </a:r>
            <a:r>
              <a:rPr lang="en-US" altLang="zh-CN" dirty="0"/>
              <a:t> 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 </a:t>
            </a:r>
            <a:r>
              <a:rPr lang="zh-CN" altLang="zh-CN" dirty="0"/>
              <a:t>参加一定的活动或锻炼，注意</a:t>
            </a:r>
            <a:r>
              <a:rPr lang="zh-CN" altLang="zh-CN" dirty="0" smtClean="0"/>
              <a:t>劳逸结合</a:t>
            </a:r>
            <a:endParaRPr lang="zh-CN" altLang="zh-CN" sz="2000" dirty="0"/>
          </a:p>
          <a:p>
            <a:pPr lvl="2"/>
            <a:r>
              <a:rPr lang="zh-CN" altLang="en-US" dirty="0" smtClean="0"/>
              <a:t>定</a:t>
            </a:r>
            <a:r>
              <a:rPr lang="zh-CN" altLang="zh-CN" dirty="0" smtClean="0"/>
              <a:t>期</a:t>
            </a:r>
            <a:r>
              <a:rPr lang="zh-CN" altLang="zh-CN" dirty="0"/>
              <a:t>复查</a:t>
            </a:r>
            <a:r>
              <a:rPr lang="en-US" altLang="zh-CN" dirty="0"/>
              <a:t>  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4801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胃</a:t>
            </a:r>
            <a:r>
              <a:rPr lang="zh-CN" altLang="zh-CN" dirty="0"/>
              <a:t>十二指肠溃疡</a:t>
            </a:r>
          </a:p>
          <a:p>
            <a:pPr lvl="2"/>
            <a:r>
              <a:rPr lang="zh-CN" altLang="zh-CN" dirty="0" smtClean="0"/>
              <a:t>病因</a:t>
            </a:r>
            <a:r>
              <a:rPr lang="en-US" altLang="zh-CN" dirty="0" smtClean="0"/>
              <a:t> </a:t>
            </a:r>
            <a:r>
              <a:rPr lang="zh-CN" altLang="en-US" dirty="0" smtClean="0"/>
              <a:t>：</a:t>
            </a:r>
            <a:r>
              <a:rPr lang="zh-CN" altLang="zh-CN" dirty="0" smtClean="0"/>
              <a:t>胃</a:t>
            </a:r>
            <a:r>
              <a:rPr lang="zh-CN" altLang="zh-CN" dirty="0"/>
              <a:t>十二指肠溃疡病因较复杂，是多因素综合作用的结果。</a:t>
            </a:r>
          </a:p>
          <a:p>
            <a:pPr lvl="2"/>
            <a:r>
              <a:rPr lang="zh-CN" altLang="zh-CN" dirty="0" smtClean="0"/>
              <a:t>临床表现</a:t>
            </a:r>
            <a:r>
              <a:rPr lang="zh-CN" altLang="en-US" dirty="0"/>
              <a:t>：</a:t>
            </a:r>
            <a:r>
              <a:rPr lang="zh-CN" altLang="zh-CN" dirty="0" smtClean="0"/>
              <a:t>主要</a:t>
            </a:r>
            <a:r>
              <a:rPr lang="zh-CN" altLang="zh-CN" dirty="0"/>
              <a:t>表现为慢性节律性腹痛，胃溃疡和十二指肠溃疡的腹痛特点各异；</a:t>
            </a:r>
            <a:r>
              <a:rPr lang="zh-CN" altLang="zh-CN" dirty="0" smtClean="0"/>
              <a:t>穿孔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主要</a:t>
            </a:r>
            <a:r>
              <a:rPr lang="zh-CN" altLang="zh-CN" dirty="0"/>
              <a:t>有急性弥漫性腹膜炎表现；</a:t>
            </a:r>
            <a:r>
              <a:rPr lang="zh-CN" altLang="zh-CN" dirty="0" smtClean="0"/>
              <a:t>出血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主要</a:t>
            </a:r>
            <a:r>
              <a:rPr lang="zh-CN" altLang="zh-CN" dirty="0"/>
              <a:t>表现呕血和黑便；</a:t>
            </a:r>
            <a:r>
              <a:rPr lang="zh-CN" altLang="zh-CN" dirty="0" smtClean="0"/>
              <a:t>幽门梗阻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表现</a:t>
            </a:r>
            <a:r>
              <a:rPr lang="zh-CN" altLang="zh-CN" dirty="0"/>
              <a:t>为顽固性呕吐。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54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-36512" y="1268760"/>
            <a:ext cx="9289032" cy="4876800"/>
          </a:xfrm>
        </p:spPr>
        <p:txBody>
          <a:bodyPr/>
          <a:lstStyle/>
          <a:p>
            <a:r>
              <a:rPr lang="zh-CN" altLang="en-US" dirty="0" smtClean="0"/>
              <a:t>案例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男性</a:t>
            </a:r>
            <a:r>
              <a:rPr lang="zh-CN" altLang="zh-CN" dirty="0"/>
              <a:t>，</a:t>
            </a:r>
            <a:r>
              <a:rPr lang="en-US" altLang="zh-CN" dirty="0"/>
              <a:t>44</a:t>
            </a:r>
            <a:r>
              <a:rPr lang="zh-CN" altLang="zh-CN" dirty="0"/>
              <a:t>岁，既往有溃疡病史，近期时有右上腹痛。今日午餐后突发右上腹剧烈疼痛，并迅速蔓延至全腹，发病后呕吐</a:t>
            </a:r>
            <a:r>
              <a:rPr lang="en-US" altLang="zh-CN" dirty="0"/>
              <a:t>2</a:t>
            </a:r>
            <a:r>
              <a:rPr lang="zh-CN" altLang="zh-CN" dirty="0"/>
              <a:t>次，为胃内容物</a:t>
            </a:r>
            <a:r>
              <a:rPr lang="zh-CN" altLang="zh-CN" dirty="0" smtClean="0"/>
              <a:t>。查体</a:t>
            </a:r>
            <a:r>
              <a:rPr lang="zh-CN" altLang="zh-CN" dirty="0"/>
              <a:t>：急性面容，体温</a:t>
            </a:r>
            <a:r>
              <a:rPr lang="en-US" altLang="zh-CN" dirty="0"/>
              <a:t>38.2 ℃</a:t>
            </a:r>
            <a:r>
              <a:rPr lang="zh-CN" altLang="zh-CN" dirty="0"/>
              <a:t>，脉搏</a:t>
            </a:r>
            <a:r>
              <a:rPr lang="en-US" altLang="zh-CN" dirty="0"/>
              <a:t>108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分，呼吸</a:t>
            </a:r>
            <a:r>
              <a:rPr lang="en-US" altLang="zh-CN" dirty="0"/>
              <a:t>30</a:t>
            </a:r>
            <a:r>
              <a:rPr lang="zh-CN" altLang="zh-CN" dirty="0"/>
              <a:t>次</a:t>
            </a:r>
            <a:r>
              <a:rPr lang="en-US" altLang="zh-CN" dirty="0"/>
              <a:t>/</a:t>
            </a:r>
            <a:r>
              <a:rPr lang="zh-CN" altLang="zh-CN" dirty="0"/>
              <a:t>分，血压</a:t>
            </a:r>
            <a:r>
              <a:rPr lang="en-US" altLang="zh-CN" dirty="0"/>
              <a:t>80/60mmHg</a:t>
            </a:r>
            <a:r>
              <a:rPr lang="zh-CN" altLang="zh-CN" dirty="0"/>
              <a:t>。平卧屈膝被动体位，腹平，腹式呼吸消失，腹肌紧张，有明显压痛和反跳痛，移动性浊音（</a:t>
            </a:r>
            <a:r>
              <a:rPr lang="en-US" altLang="zh-CN" dirty="0"/>
              <a:t>+</a:t>
            </a:r>
            <a:r>
              <a:rPr lang="zh-CN" altLang="zh-CN" dirty="0"/>
              <a:t>），肝浊音界</a:t>
            </a:r>
            <a:r>
              <a:rPr lang="zh-CN" altLang="zh-CN" dirty="0" smtClean="0"/>
              <a:t>缩小</a:t>
            </a:r>
            <a:r>
              <a:rPr lang="zh-CN" altLang="en-US" dirty="0" smtClean="0"/>
              <a:t>。</a:t>
            </a:r>
            <a:r>
              <a:rPr lang="en-US" altLang="zh-CN" dirty="0" smtClean="0"/>
              <a:t>X</a:t>
            </a:r>
            <a:r>
              <a:rPr lang="zh-CN" altLang="zh-CN" dirty="0"/>
              <a:t>线检查：膈下可见游离气体。</a:t>
            </a:r>
          </a:p>
          <a:p>
            <a:pPr lvl="1"/>
            <a:r>
              <a:rPr lang="zh-CN" altLang="zh-CN" dirty="0"/>
              <a:t>问题：</a:t>
            </a:r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护理</a:t>
            </a:r>
            <a:r>
              <a:rPr lang="zh-CN" altLang="zh-CN" dirty="0"/>
              <a:t>评估内容有哪些？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13068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/>
              <a:t>胃十二指肠溃疡</a:t>
            </a:r>
          </a:p>
          <a:p>
            <a:pPr lvl="2"/>
            <a:r>
              <a:rPr lang="zh-CN" altLang="zh-CN" dirty="0" smtClean="0"/>
              <a:t>治疗原则</a:t>
            </a:r>
            <a:r>
              <a:rPr lang="zh-CN" altLang="en-US" dirty="0"/>
              <a:t>：</a:t>
            </a:r>
            <a:r>
              <a:rPr lang="zh-CN" altLang="zh-CN" dirty="0" smtClean="0"/>
              <a:t>以</a:t>
            </a:r>
            <a:r>
              <a:rPr lang="zh-CN" altLang="zh-CN" dirty="0"/>
              <a:t>内科治疗为主，当出现并发症或者是内科治疗无效的顽固性溃疡则以手术治疗，主要术式为胃大部切除术。</a:t>
            </a:r>
          </a:p>
          <a:p>
            <a:pPr lvl="2"/>
            <a:r>
              <a:rPr lang="zh-CN" altLang="zh-CN" dirty="0" smtClean="0"/>
              <a:t>护理</a:t>
            </a:r>
            <a:r>
              <a:rPr lang="zh-CN" altLang="en-US" dirty="0" smtClean="0"/>
              <a:t>：</a:t>
            </a:r>
            <a:r>
              <a:rPr lang="zh-CN" altLang="zh-CN" dirty="0" smtClean="0"/>
              <a:t>术</a:t>
            </a:r>
            <a:r>
              <a:rPr lang="zh-CN" altLang="zh-CN" dirty="0"/>
              <a:t>前应</a:t>
            </a:r>
            <a:r>
              <a:rPr lang="zh-CN" altLang="zh-CN" dirty="0" smtClean="0"/>
              <a:t>缓解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情绪</a:t>
            </a:r>
            <a:r>
              <a:rPr lang="zh-CN" altLang="zh-CN" dirty="0"/>
              <a:t>，改善营养状况，做好严重</a:t>
            </a:r>
            <a:r>
              <a:rPr lang="zh-CN" altLang="zh-CN" dirty="0" smtClean="0"/>
              <a:t>并发症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准备；术后包括营养支持、胃肠减压的护理和术后并发症的观察和护理</a:t>
            </a:r>
            <a:r>
              <a:rPr lang="zh-CN" altLang="zh-CN" dirty="0" smtClean="0"/>
              <a:t>。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889902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胃癌</a:t>
            </a:r>
            <a:endParaRPr lang="zh-CN" altLang="zh-CN" dirty="0"/>
          </a:p>
          <a:p>
            <a:pPr lvl="2"/>
            <a:r>
              <a:rPr lang="zh-CN" altLang="zh-CN" dirty="0" smtClean="0"/>
              <a:t>病因</a:t>
            </a:r>
            <a:r>
              <a:rPr lang="en-US" altLang="zh-CN" dirty="0" smtClean="0"/>
              <a:t>  </a:t>
            </a:r>
          </a:p>
          <a:p>
            <a:pPr lvl="3"/>
            <a:r>
              <a:rPr lang="zh-CN" altLang="zh-CN" dirty="0" smtClean="0"/>
              <a:t>不</a:t>
            </a:r>
            <a:r>
              <a:rPr lang="zh-CN" altLang="zh-CN" dirty="0"/>
              <a:t>明确，可能与地域环境与饮食生活习惯、幽门螺杆菌感染、癌前疾病和癌前病变及遗传和基因因素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2"/>
            <a:r>
              <a:rPr lang="zh-CN" altLang="zh-CN" dirty="0" smtClean="0"/>
              <a:t>临床</a:t>
            </a:r>
            <a:r>
              <a:rPr lang="zh-CN" altLang="zh-CN" dirty="0"/>
              <a:t>表现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早期</a:t>
            </a:r>
            <a:r>
              <a:rPr lang="zh-CN" altLang="zh-CN" dirty="0"/>
              <a:t>胃癌多无明显症状，随病情进展，症状日益加重，常有上腹疼痛、食欲不振、呕吐、乏力、消瘦等</a:t>
            </a:r>
            <a:r>
              <a:rPr lang="zh-CN" altLang="zh-CN" dirty="0" smtClean="0"/>
              <a:t>症状</a:t>
            </a:r>
            <a:endParaRPr lang="zh-CN" altLang="zh-CN" dirty="0"/>
          </a:p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0125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第二节</a:t>
            </a:r>
            <a:r>
              <a:rPr lang="en-US" altLang="zh-CN" dirty="0"/>
              <a:t>    </a:t>
            </a:r>
            <a:r>
              <a:rPr lang="zh-CN" altLang="zh-CN" dirty="0"/>
              <a:t>胃癌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/>
              <a:t>胃癌</a:t>
            </a:r>
          </a:p>
          <a:p>
            <a:pPr lvl="2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r>
              <a:rPr lang="en-US" altLang="zh-CN" dirty="0"/>
              <a:t>  </a:t>
            </a:r>
          </a:p>
          <a:p>
            <a:pPr lvl="3"/>
            <a:r>
              <a:rPr lang="zh-CN" altLang="zh-CN" dirty="0"/>
              <a:t>胃癌主要以手术治疗为主，辅以化疗、放疗、免疫治疗等综合</a:t>
            </a:r>
            <a:r>
              <a:rPr lang="zh-CN" altLang="zh-CN" dirty="0" smtClean="0"/>
              <a:t>治疗</a:t>
            </a:r>
            <a:endParaRPr lang="zh-CN" altLang="zh-CN" dirty="0"/>
          </a:p>
          <a:p>
            <a:pPr lvl="2"/>
            <a:r>
              <a:rPr lang="zh-CN" altLang="zh-CN" dirty="0"/>
              <a:t>护理</a:t>
            </a:r>
            <a:r>
              <a:rPr lang="en-US" altLang="zh-CN" dirty="0"/>
              <a:t> </a:t>
            </a:r>
          </a:p>
          <a:p>
            <a:pPr lvl="3"/>
            <a:r>
              <a:rPr lang="en-US" altLang="zh-CN" dirty="0"/>
              <a:t> </a:t>
            </a:r>
            <a:r>
              <a:rPr lang="zh-CN" altLang="zh-CN" dirty="0"/>
              <a:t>除与溃疡病术前后护理类似之外，应注意术后营养支持和定期</a:t>
            </a:r>
            <a:r>
              <a:rPr lang="zh-CN" altLang="zh-CN" dirty="0" smtClean="0"/>
              <a:t>复查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03192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980728"/>
            <a:ext cx="9036496" cy="4876800"/>
          </a:xfrm>
        </p:spPr>
        <p:txBody>
          <a:bodyPr/>
          <a:lstStyle/>
          <a:p>
            <a:r>
              <a:rPr lang="zh-CN" altLang="zh-CN" dirty="0"/>
              <a:t>思考题</a:t>
            </a:r>
          </a:p>
          <a:p>
            <a:pPr lvl="1"/>
            <a:r>
              <a:rPr lang="zh-CN" altLang="zh-CN" sz="2800" dirty="0"/>
              <a:t>男性，</a:t>
            </a:r>
            <a:r>
              <a:rPr lang="en-US" altLang="zh-CN" sz="2800" dirty="0"/>
              <a:t>27</a:t>
            </a:r>
            <a:r>
              <a:rPr lang="zh-CN" altLang="zh-CN" sz="2800" dirty="0"/>
              <a:t>岁，</a:t>
            </a:r>
            <a:r>
              <a:rPr lang="en-US" altLang="zh-CN" sz="2800" dirty="0"/>
              <a:t>2</a:t>
            </a:r>
            <a:r>
              <a:rPr lang="zh-CN" altLang="zh-CN" sz="2800" dirty="0"/>
              <a:t>小时前饱餐后突然出现腹部刀割样疼痛，迅速波及全腹，伴出冷汗、恶心、呕吐，呕吐为胃内容物。</a:t>
            </a:r>
          </a:p>
          <a:p>
            <a:pPr lvl="1"/>
            <a:r>
              <a:rPr lang="zh-CN" altLang="zh-CN" sz="2800" dirty="0"/>
              <a:t>体检：</a:t>
            </a:r>
            <a:r>
              <a:rPr lang="en-US" altLang="zh-CN" sz="2800" dirty="0"/>
              <a:t>T 36.9</a:t>
            </a:r>
            <a:r>
              <a:rPr lang="zh-CN" altLang="zh-CN" sz="2800" dirty="0"/>
              <a:t>℃，</a:t>
            </a:r>
            <a:r>
              <a:rPr lang="en-US" altLang="zh-CN" sz="2800" dirty="0"/>
              <a:t>P 104</a:t>
            </a:r>
            <a:r>
              <a:rPr lang="zh-CN" altLang="zh-CN" sz="2800" dirty="0"/>
              <a:t>次</a:t>
            </a:r>
            <a:r>
              <a:rPr lang="en-US" altLang="zh-CN" sz="2800" dirty="0"/>
              <a:t>/</a:t>
            </a:r>
            <a:r>
              <a:rPr lang="zh-CN" altLang="zh-CN" sz="2800" dirty="0"/>
              <a:t>分钟，</a:t>
            </a:r>
            <a:r>
              <a:rPr lang="en-US" altLang="zh-CN" sz="2800" dirty="0"/>
              <a:t>R 24</a:t>
            </a:r>
            <a:r>
              <a:rPr lang="zh-CN" altLang="zh-CN" sz="2800" dirty="0"/>
              <a:t>次</a:t>
            </a:r>
            <a:r>
              <a:rPr lang="en-US" altLang="zh-CN" sz="2800" dirty="0"/>
              <a:t>/</a:t>
            </a:r>
            <a:r>
              <a:rPr lang="zh-CN" altLang="zh-CN" sz="2800" dirty="0"/>
              <a:t>分钟，</a:t>
            </a:r>
            <a:r>
              <a:rPr lang="en-US" altLang="zh-CN" sz="2800" dirty="0"/>
              <a:t>BP 80/50mmHg</a:t>
            </a:r>
            <a:r>
              <a:rPr lang="zh-CN" altLang="zh-CN" sz="2800" dirty="0"/>
              <a:t>，急性面容，面色苍白，全腹肌紧张，压痛、反跳痛，肝浊音界消失，移动性浊音（</a:t>
            </a:r>
            <a:r>
              <a:rPr lang="en-US" altLang="zh-CN" sz="2800" dirty="0"/>
              <a:t>+</a:t>
            </a:r>
            <a:r>
              <a:rPr lang="zh-CN" altLang="zh-CN" sz="2800" dirty="0"/>
              <a:t>）。</a:t>
            </a:r>
          </a:p>
          <a:p>
            <a:pPr lvl="1"/>
            <a:r>
              <a:rPr lang="zh-CN" altLang="zh-CN" sz="2800" dirty="0"/>
              <a:t>请问：</a:t>
            </a:r>
            <a:r>
              <a:rPr lang="zh-CN" altLang="zh-CN" sz="2800" dirty="0" smtClean="0"/>
              <a:t>引起</a:t>
            </a:r>
            <a:r>
              <a:rPr lang="zh-CN" altLang="en-US" sz="2800" dirty="0" smtClean="0"/>
              <a:t>患者</a:t>
            </a:r>
            <a:r>
              <a:rPr lang="zh-CN" altLang="zh-CN" sz="2800" dirty="0" smtClean="0"/>
              <a:t>临床</a:t>
            </a:r>
            <a:r>
              <a:rPr lang="zh-CN" altLang="zh-CN" sz="2800" dirty="0"/>
              <a:t>表现的可能原因是什么？目前存在的主要护理诊断</a:t>
            </a:r>
            <a:r>
              <a:rPr lang="en-US" altLang="zh-CN" sz="2800" dirty="0"/>
              <a:t>/</a:t>
            </a:r>
            <a:r>
              <a:rPr lang="zh-CN" altLang="zh-CN" sz="2800" dirty="0"/>
              <a:t>合作性问题有哪些？目前的护理措施有哪些？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41274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zh-CN" dirty="0" smtClean="0"/>
              <a:t>可能</a:t>
            </a:r>
            <a:r>
              <a:rPr lang="zh-CN" altLang="zh-CN" dirty="0"/>
              <a:t>原因：胃十二指肠穿孔引起继发性腹膜炎。理由是：饱餐后发病，剧烈腹痛伴消化道症状，体温正常，心率快、血压偏低，典型腹膜刺激征及气腹</a:t>
            </a:r>
            <a:r>
              <a:rPr lang="zh-CN" altLang="zh-CN" dirty="0" smtClean="0"/>
              <a:t>征</a:t>
            </a:r>
            <a:endParaRPr lang="zh-CN" altLang="zh-CN" dirty="0"/>
          </a:p>
          <a:p>
            <a:pPr lvl="1"/>
            <a:r>
              <a:rPr lang="zh-CN" altLang="zh-CN" dirty="0" smtClean="0"/>
              <a:t>主要</a:t>
            </a:r>
            <a:r>
              <a:rPr lang="zh-CN" altLang="zh-CN" dirty="0"/>
              <a:t>护理诊断：体液不足（与胃十二指肠穿孔致腹腔内大量液体渗出有关）、疼痛（与胃十二指肠穿孔、腹腔渗出液刺激腹膜有关</a:t>
            </a:r>
            <a:r>
              <a:rPr lang="zh-CN" altLang="zh-CN" dirty="0" smtClean="0"/>
              <a:t>）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79979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742950" lvl="2" indent="-342900">
              <a:buClr>
                <a:schemeClr val="hlink"/>
              </a:buClr>
              <a:buFont typeface="Wingdings" pitchFamily="2" charset="2"/>
              <a:buChar char="v"/>
            </a:pPr>
            <a:r>
              <a:rPr lang="zh-CN" altLang="zh-CN" dirty="0"/>
              <a:t>目前护理措施：禁食、胃肠减压；开放静脉通道，遵医嘱补液、维持水电解质平衡；严密观察病情变化，包括腹部体征变化；遵医嘱抗生素治疗；</a:t>
            </a:r>
            <a:r>
              <a:rPr lang="zh-CN" altLang="zh-CN" dirty="0" smtClean="0"/>
              <a:t>向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解释</a:t>
            </a:r>
            <a:r>
              <a:rPr lang="zh-CN" altLang="zh-CN" dirty="0"/>
              <a:t>疼痛的原因；迅速好手术前准备；给予心理</a:t>
            </a:r>
            <a:r>
              <a:rPr lang="zh-CN" altLang="zh-CN" dirty="0" smtClean="0"/>
              <a:t>支持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41195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．胃十二指肠溃疡大出血的主要表现为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．恶心、</a:t>
            </a:r>
            <a:r>
              <a:rPr lang="zh-CN" altLang="zh-CN" dirty="0" smtClean="0"/>
              <a:t>呕吐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/>
              <a:t>B</a:t>
            </a:r>
            <a:r>
              <a:rPr lang="zh-CN" altLang="zh-CN" dirty="0"/>
              <a:t>．上腹部胀痛</a:t>
            </a:r>
            <a:endParaRPr lang="zh-CN" altLang="zh-CN" sz="2000" dirty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．有便意感</a:t>
            </a:r>
            <a:r>
              <a:rPr lang="en-US" altLang="zh-CN" dirty="0"/>
              <a:t>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 </a:t>
            </a:r>
            <a:r>
              <a:rPr lang="en-US" altLang="zh-CN" dirty="0"/>
              <a:t>D</a:t>
            </a:r>
            <a:r>
              <a:rPr lang="zh-CN" altLang="zh-CN" dirty="0"/>
              <a:t>．头晕、心悸、出冷汗 </a:t>
            </a:r>
            <a:endParaRPr lang="zh-CN" altLang="zh-CN" sz="2000" dirty="0"/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．呕血和排柏油样便</a:t>
            </a:r>
            <a:endParaRPr lang="zh-CN" altLang="zh-CN" sz="2000" dirty="0"/>
          </a:p>
          <a:p>
            <a:pPr lvl="2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260208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2</a:t>
            </a:r>
            <a:r>
              <a:rPr lang="zh-CN" altLang="zh-CN" dirty="0"/>
              <a:t>．十二指肠溃疡的好发部位是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．十二指肠球部</a:t>
            </a:r>
            <a:r>
              <a:rPr lang="en-US" altLang="zh-CN" dirty="0"/>
              <a:t>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．十二指水平部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．十二指肠</a:t>
            </a:r>
            <a:r>
              <a:rPr lang="zh-CN" altLang="zh-CN" dirty="0" smtClean="0"/>
              <a:t>降部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．十二指肠升部 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．十二指肠与空肠交界处</a:t>
            </a:r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392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．胃癌最多发生于 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．胃小弯</a:t>
            </a:r>
            <a:r>
              <a:rPr lang="en-US" altLang="zh-CN" dirty="0"/>
              <a:t>     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．贲门部</a:t>
            </a:r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/>
              <a:t>．胃窦部</a:t>
            </a:r>
            <a:r>
              <a:rPr lang="en-US" altLang="zh-CN" dirty="0"/>
              <a:t>     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．胃大弯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．胃后壁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801893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．诊断胃癌可靠的方法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 smtClean="0"/>
              <a:t>．</a:t>
            </a:r>
            <a:r>
              <a:rPr lang="zh-CN" altLang="en-US" dirty="0" smtClean="0"/>
              <a:t>粪便</a:t>
            </a:r>
            <a:r>
              <a:rPr lang="zh-CN" altLang="zh-CN" dirty="0" smtClean="0"/>
              <a:t>隐血</a:t>
            </a:r>
            <a:r>
              <a:rPr lang="zh-CN" altLang="zh-CN" dirty="0"/>
              <a:t>阳性</a:t>
            </a:r>
            <a:r>
              <a:rPr lang="en-US" altLang="zh-CN" dirty="0"/>
              <a:t>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．消化道钡餐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．胃</a:t>
            </a:r>
            <a:r>
              <a:rPr lang="en-US" altLang="zh-CN" dirty="0"/>
              <a:t>B</a:t>
            </a:r>
            <a:r>
              <a:rPr lang="zh-CN" altLang="zh-CN" dirty="0"/>
              <a:t>超</a:t>
            </a:r>
            <a:r>
              <a:rPr lang="en-US" altLang="zh-CN" dirty="0"/>
              <a:t>    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．纤维胃镜及活组织检查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．胃</a:t>
            </a:r>
            <a:r>
              <a:rPr lang="en-US" altLang="zh-CN" dirty="0"/>
              <a:t>CT</a:t>
            </a:r>
            <a:r>
              <a:rPr lang="zh-CN" altLang="zh-CN" dirty="0"/>
              <a:t>检查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099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1"/>
            <a:r>
              <a:rPr lang="zh-CN" altLang="zh-CN" dirty="0"/>
              <a:t>临床</a:t>
            </a:r>
            <a:r>
              <a:rPr lang="zh-CN" altLang="zh-CN" dirty="0" smtClean="0"/>
              <a:t>表现</a:t>
            </a:r>
            <a:endParaRPr lang="en-US" altLang="zh-CN" dirty="0" smtClean="0"/>
          </a:p>
          <a:p>
            <a:pPr lvl="2"/>
            <a:r>
              <a:rPr lang="zh-CN" altLang="zh-CN" dirty="0"/>
              <a:t>一般</a:t>
            </a:r>
            <a:r>
              <a:rPr lang="zh-CN" altLang="zh-CN" dirty="0" smtClean="0"/>
              <a:t>表现</a:t>
            </a:r>
            <a:r>
              <a:rPr lang="zh-CN" altLang="en-US" dirty="0" smtClean="0"/>
              <a:t>：</a:t>
            </a:r>
            <a:r>
              <a:rPr lang="zh-CN" altLang="zh-CN" dirty="0" smtClean="0"/>
              <a:t> </a:t>
            </a:r>
            <a:r>
              <a:rPr lang="zh-CN" altLang="zh-CN" dirty="0"/>
              <a:t>主要为慢性病程和周期性发作的节律性</a:t>
            </a:r>
            <a:r>
              <a:rPr lang="zh-CN" altLang="zh-CN" dirty="0" smtClean="0"/>
              <a:t>腹痛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十二指肠溃疡</a:t>
            </a:r>
            <a:endParaRPr lang="en-US" altLang="zh-CN" dirty="0" smtClean="0"/>
          </a:p>
          <a:p>
            <a:pPr lvl="4"/>
            <a:r>
              <a:rPr lang="zh-CN" altLang="zh-CN" dirty="0"/>
              <a:t>主要表现为餐后延迟</a:t>
            </a:r>
            <a:r>
              <a:rPr lang="zh-CN" altLang="zh-CN" dirty="0" smtClean="0"/>
              <a:t>痛、</a:t>
            </a:r>
            <a:r>
              <a:rPr lang="zh-CN" altLang="zh-CN" dirty="0"/>
              <a:t>饥饿痛或夜间痛，进餐后腹痛可暂时缓解，服用抗酸药物能</a:t>
            </a:r>
            <a:r>
              <a:rPr lang="zh-CN" altLang="zh-CN" dirty="0" smtClean="0"/>
              <a:t>止痛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腹痛</a:t>
            </a:r>
            <a:r>
              <a:rPr lang="zh-CN" altLang="zh-CN" dirty="0"/>
              <a:t>具有周期性发作的</a:t>
            </a:r>
            <a:r>
              <a:rPr lang="zh-CN" altLang="zh-CN" dirty="0" smtClean="0"/>
              <a:t>特点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341421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5</a:t>
            </a:r>
            <a:r>
              <a:rPr lang="zh-CN" altLang="zh-CN" dirty="0"/>
              <a:t>．持续胃肠减压时间较长时，应加强的护理项目有 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</a:t>
            </a:r>
            <a:r>
              <a:rPr lang="zh-CN" altLang="zh-CN" dirty="0" smtClean="0"/>
              <a:t>预防</a:t>
            </a:r>
            <a:r>
              <a:rPr lang="zh-CN" altLang="en-US" dirty="0" smtClean="0"/>
              <a:t>压</a:t>
            </a:r>
            <a:r>
              <a:rPr lang="zh-CN" altLang="zh-CN" dirty="0" smtClean="0"/>
              <a:t>疮</a:t>
            </a:r>
            <a:r>
              <a:rPr lang="zh-CN" altLang="zh-CN" dirty="0"/>
              <a:t>发生</a:t>
            </a:r>
            <a:r>
              <a:rPr lang="en-US" altLang="zh-CN" dirty="0"/>
              <a:t>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．注意口腔卫生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．及时更换收集瓶</a:t>
            </a:r>
            <a:r>
              <a:rPr lang="en-US" altLang="zh-CN" dirty="0"/>
              <a:t>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．记录吸出液的量和质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．保持引流通畅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13209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6</a:t>
            </a:r>
            <a:r>
              <a:rPr lang="zh-CN" altLang="zh-CN" dirty="0"/>
              <a:t>．幽门梗阻患者术前</a:t>
            </a:r>
            <a:r>
              <a:rPr lang="en-US" altLang="zh-CN" dirty="0"/>
              <a:t>3 </a:t>
            </a:r>
            <a:r>
              <a:rPr lang="zh-CN" altLang="zh-CN" dirty="0"/>
              <a:t>天洗胃应用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．高渗盐水</a:t>
            </a:r>
            <a:r>
              <a:rPr lang="en-US" altLang="zh-CN" dirty="0"/>
              <a:t>  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．等渗盐水</a:t>
            </a:r>
            <a:r>
              <a:rPr lang="en-US" altLang="zh-CN" dirty="0"/>
              <a:t> 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．温开水</a:t>
            </a:r>
            <a:r>
              <a:rPr lang="en-US" altLang="zh-CN" dirty="0"/>
              <a:t>    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</a:t>
            </a:r>
            <a:r>
              <a:rPr lang="en-US" altLang="zh-CN" dirty="0"/>
              <a:t>5%</a:t>
            </a:r>
            <a:r>
              <a:rPr lang="zh-CN" altLang="zh-CN" dirty="0"/>
              <a:t>葡萄糖液</a:t>
            </a:r>
            <a:r>
              <a:rPr lang="en-US" altLang="zh-CN" dirty="0"/>
              <a:t>  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．等渗碳酸氢钠溶液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9613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7</a:t>
            </a:r>
            <a:r>
              <a:rPr lang="zh-CN" altLang="zh-CN" dirty="0"/>
              <a:t>．瘢痕性幽门梗阻最突出的表现是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．上腹部胀痛</a:t>
            </a:r>
            <a:r>
              <a:rPr lang="en-US" altLang="zh-CN" dirty="0"/>
              <a:t>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．大量呕吐宿食</a:t>
            </a:r>
            <a:r>
              <a:rPr lang="en-US" altLang="zh-CN" dirty="0"/>
              <a:t>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．上腹部膨隆</a:t>
            </a:r>
            <a:r>
              <a:rPr lang="en-US" altLang="zh-CN" dirty="0"/>
              <a:t>                         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/>
              <a:t>．营养不良</a:t>
            </a:r>
            <a:r>
              <a:rPr lang="en-US" altLang="zh-CN" dirty="0"/>
              <a:t>    </a:t>
            </a:r>
            <a:endParaRPr lang="zh-CN" altLang="zh-CN" dirty="0"/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．便秘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36818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第二十三章</a:t>
            </a:r>
            <a:r>
              <a:rPr lang="en-US" altLang="zh-CN" dirty="0"/>
              <a:t>  </a:t>
            </a:r>
            <a:r>
              <a:rPr lang="zh-CN" altLang="zh-CN" dirty="0"/>
              <a:t>胃十二指肠</a:t>
            </a:r>
            <a:r>
              <a:rPr lang="zh-CN" altLang="zh-CN" dirty="0" smtClean="0"/>
              <a:t>疾病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</a:t>
            </a:r>
            <a:r>
              <a:rPr lang="en-US" altLang="zh-CN" dirty="0"/>
              <a:t>E  2</a:t>
            </a:r>
            <a:r>
              <a:rPr lang="zh-CN" altLang="zh-CN" dirty="0"/>
              <a:t>．</a:t>
            </a:r>
            <a:r>
              <a:rPr lang="en-US" altLang="zh-CN" dirty="0"/>
              <a:t>A  3</a:t>
            </a:r>
            <a:r>
              <a:rPr lang="zh-CN" altLang="zh-CN" dirty="0"/>
              <a:t>．</a:t>
            </a:r>
            <a:r>
              <a:rPr lang="en-US" altLang="zh-CN" dirty="0"/>
              <a:t>C  4</a:t>
            </a:r>
            <a:r>
              <a:rPr lang="zh-CN" altLang="zh-CN" dirty="0"/>
              <a:t>．</a:t>
            </a:r>
            <a:r>
              <a:rPr lang="en-US" altLang="zh-CN" dirty="0"/>
              <a:t>D  5</a:t>
            </a:r>
            <a:r>
              <a:rPr lang="zh-CN" altLang="zh-CN" dirty="0"/>
              <a:t>．</a:t>
            </a:r>
            <a:r>
              <a:rPr lang="en-US" altLang="zh-CN" dirty="0"/>
              <a:t>E   6</a:t>
            </a:r>
            <a:r>
              <a:rPr lang="zh-CN" altLang="zh-CN" dirty="0"/>
              <a:t>．</a:t>
            </a:r>
            <a:r>
              <a:rPr lang="en-US" altLang="zh-CN" dirty="0"/>
              <a:t>B  7</a:t>
            </a:r>
            <a:r>
              <a:rPr lang="zh-CN" altLang="zh-CN" dirty="0"/>
              <a:t>．</a:t>
            </a:r>
            <a:r>
              <a:rPr lang="en-US" altLang="zh-CN" dirty="0"/>
              <a:t>B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4008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临床</a:t>
            </a:r>
            <a:r>
              <a:rPr lang="zh-CN" altLang="zh-CN" dirty="0" smtClean="0"/>
              <a:t>表现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胃溃疡</a:t>
            </a:r>
            <a:endParaRPr lang="en-US" altLang="zh-CN" dirty="0"/>
          </a:p>
          <a:p>
            <a:pPr lvl="4"/>
            <a:r>
              <a:rPr lang="zh-CN" altLang="zh-CN" dirty="0"/>
              <a:t>腹痛多于进餐后</a:t>
            </a:r>
            <a:r>
              <a:rPr lang="en-US" altLang="zh-CN" dirty="0"/>
              <a:t>0.5</a:t>
            </a:r>
            <a:r>
              <a:rPr lang="zh-CN" altLang="zh-CN" dirty="0"/>
              <a:t>～</a:t>
            </a:r>
            <a:r>
              <a:rPr lang="en-US" altLang="zh-CN" dirty="0"/>
              <a:t>1</a:t>
            </a:r>
            <a:r>
              <a:rPr lang="zh-CN" altLang="zh-CN" dirty="0"/>
              <a:t>小时开始，持续</a:t>
            </a:r>
            <a:r>
              <a:rPr lang="en-US" altLang="zh-CN" dirty="0"/>
              <a:t>1</a:t>
            </a:r>
            <a:r>
              <a:rPr lang="zh-CN" altLang="zh-CN" dirty="0"/>
              <a:t>～</a:t>
            </a:r>
            <a:r>
              <a:rPr lang="en-US" altLang="zh-CN" dirty="0"/>
              <a:t>2</a:t>
            </a:r>
            <a:r>
              <a:rPr lang="zh-CN" altLang="zh-CN" dirty="0"/>
              <a:t>小时后</a:t>
            </a:r>
            <a:r>
              <a:rPr lang="zh-CN" altLang="zh-CN" dirty="0" smtClean="0"/>
              <a:t>消失进食</a:t>
            </a:r>
            <a:r>
              <a:rPr lang="zh-CN" altLang="zh-CN" dirty="0"/>
              <a:t>后疼痛不缓解</a:t>
            </a:r>
            <a:r>
              <a:rPr lang="zh-CN" altLang="zh-CN" dirty="0" smtClean="0"/>
              <a:t>，服用</a:t>
            </a:r>
            <a:r>
              <a:rPr lang="zh-CN" altLang="zh-CN" dirty="0"/>
              <a:t>抗酸药物疗效不</a:t>
            </a:r>
            <a:r>
              <a:rPr lang="zh-CN" altLang="zh-CN" dirty="0" smtClean="0"/>
              <a:t>明显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腹痛</a:t>
            </a:r>
            <a:r>
              <a:rPr lang="zh-CN" altLang="zh-CN" dirty="0"/>
              <a:t>的节律性不如十二指肠溃疡</a:t>
            </a:r>
            <a:r>
              <a:rPr lang="zh-CN" altLang="zh-CN" dirty="0" smtClean="0"/>
              <a:t>明显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胃溃疡</a:t>
            </a:r>
            <a:r>
              <a:rPr lang="zh-CN" altLang="zh-CN" dirty="0"/>
              <a:t>经抗酸治疗后常容易</a:t>
            </a:r>
            <a:r>
              <a:rPr lang="zh-CN" altLang="zh-CN" dirty="0" smtClean="0"/>
              <a:t>复发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约</a:t>
            </a:r>
            <a:r>
              <a:rPr lang="zh-CN" altLang="zh-CN" dirty="0"/>
              <a:t>有</a:t>
            </a:r>
            <a:r>
              <a:rPr lang="en-US" altLang="zh-CN" dirty="0"/>
              <a:t>5</a:t>
            </a:r>
            <a:r>
              <a:rPr lang="zh-CN" altLang="zh-CN" dirty="0"/>
              <a:t>％溃疡可发生</a:t>
            </a:r>
            <a:r>
              <a:rPr lang="zh-CN" altLang="zh-CN" dirty="0" smtClean="0"/>
              <a:t>恶变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8282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临床</a:t>
            </a:r>
            <a:r>
              <a:rPr lang="zh-CN" altLang="zh-CN" dirty="0" smtClean="0"/>
              <a:t>表现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严重并发症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急性穿孔</a:t>
            </a:r>
            <a:endParaRPr lang="en-US" altLang="zh-CN" dirty="0"/>
          </a:p>
          <a:p>
            <a:pPr lvl="3"/>
            <a:r>
              <a:rPr lang="zh-CN" altLang="zh-CN" dirty="0" smtClean="0"/>
              <a:t>大出血</a:t>
            </a:r>
            <a:endParaRPr lang="en-US" altLang="zh-CN" dirty="0" smtClean="0"/>
          </a:p>
          <a:p>
            <a:pPr lvl="4"/>
            <a:r>
              <a:rPr lang="zh-CN" altLang="zh-CN" dirty="0"/>
              <a:t>呕血和黑</a:t>
            </a:r>
            <a:r>
              <a:rPr lang="zh-CN" altLang="zh-CN" dirty="0" smtClean="0"/>
              <a:t>便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休克</a:t>
            </a:r>
            <a:endParaRPr lang="en-US" altLang="zh-CN" dirty="0" smtClean="0"/>
          </a:p>
          <a:p>
            <a:pPr lvl="4"/>
            <a:r>
              <a:rPr lang="zh-CN" altLang="zh-CN" dirty="0"/>
              <a:t>腹部</a:t>
            </a:r>
            <a:r>
              <a:rPr lang="zh-CN" altLang="zh-CN" dirty="0" smtClean="0"/>
              <a:t>体征</a:t>
            </a:r>
            <a:endParaRPr lang="en-US" altLang="zh-CN" dirty="0" smtClean="0"/>
          </a:p>
          <a:p>
            <a:pPr lvl="3"/>
            <a:r>
              <a:rPr lang="zh-CN" altLang="zh-CN" dirty="0"/>
              <a:t>瘢痕性幽门梗阻</a:t>
            </a:r>
          </a:p>
          <a:p>
            <a:pPr lvl="3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76717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第一节</a:t>
            </a:r>
            <a:r>
              <a:rPr lang="en-US" altLang="zh-CN" dirty="0"/>
              <a:t>  </a:t>
            </a:r>
            <a:r>
              <a:rPr lang="zh-CN" altLang="zh-CN" dirty="0"/>
              <a:t>胃、十二指肠溃疡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zh-CN" dirty="0"/>
              <a:t>内镜检查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胃镜检查</a:t>
            </a:r>
            <a:r>
              <a:rPr lang="zh-CN" altLang="zh-CN" dirty="0"/>
              <a:t>是确诊胃十二指肠溃疡的首选检查方法，可明确溃疡</a:t>
            </a:r>
            <a:r>
              <a:rPr lang="zh-CN" altLang="zh-CN" dirty="0" smtClean="0"/>
              <a:t>部位</a:t>
            </a:r>
            <a:endParaRPr lang="en-US" altLang="zh-CN" dirty="0" smtClean="0"/>
          </a:p>
          <a:p>
            <a:pPr lvl="2"/>
            <a:r>
              <a:rPr lang="en-US" altLang="zh-CN" dirty="0"/>
              <a:t>X</a:t>
            </a:r>
            <a:r>
              <a:rPr lang="zh-CN" altLang="zh-CN" dirty="0"/>
              <a:t>线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2"/>
            <a:r>
              <a:rPr lang="zh-CN" altLang="zh-CN" dirty="0"/>
              <a:t>胃酸</a:t>
            </a:r>
            <a:r>
              <a:rPr lang="zh-CN" altLang="zh-CN" dirty="0" smtClean="0"/>
              <a:t>测定</a:t>
            </a:r>
            <a:endParaRPr lang="en-US" altLang="zh-CN" dirty="0" smtClean="0"/>
          </a:p>
          <a:p>
            <a:pPr lvl="2"/>
            <a:r>
              <a:rPr lang="zh-CN" altLang="zh-CN" dirty="0"/>
              <a:t>血常规检查 </a:t>
            </a:r>
            <a:endParaRPr lang="en-US" altLang="zh-CN" dirty="0" smtClean="0"/>
          </a:p>
          <a:p>
            <a:pPr lvl="2"/>
            <a:r>
              <a:rPr lang="zh-CN" altLang="zh-CN" dirty="0"/>
              <a:t>诊断性</a:t>
            </a:r>
            <a:r>
              <a:rPr lang="zh-CN" altLang="zh-CN" dirty="0" smtClean="0"/>
              <a:t>腹腔穿刺</a:t>
            </a:r>
            <a:endParaRPr lang="en-US" altLang="zh-CN" dirty="0" smtClean="0"/>
          </a:p>
          <a:p>
            <a:pPr lvl="2"/>
            <a:r>
              <a:rPr lang="zh-CN" altLang="zh-CN" dirty="0"/>
              <a:t>血管造影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5241267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</TotalTime>
  <Pages>0</Pages>
  <Words>3468</Words>
  <Characters>0</Characters>
  <Application>Microsoft Office PowerPoint</Application>
  <DocSecurity>0</DocSecurity>
  <PresentationFormat>全屏显示(4:3)</PresentationFormat>
  <Lines>0</Lines>
  <Paragraphs>507</Paragraphs>
  <Slides>63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63</vt:i4>
      </vt:variant>
    </vt:vector>
  </HeadingPairs>
  <TitlesOfParts>
    <vt:vector size="64" baseType="lpstr">
      <vt:lpstr>课件模板</vt:lpstr>
      <vt:lpstr>第二十三章  胃十二指肠疾病患者的护理</vt:lpstr>
      <vt:lpstr>第二十三章  胃十二指肠疾病患者的护理</vt:lpstr>
      <vt:lpstr>第一节  胃、十二指肠溃疡 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第一节  胃、十二指肠溃疡</vt:lpstr>
      <vt:lpstr>第二节    胃癌</vt:lpstr>
      <vt:lpstr>第二节    胃癌</vt:lpstr>
      <vt:lpstr>第二节    胃癌</vt:lpstr>
      <vt:lpstr>第二节    胃癌</vt:lpstr>
      <vt:lpstr>第二节    胃癌</vt:lpstr>
      <vt:lpstr>第二节    胃癌</vt:lpstr>
      <vt:lpstr>第二节    胃癌</vt:lpstr>
      <vt:lpstr>第二节    胃癌</vt:lpstr>
      <vt:lpstr>第二节    胃癌</vt:lpstr>
      <vt:lpstr>第二节    胃癌</vt:lpstr>
      <vt:lpstr>第二节    胃癌</vt:lpstr>
      <vt:lpstr>第二节    胃癌</vt:lpstr>
      <vt:lpstr>第二节    胃癌</vt:lpstr>
      <vt:lpstr>第二节    胃癌</vt:lpstr>
      <vt:lpstr>第二节    胃癌</vt:lpstr>
      <vt:lpstr>第二节    胃癌</vt:lpstr>
      <vt:lpstr>第二十三章  胃十二指肠疾病患者的护理</vt:lpstr>
      <vt:lpstr>第二十三章  胃十二指肠疾病患者的护理</vt:lpstr>
      <vt:lpstr>第二十三章  胃十二指肠疾病患者的护理</vt:lpstr>
      <vt:lpstr>第二十三章  胃十二指肠疾病患者的护理</vt:lpstr>
      <vt:lpstr>第二十三章  胃十二指肠疾病患者的护理</vt:lpstr>
      <vt:lpstr>第二十三章  胃十二指肠疾病患者的护理</vt:lpstr>
      <vt:lpstr>第二十三章  胃十二指肠疾病患者的护理</vt:lpstr>
      <vt:lpstr>第二十三章  胃十二指肠疾病患者的护理</vt:lpstr>
      <vt:lpstr>第二十三章  胃十二指肠疾病患者的护理</vt:lpstr>
      <vt:lpstr>第二十三章  胃十二指肠疾病患者的护理</vt:lpstr>
      <vt:lpstr>第二十三章  胃十二指肠疾病患者的护理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59</cp:revision>
  <cp:lastPrinted>1899-12-30T00:00:00Z</cp:lastPrinted>
  <dcterms:created xsi:type="dcterms:W3CDTF">2008-12-16T07:41:38Z</dcterms:created>
  <dcterms:modified xsi:type="dcterms:W3CDTF">2015-06-17T10:15:23Z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