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1" r:id="rId4"/>
    <p:sldId id="262" r:id="rId5"/>
    <p:sldId id="263" r:id="rId6"/>
    <p:sldId id="264" r:id="rId7"/>
    <p:sldId id="290" r:id="rId8"/>
    <p:sldId id="265" r:id="rId9"/>
    <p:sldId id="266" r:id="rId10"/>
    <p:sldId id="291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92" r:id="rId23"/>
    <p:sldId id="278" r:id="rId24"/>
    <p:sldId id="279" r:id="rId25"/>
    <p:sldId id="280" r:id="rId26"/>
    <p:sldId id="281" r:id="rId27"/>
    <p:sldId id="282" r:id="rId28"/>
    <p:sldId id="283" r:id="rId29"/>
    <p:sldId id="259" r:id="rId30"/>
    <p:sldId id="284" r:id="rId31"/>
    <p:sldId id="285" r:id="rId32"/>
    <p:sldId id="286" r:id="rId33"/>
    <p:sldId id="287" r:id="rId34"/>
    <p:sldId id="288" r:id="rId35"/>
    <p:sldId id="289" r:id="rId3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230C"/>
    <a:srgbClr val="1D1496"/>
    <a:srgbClr val="FFFFFF"/>
    <a:srgbClr val="692A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79" autoAdjust="0"/>
    <p:restoredTop sz="94625" autoAdjust="0"/>
  </p:normalViewPr>
  <p:slideViewPr>
    <p:cSldViewPr>
      <p:cViewPr varScale="1">
        <p:scale>
          <a:sx n="108" d="100"/>
          <a:sy n="108" d="100"/>
        </p:scale>
        <p:origin x="-1722" y="-84"/>
      </p:cViewPr>
      <p:guideLst>
        <p:guide orient="horz" pos="2160"/>
        <p:guide pos="28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31"/>
              <a:ext cx="5742" cy="1181"/>
              <a:chOff x="0" y="5"/>
              <a:chExt cx="5760" cy="1675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167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ctr">
              <a:defRPr sz="4800" b="1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200" b="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630D94-EB8B-46E0-B5D8-DDCE7DAB946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xfrm>
            <a:off x="6248400" y="0"/>
            <a:ext cx="2667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5A5D5F18-83C3-4E72-8182-7C3712EAFFDF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04800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latin typeface="Arial" pitchFamily="34" charset="0"/>
            </a:endParaRP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01" r:id="rId2"/>
  </p:sldLayoutIdLst>
  <p:hf sldNum="0"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华文新魏" pitchFamily="2" charset="-122"/>
          <a:ea typeface="华文新魏" pitchFamily="2" charset="-122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600" b="1">
          <a:solidFill>
            <a:schemeClr val="accent1"/>
          </a:solidFill>
          <a:latin typeface="华文新魏" pitchFamily="2" charset="-122"/>
          <a:ea typeface="华文新魏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3200">
          <a:solidFill>
            <a:schemeClr val="tx1"/>
          </a:solidFill>
          <a:latin typeface="华文新魏" pitchFamily="2" charset="-122"/>
          <a:ea typeface="华文新魏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dirty="0"/>
              <a:t>第三十三章</a:t>
            </a:r>
            <a:r>
              <a:rPr lang="en-US" altLang="zh-CN" dirty="0"/>
              <a:t>    </a:t>
            </a:r>
            <a:r>
              <a:rPr lang="zh-CN" altLang="zh-CN" dirty="0"/>
              <a:t>尿石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 smtClean="0"/>
              <a:t>护理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第三十三章</a:t>
            </a:r>
            <a:r>
              <a:rPr lang="en-US" altLang="zh-CN" dirty="0"/>
              <a:t>    </a:t>
            </a:r>
            <a:r>
              <a:rPr lang="zh-CN" altLang="zh-CN" dirty="0"/>
              <a:t>尿石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/>
              <a:t>辅助检查</a:t>
            </a:r>
            <a:endParaRPr lang="en-US" altLang="zh-CN" dirty="0"/>
          </a:p>
          <a:p>
            <a:pPr lvl="2"/>
            <a:r>
              <a:rPr lang="zh-CN" altLang="en-US" dirty="0" smtClean="0"/>
              <a:t>尿道结石</a:t>
            </a:r>
            <a:endParaRPr lang="en-US" altLang="zh-CN" dirty="0" smtClean="0"/>
          </a:p>
          <a:p>
            <a:pPr lvl="3"/>
            <a:r>
              <a:rPr lang="zh-CN" altLang="zh-CN" dirty="0"/>
              <a:t>前尿道结石可沿尿道扪及，后尿道结石经直肠指检可</a:t>
            </a:r>
            <a:r>
              <a:rPr lang="zh-CN" altLang="zh-CN" dirty="0" smtClean="0"/>
              <a:t>触及</a:t>
            </a:r>
            <a:endParaRPr lang="en-US" altLang="zh-CN" dirty="0" smtClean="0"/>
          </a:p>
          <a:p>
            <a:pPr lvl="3"/>
            <a:r>
              <a:rPr lang="en-US" altLang="zh-CN" dirty="0" smtClean="0"/>
              <a:t>B</a:t>
            </a:r>
            <a:r>
              <a:rPr lang="zh-CN" altLang="zh-CN" dirty="0"/>
              <a:t>超、</a:t>
            </a:r>
            <a:r>
              <a:rPr lang="en-US" altLang="zh-CN" dirty="0"/>
              <a:t>X</a:t>
            </a:r>
            <a:r>
              <a:rPr lang="zh-CN" altLang="zh-CN" dirty="0"/>
              <a:t>线检查有助于明确诊断</a:t>
            </a:r>
          </a:p>
          <a:p>
            <a:pPr lvl="3"/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009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第三十三章</a:t>
            </a:r>
            <a:r>
              <a:rPr lang="en-US" altLang="zh-CN" dirty="0"/>
              <a:t>    </a:t>
            </a:r>
            <a:r>
              <a:rPr lang="zh-CN" altLang="zh-CN" dirty="0"/>
              <a:t>尿石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与疾病相关</a:t>
            </a:r>
            <a:r>
              <a:rPr lang="zh-CN" altLang="zh-CN" dirty="0"/>
              <a:t>的健康史 </a:t>
            </a:r>
          </a:p>
          <a:p>
            <a:pPr lvl="2"/>
            <a:r>
              <a:rPr lang="zh-CN" altLang="zh-CN" dirty="0" smtClean="0"/>
              <a:t>了解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年龄</a:t>
            </a:r>
            <a:r>
              <a:rPr lang="zh-CN" altLang="zh-CN" dirty="0"/>
              <a:t>、性别、职业、生活地域</a:t>
            </a:r>
            <a:r>
              <a:rPr lang="zh-CN" altLang="zh-CN" dirty="0" smtClean="0"/>
              <a:t>等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了解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家族</a:t>
            </a:r>
            <a:r>
              <a:rPr lang="zh-CN" altLang="zh-CN" dirty="0"/>
              <a:t>史，</a:t>
            </a:r>
            <a:r>
              <a:rPr lang="zh-CN" altLang="zh-CN" dirty="0" smtClean="0"/>
              <a:t>注意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饮食、饮水习惯及特殊爱好；有无泌尿系梗阻、感染和异物史，有无甲状旁腺功能亢进、痛风、肾小管酸中毒、长期卧床</a:t>
            </a:r>
            <a:r>
              <a:rPr lang="zh-CN" altLang="zh-CN" dirty="0" smtClean="0"/>
              <a:t>病史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了解</a:t>
            </a:r>
            <a:r>
              <a:rPr lang="zh-CN" altLang="zh-CN" dirty="0"/>
              <a:t>止痛药物、钙剂等药</a:t>
            </a:r>
            <a:r>
              <a:rPr lang="zh-CN" altLang="zh-CN" dirty="0" smtClean="0"/>
              <a:t>物的应用情况</a:t>
            </a:r>
            <a:endParaRPr lang="zh-CN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5303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第三十三章</a:t>
            </a:r>
            <a:r>
              <a:rPr lang="en-US" altLang="zh-CN" dirty="0"/>
              <a:t>    </a:t>
            </a:r>
            <a:r>
              <a:rPr lang="zh-CN" altLang="zh-CN" dirty="0"/>
              <a:t>尿石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en-US" dirty="0" smtClean="0"/>
              <a:t>心理社会状况</a:t>
            </a:r>
            <a:endParaRPr lang="en-US" altLang="zh-CN" dirty="0" smtClean="0"/>
          </a:p>
          <a:p>
            <a:pPr lvl="2"/>
            <a:r>
              <a:rPr lang="zh-CN" altLang="zh-CN" dirty="0"/>
              <a:t>注意</a:t>
            </a:r>
            <a:r>
              <a:rPr lang="zh-CN" altLang="zh-CN" dirty="0" smtClean="0"/>
              <a:t>了解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及</a:t>
            </a:r>
            <a:r>
              <a:rPr lang="zh-CN" altLang="zh-CN" dirty="0"/>
              <a:t>家属对预防结石相关知识的掌握程度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8867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第三十三章</a:t>
            </a:r>
            <a:r>
              <a:rPr lang="en-US" altLang="zh-CN" dirty="0"/>
              <a:t>    </a:t>
            </a:r>
            <a:r>
              <a:rPr lang="zh-CN" altLang="zh-CN" dirty="0"/>
              <a:t>尿石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en-US" dirty="0" smtClean="0"/>
              <a:t>治疗原则</a:t>
            </a:r>
            <a:endParaRPr lang="en-US" altLang="zh-CN" dirty="0" smtClean="0"/>
          </a:p>
          <a:p>
            <a:pPr lvl="2"/>
            <a:r>
              <a:rPr lang="zh-CN" altLang="en-US" dirty="0"/>
              <a:t>上</a:t>
            </a:r>
            <a:r>
              <a:rPr lang="zh-CN" altLang="en-US" dirty="0" smtClean="0"/>
              <a:t>尿路结石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病因治疗</a:t>
            </a:r>
            <a:endParaRPr lang="en-US" altLang="zh-CN" dirty="0" smtClean="0"/>
          </a:p>
          <a:p>
            <a:pPr lvl="3"/>
            <a:r>
              <a:rPr lang="zh-CN" altLang="en-US" dirty="0"/>
              <a:t>非</a:t>
            </a:r>
            <a:r>
              <a:rPr lang="zh-CN" altLang="en-US" dirty="0" smtClean="0"/>
              <a:t>手术治疗</a:t>
            </a:r>
            <a:endParaRPr lang="en-US" altLang="zh-CN" dirty="0" smtClean="0"/>
          </a:p>
          <a:p>
            <a:pPr lvl="4"/>
            <a:r>
              <a:rPr lang="zh-CN" altLang="en-US" dirty="0" smtClean="0"/>
              <a:t>饮食疗法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水化疗法</a:t>
            </a:r>
            <a:endParaRPr lang="en-US" altLang="zh-CN" dirty="0" smtClean="0"/>
          </a:p>
          <a:p>
            <a:pPr lvl="4"/>
            <a:r>
              <a:rPr lang="zh-CN" altLang="en-US" dirty="0"/>
              <a:t>药物治疗</a:t>
            </a:r>
            <a:endParaRPr lang="en-US" altLang="zh-CN" dirty="0"/>
          </a:p>
          <a:p>
            <a:pPr lvl="4"/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55471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第三十三章</a:t>
            </a:r>
            <a:r>
              <a:rPr lang="en-US" altLang="zh-CN" dirty="0"/>
              <a:t>    </a:t>
            </a:r>
            <a:r>
              <a:rPr lang="zh-CN" altLang="zh-CN" dirty="0"/>
              <a:t>尿石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en-US" dirty="0"/>
              <a:t>治疗原则</a:t>
            </a:r>
            <a:endParaRPr lang="en-US" altLang="zh-CN" dirty="0"/>
          </a:p>
          <a:p>
            <a:pPr lvl="2"/>
            <a:r>
              <a:rPr lang="zh-CN" altLang="en-US" dirty="0"/>
              <a:t>上尿路结石</a:t>
            </a:r>
            <a:endParaRPr lang="en-US" altLang="zh-CN" dirty="0"/>
          </a:p>
          <a:p>
            <a:pPr lvl="3"/>
            <a:r>
              <a:rPr lang="zh-CN" altLang="en-US" dirty="0" smtClean="0"/>
              <a:t>体外冲击波碎石</a:t>
            </a:r>
            <a:r>
              <a:rPr lang="zh-CN" altLang="zh-CN" dirty="0" smtClean="0"/>
              <a:t>（</a:t>
            </a:r>
            <a:r>
              <a:rPr lang="en-US" altLang="zh-CN" dirty="0" smtClean="0"/>
              <a:t>extracorporeal shock wave lithotripsy</a:t>
            </a:r>
            <a:r>
              <a:rPr lang="zh-CN" altLang="zh-CN" dirty="0" smtClean="0"/>
              <a:t>，</a:t>
            </a:r>
            <a:r>
              <a:rPr lang="en-US" altLang="zh-CN" dirty="0" smtClean="0"/>
              <a:t> ESWL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lvl="3"/>
            <a:r>
              <a:rPr lang="zh-CN" altLang="zh-CN" dirty="0"/>
              <a:t>手术治疗</a:t>
            </a:r>
            <a:endParaRPr lang="en-US" altLang="zh-CN" dirty="0"/>
          </a:p>
          <a:p>
            <a:pPr lvl="4"/>
            <a:r>
              <a:rPr lang="zh-CN" altLang="zh-CN" dirty="0"/>
              <a:t>经皮肾镜取石或碎石术</a:t>
            </a:r>
            <a:endParaRPr lang="en-US" altLang="zh-CN" dirty="0"/>
          </a:p>
          <a:p>
            <a:pPr lvl="4"/>
            <a:r>
              <a:rPr lang="zh-CN" altLang="zh-CN" dirty="0"/>
              <a:t>输尿管镜取石术</a:t>
            </a:r>
            <a:endParaRPr lang="en-US" altLang="zh-CN" dirty="0"/>
          </a:p>
          <a:p>
            <a:pPr lvl="4"/>
            <a:r>
              <a:rPr lang="zh-CN" altLang="en-US" dirty="0" smtClean="0"/>
              <a:t>开放手术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6676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第三十三章</a:t>
            </a:r>
            <a:r>
              <a:rPr lang="en-US" altLang="zh-CN" dirty="0"/>
              <a:t>    </a:t>
            </a:r>
            <a:r>
              <a:rPr lang="zh-CN" altLang="zh-CN" dirty="0"/>
              <a:t>尿石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en-US" dirty="0" smtClean="0"/>
              <a:t>治疗原则</a:t>
            </a:r>
            <a:endParaRPr lang="en-US" altLang="zh-CN" dirty="0"/>
          </a:p>
          <a:p>
            <a:pPr lvl="2"/>
            <a:r>
              <a:rPr lang="zh-CN" altLang="en-US" dirty="0" smtClean="0"/>
              <a:t>膀胱结石</a:t>
            </a:r>
            <a:endParaRPr lang="en-US" altLang="zh-CN" dirty="0" smtClean="0"/>
          </a:p>
          <a:p>
            <a:pPr lvl="3"/>
            <a:r>
              <a:rPr lang="zh-CN" altLang="zh-CN" dirty="0"/>
              <a:t>针对病因解除成石因素：膀胱感染严重时应用抗生素</a:t>
            </a:r>
            <a:r>
              <a:rPr lang="zh-CN" altLang="zh-CN" dirty="0" smtClean="0"/>
              <a:t>治疗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内镜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手术治疗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5814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第三十三章</a:t>
            </a:r>
            <a:r>
              <a:rPr lang="en-US" altLang="zh-CN" dirty="0"/>
              <a:t>    </a:t>
            </a:r>
            <a:r>
              <a:rPr lang="zh-CN" altLang="zh-CN" dirty="0"/>
              <a:t>尿石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en-US" dirty="0"/>
              <a:t>治疗原则</a:t>
            </a:r>
            <a:endParaRPr lang="en-US" altLang="zh-CN" dirty="0"/>
          </a:p>
          <a:p>
            <a:pPr lvl="2"/>
            <a:r>
              <a:rPr lang="zh-CN" altLang="en-US" dirty="0" smtClean="0"/>
              <a:t>尿道结</a:t>
            </a:r>
            <a:r>
              <a:rPr lang="zh-CN" altLang="en-US" dirty="0"/>
              <a:t>石</a:t>
            </a:r>
            <a:endParaRPr lang="en-US" altLang="zh-CN" dirty="0"/>
          </a:p>
          <a:p>
            <a:pPr lvl="3"/>
            <a:r>
              <a:rPr lang="zh-CN" altLang="zh-CN" dirty="0"/>
              <a:t>前</a:t>
            </a:r>
            <a:r>
              <a:rPr lang="zh-CN" altLang="zh-CN" dirty="0" smtClean="0"/>
              <a:t>尿道结石</a:t>
            </a:r>
            <a:endParaRPr lang="en-US" altLang="zh-CN" dirty="0" smtClean="0"/>
          </a:p>
          <a:p>
            <a:pPr lvl="4"/>
            <a:r>
              <a:rPr lang="zh-CN" altLang="zh-CN" sz="2400" dirty="0"/>
              <a:t>局麻下，压迫结石近端尿道以阻止结石后退。向尿道内注入无菌液体石蜡，轻轻向尿道远端推挤，然后将结石钩出或取出</a:t>
            </a:r>
            <a:endParaRPr lang="en-US" altLang="zh-CN" sz="2400" dirty="0"/>
          </a:p>
          <a:p>
            <a:pPr lvl="3"/>
            <a:r>
              <a:rPr lang="zh-CN" altLang="en-US" dirty="0"/>
              <a:t>后</a:t>
            </a:r>
            <a:r>
              <a:rPr lang="zh-CN" altLang="en-US" dirty="0" smtClean="0"/>
              <a:t>尿道结石</a:t>
            </a:r>
            <a:endParaRPr lang="en-US" altLang="zh-CN" dirty="0" smtClean="0"/>
          </a:p>
          <a:p>
            <a:pPr lvl="4"/>
            <a:r>
              <a:rPr lang="zh-CN" altLang="zh-CN" sz="2400" dirty="0"/>
              <a:t>用尿道探条将结石推入膀胱，再按膀胱结石处理</a:t>
            </a:r>
            <a:endParaRPr lang="zh-CN" altLang="en-US" sz="2400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5679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第三十三章</a:t>
            </a:r>
            <a:r>
              <a:rPr lang="en-US" altLang="zh-CN" dirty="0"/>
              <a:t>    </a:t>
            </a:r>
            <a:r>
              <a:rPr lang="zh-CN" altLang="zh-CN" dirty="0"/>
              <a:t>尿石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案例</a:t>
            </a:r>
            <a:r>
              <a:rPr lang="en-US" altLang="zh-CN" dirty="0"/>
              <a:t> </a:t>
            </a:r>
            <a:r>
              <a:rPr lang="en-US" altLang="zh-CN" dirty="0" smtClean="0"/>
              <a:t>33-1 </a:t>
            </a:r>
            <a:r>
              <a:rPr lang="en-US" altLang="zh-CN" dirty="0"/>
              <a:t>B</a:t>
            </a:r>
            <a:endParaRPr lang="zh-CN" altLang="zh-CN" dirty="0"/>
          </a:p>
          <a:p>
            <a:pPr lvl="1"/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拟</a:t>
            </a:r>
            <a:r>
              <a:rPr lang="zh-CN" altLang="zh-CN" dirty="0"/>
              <a:t>采取体外冲击波碎石治疗，并配合中药排石。</a:t>
            </a:r>
          </a:p>
          <a:p>
            <a:pPr lvl="1"/>
            <a:r>
              <a:rPr lang="zh-CN" altLang="zh-CN" dirty="0"/>
              <a:t>问题：治疗前后应如何进行护理？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96671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第三十三章</a:t>
            </a:r>
            <a:r>
              <a:rPr lang="en-US" altLang="zh-CN" dirty="0"/>
              <a:t>    </a:t>
            </a:r>
            <a:r>
              <a:rPr lang="zh-CN" altLang="zh-CN" dirty="0"/>
              <a:t>尿石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主要护理诊断</a:t>
            </a:r>
            <a:r>
              <a:rPr lang="en-US" altLang="zh-CN" dirty="0"/>
              <a:t>/</a:t>
            </a:r>
            <a:r>
              <a:rPr lang="zh-CN" altLang="zh-CN" dirty="0"/>
              <a:t>合作性</a:t>
            </a:r>
            <a:r>
              <a:rPr lang="zh-CN" altLang="zh-CN" dirty="0" smtClean="0"/>
              <a:t>问题</a:t>
            </a:r>
            <a:endParaRPr lang="zh-CN" altLang="zh-CN" dirty="0"/>
          </a:p>
          <a:p>
            <a:pPr lvl="1"/>
            <a:r>
              <a:rPr lang="zh-CN" altLang="zh-CN" dirty="0" smtClean="0"/>
              <a:t>疼痛</a:t>
            </a:r>
            <a:r>
              <a:rPr lang="en-US" altLang="zh-CN" dirty="0" smtClean="0"/>
              <a:t>  </a:t>
            </a:r>
            <a:r>
              <a:rPr lang="zh-CN" altLang="zh-CN" dirty="0"/>
              <a:t>与结石刺激、炎症、损伤及平滑肌痉挛有关。</a:t>
            </a:r>
          </a:p>
          <a:p>
            <a:pPr lvl="1"/>
            <a:r>
              <a:rPr lang="zh-CN" altLang="zh-CN" dirty="0" smtClean="0"/>
              <a:t>知识</a:t>
            </a:r>
            <a:r>
              <a:rPr lang="zh-CN" altLang="zh-CN" dirty="0"/>
              <a:t>缺乏 </a:t>
            </a:r>
            <a:r>
              <a:rPr lang="en-US" altLang="zh-CN" dirty="0" smtClean="0"/>
              <a:t> </a:t>
            </a:r>
            <a:r>
              <a:rPr lang="zh-CN" altLang="zh-CN" dirty="0" smtClean="0"/>
              <a:t>缺乏</a:t>
            </a:r>
            <a:r>
              <a:rPr lang="zh-CN" altLang="zh-CN" dirty="0"/>
              <a:t>预防尿石症的知识。 </a:t>
            </a:r>
          </a:p>
          <a:p>
            <a:pPr lvl="1"/>
            <a:r>
              <a:rPr lang="zh-CN" altLang="zh-CN" dirty="0" smtClean="0"/>
              <a:t>潜在并发症 </a:t>
            </a:r>
            <a:r>
              <a:rPr lang="en-US" altLang="zh-CN" dirty="0" smtClean="0"/>
              <a:t> </a:t>
            </a:r>
            <a:r>
              <a:rPr lang="zh-CN" altLang="zh-CN" dirty="0" smtClean="0"/>
              <a:t>感染</a:t>
            </a:r>
            <a:r>
              <a:rPr lang="zh-CN" altLang="zh-CN" dirty="0"/>
              <a:t>、“石街”形成。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2672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第三十三章</a:t>
            </a:r>
            <a:r>
              <a:rPr lang="en-US" altLang="zh-CN" dirty="0"/>
              <a:t>    </a:t>
            </a:r>
            <a:r>
              <a:rPr lang="zh-CN" altLang="zh-CN" dirty="0"/>
              <a:t>尿石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护理措施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非手术治疗的护理</a:t>
            </a:r>
            <a:endParaRPr lang="en-US" altLang="zh-CN" dirty="0" smtClean="0"/>
          </a:p>
          <a:p>
            <a:pPr lvl="2"/>
            <a:r>
              <a:rPr lang="zh-CN" altLang="zh-CN" dirty="0"/>
              <a:t>大量饮水、多</a:t>
            </a:r>
            <a:r>
              <a:rPr lang="zh-CN" altLang="zh-CN" dirty="0" smtClean="0"/>
              <a:t>活动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药物使用</a:t>
            </a:r>
            <a:endParaRPr lang="en-US" altLang="zh-CN" dirty="0" smtClean="0"/>
          </a:p>
          <a:p>
            <a:pPr lvl="2"/>
            <a:r>
              <a:rPr lang="zh-CN" altLang="zh-CN" dirty="0"/>
              <a:t>调整尿液</a:t>
            </a:r>
            <a:r>
              <a:rPr lang="en-US" altLang="zh-CN" dirty="0" smtClean="0"/>
              <a:t>pH</a:t>
            </a:r>
          </a:p>
          <a:p>
            <a:pPr lvl="2"/>
            <a:r>
              <a:rPr lang="zh-CN" altLang="en-US" dirty="0" smtClean="0"/>
              <a:t>病情观察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8719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第三十三章</a:t>
            </a:r>
            <a:r>
              <a:rPr lang="en-US" altLang="zh-CN" dirty="0"/>
              <a:t>    </a:t>
            </a:r>
            <a:r>
              <a:rPr lang="zh-CN" altLang="zh-CN" dirty="0"/>
              <a:t>尿石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学习目标</a:t>
            </a:r>
          </a:p>
          <a:p>
            <a:pPr lvl="1"/>
            <a:r>
              <a:rPr lang="zh-CN" altLang="zh-CN" dirty="0"/>
              <a:t>识记：</a:t>
            </a:r>
          </a:p>
          <a:p>
            <a:pPr lvl="2"/>
            <a:r>
              <a:rPr lang="zh-CN" altLang="zh-CN" dirty="0" smtClean="0"/>
              <a:t>复述</a:t>
            </a:r>
            <a:r>
              <a:rPr lang="zh-CN" altLang="zh-CN" dirty="0"/>
              <a:t>尿石症的</a:t>
            </a:r>
            <a:r>
              <a:rPr lang="zh-CN" altLang="zh-CN" dirty="0" smtClean="0"/>
              <a:t>病因</a:t>
            </a:r>
            <a:endParaRPr lang="zh-CN" altLang="zh-CN" dirty="0"/>
          </a:p>
          <a:p>
            <a:pPr lvl="2"/>
            <a:r>
              <a:rPr lang="zh-CN" altLang="zh-CN" dirty="0" smtClean="0"/>
              <a:t>列举</a:t>
            </a:r>
            <a:r>
              <a:rPr lang="zh-CN" altLang="zh-CN" dirty="0"/>
              <a:t>尿石症的辅助检查</a:t>
            </a:r>
            <a:r>
              <a:rPr lang="zh-CN" altLang="zh-CN" dirty="0" smtClean="0"/>
              <a:t>方法</a:t>
            </a:r>
            <a:endParaRPr lang="zh-CN" altLang="zh-CN" dirty="0"/>
          </a:p>
          <a:p>
            <a:pPr lvl="1"/>
            <a:r>
              <a:rPr lang="zh-CN" altLang="zh-CN" dirty="0"/>
              <a:t>理解：</a:t>
            </a:r>
          </a:p>
          <a:p>
            <a:pPr lvl="2"/>
            <a:r>
              <a:rPr lang="zh-CN" altLang="zh-CN" dirty="0" smtClean="0"/>
              <a:t>解释</a:t>
            </a:r>
            <a:r>
              <a:rPr lang="zh-CN" altLang="zh-CN" dirty="0"/>
              <a:t>尿石症的临床表现、治疗</a:t>
            </a:r>
            <a:r>
              <a:rPr lang="zh-CN" altLang="zh-CN" dirty="0" smtClean="0"/>
              <a:t>原则</a:t>
            </a:r>
            <a:endParaRPr lang="zh-CN" altLang="zh-CN" dirty="0"/>
          </a:p>
          <a:p>
            <a:pPr lvl="2"/>
            <a:r>
              <a:rPr lang="zh-CN" altLang="zh-CN" dirty="0" smtClean="0"/>
              <a:t>说</a:t>
            </a:r>
            <a:r>
              <a:rPr lang="zh-CN" altLang="zh-CN" dirty="0"/>
              <a:t>明尿石症的预防</a:t>
            </a:r>
            <a:r>
              <a:rPr lang="zh-CN" altLang="zh-CN" dirty="0" smtClean="0"/>
              <a:t>方法</a:t>
            </a:r>
            <a:endParaRPr lang="zh-CN" altLang="zh-CN" dirty="0"/>
          </a:p>
          <a:p>
            <a:pPr lvl="1"/>
            <a:r>
              <a:rPr lang="zh-CN" altLang="zh-CN" dirty="0"/>
              <a:t>运用：</a:t>
            </a:r>
          </a:p>
          <a:p>
            <a:pPr lvl="2"/>
            <a:r>
              <a:rPr lang="zh-CN" altLang="zh-CN" dirty="0" smtClean="0"/>
              <a:t>运用护理程序为尿石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提供</a:t>
            </a:r>
            <a:r>
              <a:rPr lang="zh-CN" altLang="zh-CN" dirty="0" smtClean="0"/>
              <a:t>整体护</a:t>
            </a:r>
            <a:r>
              <a:rPr lang="zh-CN" altLang="zh-CN" dirty="0"/>
              <a:t>理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7737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第三十三章</a:t>
            </a:r>
            <a:r>
              <a:rPr lang="en-US" altLang="zh-CN" dirty="0"/>
              <a:t>    </a:t>
            </a:r>
            <a:r>
              <a:rPr lang="zh-CN" altLang="zh-CN" dirty="0"/>
              <a:t>尿石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zh-CN" dirty="0" smtClean="0"/>
              <a:t>体外冲击波碎</a:t>
            </a:r>
            <a:r>
              <a:rPr lang="zh-CN" altLang="zh-CN" dirty="0"/>
              <a:t>石的护理</a:t>
            </a:r>
            <a:r>
              <a:rPr lang="en-US" altLang="zh-CN" dirty="0"/>
              <a:t>	</a:t>
            </a:r>
          </a:p>
          <a:p>
            <a:pPr lvl="2"/>
            <a:r>
              <a:rPr lang="zh-CN" altLang="zh-CN" dirty="0"/>
              <a:t>治疗前护理</a:t>
            </a:r>
            <a:endParaRPr lang="en-US" altLang="zh-CN" dirty="0"/>
          </a:p>
          <a:p>
            <a:pPr lvl="3"/>
            <a:r>
              <a:rPr lang="zh-CN" altLang="en-US" dirty="0"/>
              <a:t>心理护理</a:t>
            </a:r>
            <a:endParaRPr lang="en-US" altLang="zh-CN" dirty="0"/>
          </a:p>
          <a:p>
            <a:pPr lvl="3"/>
            <a:r>
              <a:rPr lang="zh-CN" altLang="en-US" dirty="0"/>
              <a:t>肠道准备</a:t>
            </a:r>
            <a:endParaRPr lang="en-US" altLang="zh-CN" dirty="0"/>
          </a:p>
          <a:p>
            <a:pPr lvl="3"/>
            <a:r>
              <a:rPr lang="zh-CN" altLang="en-US" dirty="0" smtClean="0"/>
              <a:t>备皮</a:t>
            </a:r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4411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第三十三章</a:t>
            </a:r>
            <a:r>
              <a:rPr lang="en-US" altLang="zh-CN" dirty="0"/>
              <a:t>    </a:t>
            </a:r>
            <a:r>
              <a:rPr lang="zh-CN" altLang="zh-CN" dirty="0"/>
              <a:t>尿石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zh-CN" dirty="0"/>
              <a:t>体外冲击波碎石的护理</a:t>
            </a:r>
            <a:r>
              <a:rPr lang="en-US" altLang="zh-CN" dirty="0"/>
              <a:t>	</a:t>
            </a:r>
          </a:p>
          <a:p>
            <a:pPr lvl="2"/>
            <a:r>
              <a:rPr lang="zh-CN" altLang="en-US" dirty="0"/>
              <a:t>治疗后护理</a:t>
            </a:r>
            <a:endParaRPr lang="en-US" altLang="zh-CN" dirty="0"/>
          </a:p>
          <a:p>
            <a:pPr lvl="3"/>
            <a:r>
              <a:rPr lang="zh-CN" altLang="en-US" dirty="0"/>
              <a:t>饮食</a:t>
            </a:r>
            <a:endParaRPr lang="en-US" altLang="zh-CN" dirty="0"/>
          </a:p>
          <a:p>
            <a:pPr lvl="3"/>
            <a:r>
              <a:rPr lang="zh-CN" altLang="en-US" dirty="0"/>
              <a:t>体位</a:t>
            </a:r>
            <a:endParaRPr lang="en-US" altLang="zh-CN" dirty="0"/>
          </a:p>
          <a:p>
            <a:pPr lvl="3"/>
            <a:r>
              <a:rPr lang="zh-CN" altLang="en-US" dirty="0"/>
              <a:t>病情观察</a:t>
            </a:r>
            <a:endParaRPr lang="en-US" altLang="zh-CN" dirty="0"/>
          </a:p>
          <a:p>
            <a:pPr lvl="3"/>
            <a:r>
              <a:rPr lang="zh-CN" altLang="zh-CN" dirty="0" smtClean="0"/>
              <a:t>并发症观察与护</a:t>
            </a:r>
            <a:r>
              <a:rPr lang="zh-CN" altLang="zh-CN" dirty="0"/>
              <a:t>理</a:t>
            </a:r>
            <a:endParaRPr lang="en-US" altLang="zh-CN" dirty="0"/>
          </a:p>
          <a:p>
            <a:pPr lvl="4"/>
            <a:r>
              <a:rPr lang="zh-CN" altLang="en-US" sz="2400" dirty="0" smtClean="0"/>
              <a:t>血尿、发热、疼痛、</a:t>
            </a:r>
            <a:r>
              <a:rPr lang="zh-CN" altLang="zh-CN" sz="2400" dirty="0" smtClean="0"/>
              <a:t>“</a:t>
            </a:r>
            <a:r>
              <a:rPr lang="zh-CN" altLang="zh-CN" sz="2400" dirty="0"/>
              <a:t>石街”</a:t>
            </a:r>
            <a:r>
              <a:rPr lang="zh-CN" altLang="zh-CN" sz="2400" dirty="0" smtClean="0"/>
              <a:t>形成</a:t>
            </a:r>
            <a:endParaRPr lang="zh-CN" altLang="en-US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832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第三十三章</a:t>
            </a:r>
            <a:r>
              <a:rPr lang="en-US" altLang="zh-CN" dirty="0"/>
              <a:t>    </a:t>
            </a:r>
            <a:r>
              <a:rPr lang="zh-CN" altLang="zh-CN" dirty="0"/>
              <a:t>尿石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zh-CN" dirty="0" smtClean="0"/>
              <a:t>内镜碎石术</a:t>
            </a:r>
            <a:r>
              <a:rPr lang="zh-CN" altLang="zh-CN" dirty="0"/>
              <a:t>的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2"/>
            <a:r>
              <a:rPr lang="zh-CN" altLang="en-US" dirty="0"/>
              <a:t>术</a:t>
            </a:r>
            <a:r>
              <a:rPr lang="zh-CN" altLang="en-US" dirty="0" smtClean="0"/>
              <a:t>前护理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心理护理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体位训练</a:t>
            </a:r>
            <a:endParaRPr lang="en-US" altLang="zh-CN" dirty="0" smtClean="0"/>
          </a:p>
          <a:p>
            <a:pPr lvl="3"/>
            <a:r>
              <a:rPr lang="zh-CN" altLang="zh-CN" dirty="0"/>
              <a:t>肠道及皮肤准备</a:t>
            </a:r>
            <a:endParaRPr lang="en-US" altLang="zh-CN" dirty="0" smtClean="0"/>
          </a:p>
          <a:p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8558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第三十三章</a:t>
            </a:r>
            <a:r>
              <a:rPr lang="en-US" altLang="zh-CN" dirty="0"/>
              <a:t>    </a:t>
            </a:r>
            <a:r>
              <a:rPr lang="zh-CN" altLang="zh-CN" dirty="0"/>
              <a:t>尿石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zh-CN" dirty="0"/>
              <a:t>内镜碎石术的护理</a:t>
            </a:r>
            <a:endParaRPr lang="en-US" altLang="zh-CN" dirty="0"/>
          </a:p>
          <a:p>
            <a:pPr lvl="2"/>
            <a:r>
              <a:rPr lang="zh-CN" altLang="en-US" dirty="0" smtClean="0"/>
              <a:t>术后护</a:t>
            </a:r>
            <a:r>
              <a:rPr lang="zh-CN" altLang="en-US" dirty="0"/>
              <a:t>理</a:t>
            </a:r>
            <a:endParaRPr lang="en-US" altLang="zh-CN" dirty="0"/>
          </a:p>
          <a:p>
            <a:pPr lvl="3"/>
            <a:r>
              <a:rPr lang="zh-CN" altLang="en-US" dirty="0"/>
              <a:t>病情观察</a:t>
            </a:r>
            <a:endParaRPr lang="en-US" altLang="zh-CN" dirty="0"/>
          </a:p>
          <a:p>
            <a:pPr lvl="3"/>
            <a:r>
              <a:rPr lang="zh-CN" altLang="zh-CN" dirty="0"/>
              <a:t>肾盂造瘘管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4"/>
            <a:r>
              <a:rPr lang="zh-CN" altLang="en-US" dirty="0" smtClean="0"/>
              <a:t>固定</a:t>
            </a:r>
            <a:endParaRPr lang="en-US" altLang="zh-CN" dirty="0" smtClean="0"/>
          </a:p>
          <a:p>
            <a:pPr lvl="4"/>
            <a:r>
              <a:rPr lang="zh-CN" altLang="zh-CN" dirty="0"/>
              <a:t>保持导管</a:t>
            </a:r>
            <a:r>
              <a:rPr lang="zh-CN" altLang="zh-CN" dirty="0" smtClean="0"/>
              <a:t>通畅</a:t>
            </a:r>
            <a:endParaRPr lang="en-US" altLang="zh-CN" dirty="0" smtClean="0"/>
          </a:p>
          <a:p>
            <a:pPr lvl="4"/>
            <a:r>
              <a:rPr lang="zh-CN" altLang="zh-CN" dirty="0"/>
              <a:t>观察与</a:t>
            </a:r>
            <a:r>
              <a:rPr lang="zh-CN" altLang="zh-CN" dirty="0" smtClean="0"/>
              <a:t>记录</a:t>
            </a:r>
            <a:endParaRPr lang="en-US" altLang="zh-CN" dirty="0" smtClean="0"/>
          </a:p>
          <a:p>
            <a:pPr lvl="4"/>
            <a:r>
              <a:rPr lang="zh-CN" altLang="en-US" dirty="0" smtClean="0"/>
              <a:t>拔管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3054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第三十三章</a:t>
            </a:r>
            <a:r>
              <a:rPr lang="en-US" altLang="zh-CN" dirty="0"/>
              <a:t>    </a:t>
            </a:r>
            <a:r>
              <a:rPr lang="zh-CN" altLang="zh-CN" dirty="0"/>
              <a:t>尿石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zh-CN" dirty="0"/>
              <a:t>内镜碎石术的护理</a:t>
            </a:r>
            <a:endParaRPr lang="en-US" altLang="zh-CN" dirty="0"/>
          </a:p>
          <a:p>
            <a:pPr lvl="3"/>
            <a:r>
              <a:rPr lang="zh-CN" altLang="zh-CN" dirty="0" smtClean="0"/>
              <a:t>双</a:t>
            </a:r>
            <a:r>
              <a:rPr lang="zh-CN" altLang="zh-CN" dirty="0"/>
              <a:t>“</a:t>
            </a:r>
            <a:r>
              <a:rPr lang="en-US" altLang="zh-CN" dirty="0"/>
              <a:t>J</a:t>
            </a:r>
            <a:r>
              <a:rPr lang="zh-CN" altLang="zh-CN" dirty="0"/>
              <a:t>”管护理</a:t>
            </a:r>
            <a:endParaRPr lang="en-US" altLang="zh-CN" dirty="0"/>
          </a:p>
          <a:p>
            <a:pPr lvl="4"/>
            <a:r>
              <a:rPr lang="zh-CN" altLang="zh-CN" dirty="0"/>
              <a:t>术后</a:t>
            </a:r>
            <a:r>
              <a:rPr lang="zh-CN" altLang="zh-CN" dirty="0" smtClean="0"/>
              <a:t>指导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尽早</a:t>
            </a:r>
            <a:r>
              <a:rPr lang="zh-CN" altLang="zh-CN" dirty="0"/>
              <a:t>取半卧位，适度</a:t>
            </a:r>
            <a:r>
              <a:rPr lang="zh-CN" altLang="zh-CN" dirty="0" smtClean="0"/>
              <a:t>活动</a:t>
            </a:r>
            <a:endParaRPr lang="en-US" altLang="zh-CN" dirty="0"/>
          </a:p>
          <a:p>
            <a:pPr lvl="4"/>
            <a:r>
              <a:rPr lang="zh-CN" altLang="zh-CN" dirty="0" smtClean="0"/>
              <a:t>告知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，</a:t>
            </a:r>
            <a:r>
              <a:rPr lang="zh-CN" altLang="zh-CN" dirty="0"/>
              <a:t>在留置双</a:t>
            </a:r>
            <a:r>
              <a:rPr lang="en-US" altLang="zh-CN" dirty="0"/>
              <a:t>J</a:t>
            </a:r>
            <a:r>
              <a:rPr lang="zh-CN" altLang="zh-CN" dirty="0"/>
              <a:t>管期间由于导管的刺激</a:t>
            </a:r>
            <a:endParaRPr lang="en-US" altLang="zh-CN" dirty="0"/>
          </a:p>
          <a:p>
            <a:pPr marL="1828800" lvl="4" indent="0">
              <a:buNone/>
            </a:pPr>
            <a:r>
              <a:rPr lang="en-US" altLang="zh-CN" dirty="0" smtClean="0"/>
              <a:t>   </a:t>
            </a:r>
            <a:r>
              <a:rPr lang="zh-CN" altLang="zh-CN" dirty="0" smtClean="0"/>
              <a:t>留置</a:t>
            </a:r>
            <a:r>
              <a:rPr lang="zh-CN" altLang="zh-CN" dirty="0"/>
              <a:t>双</a:t>
            </a:r>
            <a:r>
              <a:rPr lang="en-US" altLang="zh-CN" dirty="0"/>
              <a:t>J</a:t>
            </a:r>
            <a:r>
              <a:rPr lang="zh-CN" altLang="zh-CN" dirty="0"/>
              <a:t>管者强调术后拔管的重要性</a:t>
            </a:r>
            <a:endParaRPr lang="zh-CN" altLang="en-US" dirty="0"/>
          </a:p>
          <a:p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7367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第三十三章</a:t>
            </a:r>
            <a:r>
              <a:rPr lang="en-US" altLang="zh-CN" dirty="0"/>
              <a:t>    </a:t>
            </a:r>
            <a:r>
              <a:rPr lang="zh-CN" altLang="zh-CN" dirty="0"/>
              <a:t>尿石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en-US" dirty="0" smtClean="0"/>
              <a:t>健康教育</a:t>
            </a:r>
            <a:endParaRPr lang="en-US" altLang="zh-CN" dirty="0" smtClean="0"/>
          </a:p>
          <a:p>
            <a:pPr lvl="2"/>
            <a:r>
              <a:rPr lang="zh-CN" altLang="zh-CN" dirty="0"/>
              <a:t>尿石症</a:t>
            </a:r>
            <a:r>
              <a:rPr lang="zh-CN" altLang="zh-CN" dirty="0" smtClean="0"/>
              <a:t>预防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饮食防石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药物预防</a:t>
            </a:r>
            <a:endParaRPr lang="en-US" altLang="zh-CN" dirty="0" smtClean="0"/>
          </a:p>
          <a:p>
            <a:pPr lvl="3"/>
            <a:r>
              <a:rPr lang="zh-CN" altLang="zh-CN" dirty="0"/>
              <a:t>解除局部</a:t>
            </a:r>
            <a:r>
              <a:rPr lang="zh-CN" altLang="zh-CN" dirty="0" smtClean="0"/>
              <a:t>因素</a:t>
            </a:r>
            <a:endParaRPr lang="en-US" altLang="zh-CN" dirty="0" smtClean="0"/>
          </a:p>
          <a:p>
            <a:pPr lvl="3"/>
            <a:r>
              <a:rPr lang="zh-CN" altLang="zh-CN" dirty="0"/>
              <a:t>预防骨脱</a:t>
            </a:r>
            <a:r>
              <a:rPr lang="zh-CN" altLang="zh-CN" dirty="0" smtClean="0"/>
              <a:t>钙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复查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164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第三十三章</a:t>
            </a:r>
            <a:r>
              <a:rPr lang="en-US" altLang="zh-CN" dirty="0"/>
              <a:t>    </a:t>
            </a:r>
            <a:r>
              <a:rPr lang="zh-CN" altLang="zh-CN" dirty="0"/>
              <a:t>尿石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本章小结</a:t>
            </a:r>
          </a:p>
          <a:p>
            <a:pPr lvl="1"/>
            <a:r>
              <a:rPr lang="zh-CN" altLang="zh-CN" dirty="0" smtClean="0"/>
              <a:t>病因</a:t>
            </a:r>
            <a:r>
              <a:rPr lang="en-US" altLang="zh-CN" dirty="0" smtClean="0"/>
              <a:t>  </a:t>
            </a:r>
          </a:p>
          <a:p>
            <a:pPr lvl="2"/>
            <a:r>
              <a:rPr lang="zh-CN" altLang="zh-CN" dirty="0" smtClean="0"/>
              <a:t>许多</a:t>
            </a:r>
            <a:r>
              <a:rPr lang="zh-CN" altLang="zh-CN" dirty="0"/>
              <a:t>因素影响尿路结石的形成，尿中形成结石晶体的盐类呈超饱和状态，尿中抑制晶体形成物质不足和核基质的存在，是形成结石的主要因素。</a:t>
            </a:r>
          </a:p>
          <a:p>
            <a:pPr lvl="1"/>
            <a:r>
              <a:rPr lang="zh-CN" altLang="zh-CN" dirty="0" smtClean="0"/>
              <a:t>临床表现</a:t>
            </a:r>
            <a:r>
              <a:rPr lang="en-US" altLang="zh-CN" dirty="0" smtClean="0"/>
              <a:t>  </a:t>
            </a:r>
          </a:p>
          <a:p>
            <a:pPr lvl="2"/>
            <a:r>
              <a:rPr lang="zh-CN" altLang="zh-CN" dirty="0" smtClean="0"/>
              <a:t>疼痛、</a:t>
            </a:r>
            <a:r>
              <a:rPr lang="zh-CN" altLang="en-US" dirty="0"/>
              <a:t>血尿</a:t>
            </a:r>
            <a:r>
              <a:rPr lang="zh-CN" altLang="zh-CN" dirty="0" smtClean="0"/>
              <a:t>、</a:t>
            </a:r>
            <a:r>
              <a:rPr lang="zh-CN" altLang="zh-CN" dirty="0"/>
              <a:t>尿频</a:t>
            </a:r>
            <a:r>
              <a:rPr lang="zh-CN" altLang="zh-CN" dirty="0" smtClean="0"/>
              <a:t>、</a:t>
            </a:r>
            <a:r>
              <a:rPr lang="zh-CN" altLang="en-US" dirty="0"/>
              <a:t>尿急</a:t>
            </a:r>
            <a:r>
              <a:rPr lang="zh-CN" altLang="zh-CN" dirty="0" smtClean="0"/>
              <a:t>、</a:t>
            </a:r>
            <a:r>
              <a:rPr lang="zh-CN" altLang="zh-CN" dirty="0"/>
              <a:t>尿痛等并发症。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3986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第三十三章</a:t>
            </a:r>
            <a:r>
              <a:rPr lang="en-US" altLang="zh-CN" dirty="0"/>
              <a:t>    </a:t>
            </a:r>
            <a:r>
              <a:rPr lang="zh-CN" altLang="zh-CN" dirty="0"/>
              <a:t>尿石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本章小结</a:t>
            </a:r>
          </a:p>
          <a:p>
            <a:pPr lvl="1"/>
            <a:r>
              <a:rPr lang="zh-CN" altLang="zh-CN" dirty="0" smtClean="0"/>
              <a:t>治疗</a:t>
            </a:r>
            <a:r>
              <a:rPr lang="zh-CN" altLang="en-US" dirty="0" smtClean="0"/>
              <a:t>原则</a:t>
            </a:r>
            <a:r>
              <a:rPr lang="zh-CN" altLang="zh-CN" dirty="0" smtClean="0"/>
              <a:t> </a:t>
            </a:r>
            <a:endParaRPr lang="en-US" altLang="zh-CN" dirty="0" smtClean="0"/>
          </a:p>
          <a:p>
            <a:pPr lvl="2"/>
            <a:r>
              <a:rPr lang="zh-CN" altLang="en-US" sz="2400" dirty="0" smtClean="0"/>
              <a:t>病因治疗</a:t>
            </a:r>
            <a:r>
              <a:rPr lang="zh-CN" altLang="zh-CN" sz="2400" dirty="0" smtClean="0"/>
              <a:t>如</a:t>
            </a:r>
            <a:r>
              <a:rPr lang="zh-CN" altLang="en-US" sz="2400" dirty="0" smtClean="0"/>
              <a:t>解除尿梗阻</a:t>
            </a:r>
            <a:r>
              <a:rPr lang="zh-CN" altLang="zh-CN" sz="2400" dirty="0" smtClean="0"/>
              <a:t>、</a:t>
            </a:r>
            <a:r>
              <a:rPr lang="zh-CN" altLang="zh-CN" sz="2400" dirty="0"/>
              <a:t>切除甲状旁腺瘤等；饮食疗法、药物治疗</a:t>
            </a:r>
            <a:r>
              <a:rPr lang="zh-CN" altLang="zh-CN" sz="2400" dirty="0" smtClean="0"/>
              <a:t>、</a:t>
            </a:r>
            <a:r>
              <a:rPr lang="zh-CN" altLang="en-US" sz="2400" dirty="0" smtClean="0"/>
              <a:t>体外冲击波碎石</a:t>
            </a:r>
            <a:r>
              <a:rPr lang="zh-CN" altLang="zh-CN" sz="2400" dirty="0" smtClean="0"/>
              <a:t>等</a:t>
            </a:r>
            <a:r>
              <a:rPr lang="zh-CN" altLang="zh-CN" sz="2400" dirty="0"/>
              <a:t>非手术治疗方法；手术治疗。 </a:t>
            </a:r>
          </a:p>
          <a:p>
            <a:pPr lvl="1"/>
            <a:r>
              <a:rPr lang="zh-CN" altLang="zh-CN" dirty="0" smtClean="0"/>
              <a:t>护</a:t>
            </a:r>
            <a:r>
              <a:rPr lang="zh-CN" altLang="zh-CN" dirty="0"/>
              <a:t>理  </a:t>
            </a:r>
            <a:endParaRPr lang="en-US" altLang="zh-CN" dirty="0" smtClean="0"/>
          </a:p>
          <a:p>
            <a:pPr lvl="2"/>
            <a:r>
              <a:rPr lang="zh-CN" altLang="zh-CN" sz="2400" dirty="0" smtClean="0"/>
              <a:t>非</a:t>
            </a:r>
            <a:r>
              <a:rPr lang="zh-CN" altLang="zh-CN" sz="2400" dirty="0"/>
              <a:t>手术治疗的护理包括大量饮水、多活动，使用药物，调整尿液</a:t>
            </a:r>
            <a:r>
              <a:rPr lang="en-US" altLang="zh-CN" sz="2400" dirty="0"/>
              <a:t>pH</a:t>
            </a:r>
            <a:r>
              <a:rPr lang="zh-CN" altLang="zh-CN" sz="2400" dirty="0"/>
              <a:t>的护理等；体外冲击波碎石的术前护理包括心理护理、肠道准备等，术后护理包含饮食、病情观察</a:t>
            </a:r>
            <a:r>
              <a:rPr lang="zh-CN" altLang="zh-CN" sz="2400" dirty="0" smtClean="0"/>
              <a:t>、</a:t>
            </a:r>
            <a:r>
              <a:rPr lang="zh-CN" altLang="en-US" sz="2400" dirty="0" smtClean="0"/>
              <a:t>血尿</a:t>
            </a:r>
            <a:r>
              <a:rPr lang="zh-CN" altLang="zh-CN" sz="2400" dirty="0" smtClean="0"/>
              <a:t>等</a:t>
            </a:r>
            <a:r>
              <a:rPr lang="zh-CN" altLang="zh-CN" sz="2400" dirty="0"/>
              <a:t>并发症观察与护理等。注重疾病预防相关指导</a:t>
            </a:r>
            <a:endParaRPr lang="zh-CN" altLang="en-US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5636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第三十三章</a:t>
            </a:r>
            <a:r>
              <a:rPr lang="en-US" altLang="zh-CN" dirty="0"/>
              <a:t>    </a:t>
            </a:r>
            <a:r>
              <a:rPr lang="zh-CN" altLang="zh-CN" dirty="0"/>
              <a:t>尿石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思考题</a:t>
            </a:r>
          </a:p>
          <a:p>
            <a:pPr lvl="1"/>
            <a:r>
              <a:rPr lang="zh-CN" altLang="zh-CN" sz="2800" dirty="0"/>
              <a:t>男性，</a:t>
            </a:r>
            <a:r>
              <a:rPr lang="en-US" altLang="zh-CN" sz="2800" dirty="0"/>
              <a:t>35</a:t>
            </a:r>
            <a:r>
              <a:rPr lang="zh-CN" altLang="zh-CN" sz="2800" dirty="0"/>
              <a:t>岁，农民。</a:t>
            </a:r>
            <a:r>
              <a:rPr lang="zh-CN" altLang="zh-CN" sz="2800" dirty="0" smtClean="0"/>
              <a:t>该</a:t>
            </a:r>
            <a:r>
              <a:rPr lang="zh-CN" altLang="en-US" sz="2800" dirty="0" smtClean="0"/>
              <a:t>患者</a:t>
            </a:r>
            <a:r>
              <a:rPr lang="zh-CN" altLang="zh-CN" sz="2800" dirty="0" smtClean="0"/>
              <a:t>于半年</a:t>
            </a:r>
            <a:r>
              <a:rPr lang="zh-CN" altLang="zh-CN" sz="2800" dirty="0"/>
              <a:t>前出现左中下腹阵发性疼痛，因逐渐加重并伴有血尿来医院就诊。</a:t>
            </a:r>
          </a:p>
          <a:p>
            <a:pPr lvl="1"/>
            <a:r>
              <a:rPr lang="zh-CN" altLang="zh-CN" sz="2800" dirty="0"/>
              <a:t>体检：痛苦面容，腹软，无包块，肠音正常，左中下腹疼痛，肾区叩击痛。听诊心肺无异常改变。</a:t>
            </a:r>
          </a:p>
          <a:p>
            <a:pPr lvl="1"/>
            <a:r>
              <a:rPr lang="en-US" altLang="zh-CN" sz="2800" dirty="0"/>
              <a:t>B</a:t>
            </a:r>
            <a:r>
              <a:rPr lang="zh-CN" altLang="zh-CN" sz="2800" dirty="0"/>
              <a:t>超：左输尿管扩张，内径为</a:t>
            </a:r>
            <a:r>
              <a:rPr lang="en-US" altLang="zh-CN" sz="2800" dirty="0"/>
              <a:t>0.8cm</a:t>
            </a:r>
            <a:r>
              <a:rPr lang="zh-CN" altLang="zh-CN" sz="2800" dirty="0"/>
              <a:t>，于左输尿管第</a:t>
            </a:r>
            <a:r>
              <a:rPr lang="en-US" altLang="zh-CN" sz="2800" dirty="0"/>
              <a:t>3</a:t>
            </a:r>
            <a:r>
              <a:rPr lang="zh-CN" altLang="zh-CN" sz="2800" dirty="0"/>
              <a:t>狭窄处可见一大小为</a:t>
            </a:r>
            <a:r>
              <a:rPr lang="en-US" altLang="zh-CN" sz="2800" dirty="0"/>
              <a:t>0.9cm</a:t>
            </a:r>
            <a:r>
              <a:rPr lang="zh-CN" altLang="zh-CN" sz="2800" dirty="0"/>
              <a:t>×</a:t>
            </a:r>
            <a:r>
              <a:rPr lang="en-US" altLang="zh-CN" sz="2800" dirty="0"/>
              <a:t>0.7cm</a:t>
            </a:r>
            <a:r>
              <a:rPr lang="zh-CN" altLang="zh-CN" sz="2800" dirty="0"/>
              <a:t>的强回声，后方有声影。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7311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第三十三章</a:t>
            </a:r>
            <a:r>
              <a:rPr lang="en-US" altLang="zh-CN" dirty="0"/>
              <a:t>    </a:t>
            </a:r>
            <a:r>
              <a:rPr lang="zh-CN" altLang="zh-CN" dirty="0"/>
              <a:t>尿石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zh-CN" sz="2800" dirty="0"/>
              <a:t>X</a:t>
            </a:r>
            <a:r>
              <a:rPr lang="zh-CN" altLang="zh-CN" sz="2800" dirty="0"/>
              <a:t>线平片检查：盆腔内左中下部相当于左侧输尿管第</a:t>
            </a:r>
            <a:r>
              <a:rPr lang="en-US" altLang="zh-CN" sz="2800" dirty="0"/>
              <a:t>3</a:t>
            </a:r>
            <a:r>
              <a:rPr lang="zh-CN" altLang="zh-CN" sz="2800" dirty="0"/>
              <a:t>狭窄处有一黄豆粒大小的密度增高阴影，边缘较清晰。左输尿管入膀胱口处有一黄豆粒大小的密度增高阴影。</a:t>
            </a:r>
          </a:p>
          <a:p>
            <a:pPr lvl="1"/>
            <a:r>
              <a:rPr lang="zh-CN" altLang="zh-CN" sz="2800" dirty="0"/>
              <a:t>诊断：左侧输尿管结石</a:t>
            </a:r>
            <a:r>
              <a:rPr lang="zh-CN" altLang="zh-CN" sz="2800" dirty="0" smtClean="0"/>
              <a:t>。</a:t>
            </a:r>
            <a:r>
              <a:rPr lang="zh-CN" altLang="en-US" sz="2800" dirty="0" smtClean="0"/>
              <a:t>患者</a:t>
            </a:r>
            <a:r>
              <a:rPr lang="zh-CN" altLang="zh-CN" sz="2800" dirty="0" smtClean="0"/>
              <a:t>拟</a:t>
            </a:r>
            <a:r>
              <a:rPr lang="zh-CN" altLang="zh-CN" sz="2800" dirty="0"/>
              <a:t>接受体外冲击波左输尿管碎石术。</a:t>
            </a:r>
          </a:p>
          <a:p>
            <a:pPr lvl="1"/>
            <a:r>
              <a:rPr lang="zh-CN" altLang="zh-CN" sz="2800" dirty="0"/>
              <a:t>问题：</a:t>
            </a:r>
            <a:r>
              <a:rPr lang="zh-CN" altLang="zh-CN" sz="2800" dirty="0" smtClean="0"/>
              <a:t>针对</a:t>
            </a:r>
            <a:r>
              <a:rPr lang="zh-CN" altLang="en-US" sz="2800" dirty="0" smtClean="0"/>
              <a:t>患者</a:t>
            </a:r>
            <a:r>
              <a:rPr lang="zh-CN" altLang="zh-CN" sz="2800" dirty="0" smtClean="0"/>
              <a:t>如何</a:t>
            </a:r>
            <a:r>
              <a:rPr lang="zh-CN" altLang="zh-CN" sz="2800" dirty="0"/>
              <a:t>进行护理？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第三十三章</a:t>
            </a:r>
            <a:r>
              <a:rPr lang="en-US" altLang="zh-CN" dirty="0"/>
              <a:t>    </a:t>
            </a:r>
            <a:r>
              <a:rPr lang="zh-CN" altLang="zh-CN" dirty="0"/>
              <a:t>尿石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概述</a:t>
            </a:r>
            <a:endParaRPr lang="en-US" altLang="zh-CN" dirty="0" smtClean="0"/>
          </a:p>
          <a:p>
            <a:pPr lvl="1"/>
            <a:r>
              <a:rPr lang="zh-CN" altLang="zh-CN" sz="2800" dirty="0"/>
              <a:t>尿石症（</a:t>
            </a:r>
            <a:r>
              <a:rPr lang="en-US" altLang="zh-CN" sz="2800" dirty="0" err="1"/>
              <a:t>urolithiasis</a:t>
            </a:r>
            <a:r>
              <a:rPr lang="zh-CN" altLang="zh-CN" sz="2800" dirty="0"/>
              <a:t>）又称尿路结石，是泌尿系统的常见病</a:t>
            </a:r>
            <a:r>
              <a:rPr lang="zh-CN" altLang="zh-CN" sz="2800" dirty="0" smtClean="0"/>
              <a:t>之一</a:t>
            </a:r>
            <a:endParaRPr lang="en-US" altLang="zh-CN" sz="2800" dirty="0" smtClean="0"/>
          </a:p>
          <a:p>
            <a:pPr lvl="1"/>
            <a:r>
              <a:rPr lang="zh-CN" altLang="zh-CN" sz="2800" dirty="0"/>
              <a:t>按结石所在部位，尿路结石可分为上尿路结石（肾和输尿管结石）</a:t>
            </a:r>
            <a:r>
              <a:rPr lang="zh-CN" altLang="zh-CN" sz="2800" dirty="0" smtClean="0"/>
              <a:t>和</a:t>
            </a:r>
            <a:r>
              <a:rPr lang="zh-CN" altLang="en-US" sz="2800" dirty="0" smtClean="0"/>
              <a:t>下尿路结石</a:t>
            </a:r>
            <a:r>
              <a:rPr lang="zh-CN" altLang="zh-CN" sz="2800" dirty="0" smtClean="0"/>
              <a:t>（</a:t>
            </a:r>
            <a:r>
              <a:rPr lang="zh-CN" altLang="zh-CN" sz="2800" dirty="0"/>
              <a:t>膀胱</a:t>
            </a:r>
            <a:r>
              <a:rPr lang="zh-CN" altLang="zh-CN" sz="2800" dirty="0" smtClean="0"/>
              <a:t>、</a:t>
            </a:r>
            <a:r>
              <a:rPr lang="zh-CN" altLang="en-US" sz="2800" dirty="0" smtClean="0"/>
              <a:t>尿道结石</a:t>
            </a:r>
            <a:r>
              <a:rPr lang="zh-CN" altLang="zh-CN" sz="2800" dirty="0" smtClean="0"/>
              <a:t>），</a:t>
            </a:r>
            <a:r>
              <a:rPr lang="zh-CN" altLang="zh-CN" sz="2800" dirty="0"/>
              <a:t>上尿路结石多</a:t>
            </a:r>
            <a:r>
              <a:rPr lang="zh-CN" altLang="zh-CN" sz="2800" dirty="0" smtClean="0"/>
              <a:t>见</a:t>
            </a:r>
            <a:endParaRPr lang="en-US" altLang="zh-CN" sz="2800" dirty="0" smtClean="0"/>
          </a:p>
          <a:p>
            <a:pPr lvl="1"/>
            <a:r>
              <a:rPr lang="zh-CN" altLang="zh-CN" sz="2800" dirty="0"/>
              <a:t>结石成分有草酸钙、磷酸钙和磷酸镁铵、尿酸、胱氨酸等，上尿路结石以草酸钙结石多见，下尿路结石以磷酸镁铵结石多见</a:t>
            </a:r>
            <a:endParaRPr lang="zh-CN" altLang="en-US" sz="28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27669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第三十三章</a:t>
            </a:r>
            <a:r>
              <a:rPr lang="en-US" altLang="zh-CN" dirty="0"/>
              <a:t>    </a:t>
            </a:r>
            <a:r>
              <a:rPr lang="zh-CN" altLang="zh-CN" dirty="0"/>
              <a:t>尿石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案例解析</a:t>
            </a:r>
          </a:p>
          <a:p>
            <a:pPr lvl="1"/>
            <a:r>
              <a:rPr lang="zh-CN" altLang="zh-CN" dirty="0"/>
              <a:t>治疗前护理包括心理护理、肠道准备。治疗后护理包括饮食、体位、并发症观察与护理等。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3962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第三十三章</a:t>
            </a:r>
            <a:r>
              <a:rPr lang="en-US" altLang="zh-CN" dirty="0"/>
              <a:t>    </a:t>
            </a:r>
            <a:r>
              <a:rPr lang="zh-CN" altLang="zh-CN" dirty="0"/>
              <a:t>尿石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自测练习</a:t>
            </a:r>
          </a:p>
          <a:p>
            <a:pPr marL="457200" lvl="1" indent="0">
              <a:buNone/>
            </a:pPr>
            <a:r>
              <a:rPr lang="en-US" altLang="zh-CN" dirty="0"/>
              <a:t>1</a:t>
            </a:r>
            <a:r>
              <a:rPr lang="zh-CN" altLang="zh-CN" dirty="0"/>
              <a:t>．膀胱结石的典型症状是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．肉眼血尿</a:t>
            </a:r>
            <a:r>
              <a:rPr lang="en-US" altLang="zh-CN" dirty="0"/>
              <a:t>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．腹部绞痛</a:t>
            </a:r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．排尿中断</a:t>
            </a:r>
            <a:r>
              <a:rPr lang="en-US" altLang="zh-CN" dirty="0"/>
              <a:t>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．恶心、呕吐</a:t>
            </a:r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．排尿疼痛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92815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第三十三章</a:t>
            </a:r>
            <a:r>
              <a:rPr lang="en-US" altLang="zh-CN" dirty="0"/>
              <a:t>    </a:t>
            </a:r>
            <a:r>
              <a:rPr lang="zh-CN" altLang="zh-CN" dirty="0"/>
              <a:t>尿石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2</a:t>
            </a:r>
            <a:r>
              <a:rPr lang="zh-CN" altLang="zh-CN" dirty="0"/>
              <a:t>．结石引起肾绞痛时，应首先考虑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．抗感染治疗</a:t>
            </a:r>
            <a:r>
              <a:rPr lang="en-US" altLang="zh-CN" dirty="0"/>
              <a:t>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．手术取石</a:t>
            </a:r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．中西医排石治疗</a:t>
            </a:r>
            <a:r>
              <a:rPr lang="en-US" altLang="zh-CN" dirty="0"/>
              <a:t>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．镇静药物</a:t>
            </a:r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．解痉止痛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9690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第三十三章</a:t>
            </a:r>
            <a:r>
              <a:rPr lang="en-US" altLang="zh-CN" dirty="0"/>
              <a:t>    </a:t>
            </a:r>
            <a:r>
              <a:rPr lang="zh-CN" altLang="zh-CN" dirty="0"/>
              <a:t>尿石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3</a:t>
            </a:r>
            <a:r>
              <a:rPr lang="zh-CN" altLang="zh-CN" dirty="0"/>
              <a:t>．结石引起肾绞痛时，应首先考虑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．给抗感染药物</a:t>
            </a:r>
            <a:r>
              <a:rPr lang="en-US" altLang="zh-CN" dirty="0"/>
              <a:t>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．手术取石</a:t>
            </a:r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．中西医排石治疗</a:t>
            </a:r>
            <a:r>
              <a:rPr lang="en-US" altLang="zh-CN" dirty="0"/>
              <a:t>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．解痉止痛</a:t>
            </a:r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．体外冲击波碎石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17584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第三十三章</a:t>
            </a:r>
            <a:r>
              <a:rPr lang="en-US" altLang="zh-CN" dirty="0"/>
              <a:t>    </a:t>
            </a:r>
            <a:r>
              <a:rPr lang="zh-CN" altLang="zh-CN" dirty="0"/>
              <a:t>尿石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4</a:t>
            </a:r>
            <a:r>
              <a:rPr lang="zh-CN" altLang="zh-CN" dirty="0"/>
              <a:t>．上尿路结石血尿特点是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．活动后血尿</a:t>
            </a:r>
            <a:r>
              <a:rPr lang="en-US" altLang="zh-CN" dirty="0"/>
              <a:t>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．无痛性血尿</a:t>
            </a:r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．终末血尿</a:t>
            </a:r>
            <a:r>
              <a:rPr lang="en-US" altLang="zh-CN" dirty="0"/>
              <a:t>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．初期血尿</a:t>
            </a:r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</a:t>
            </a:r>
            <a:r>
              <a:rPr lang="zh-CN" altLang="zh-CN" dirty="0" smtClean="0"/>
              <a:t>血尿伴血块</a:t>
            </a:r>
            <a:endParaRPr lang="zh-CN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91848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第三十三章</a:t>
            </a:r>
            <a:r>
              <a:rPr lang="en-US" altLang="zh-CN" dirty="0"/>
              <a:t>    </a:t>
            </a:r>
            <a:r>
              <a:rPr lang="zh-CN" altLang="zh-CN" dirty="0"/>
              <a:t>尿石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参考答案</a:t>
            </a:r>
          </a:p>
          <a:p>
            <a:pPr marL="457200" lvl="1" indent="0">
              <a:buNone/>
            </a:pPr>
            <a:r>
              <a:rPr lang="en-US" altLang="zh-CN" dirty="0"/>
              <a:t>1.C  2.E  3.D  4.A 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7197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第三十三章</a:t>
            </a:r>
            <a:r>
              <a:rPr lang="en-US" altLang="zh-CN" dirty="0"/>
              <a:t>    </a:t>
            </a:r>
            <a:r>
              <a:rPr lang="zh-CN" altLang="zh-CN" dirty="0"/>
              <a:t>尿石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案例</a:t>
            </a:r>
            <a:r>
              <a:rPr lang="en-US" altLang="zh-CN" dirty="0"/>
              <a:t> </a:t>
            </a:r>
            <a:r>
              <a:rPr lang="en-US" altLang="zh-CN" dirty="0" smtClean="0"/>
              <a:t>33-1 </a:t>
            </a:r>
            <a:r>
              <a:rPr lang="en-US" altLang="zh-CN" dirty="0"/>
              <a:t>A</a:t>
            </a:r>
            <a:endParaRPr lang="zh-CN" altLang="zh-CN" dirty="0"/>
          </a:p>
          <a:p>
            <a:pPr lvl="1"/>
            <a:r>
              <a:rPr lang="zh-CN" altLang="zh-CN" dirty="0"/>
              <a:t>男性，</a:t>
            </a:r>
            <a:r>
              <a:rPr lang="en-US" altLang="zh-CN" dirty="0"/>
              <a:t>40</a:t>
            </a:r>
            <a:r>
              <a:rPr lang="zh-CN" altLang="zh-CN" dirty="0"/>
              <a:t>岁，</a:t>
            </a:r>
            <a:r>
              <a:rPr lang="en-US" altLang="zh-CN" dirty="0"/>
              <a:t>1</a:t>
            </a:r>
            <a:r>
              <a:rPr lang="zh-CN" altLang="zh-CN" dirty="0"/>
              <a:t>年前无明显诱因出现腰部胀痛不适，无伴随发热、恶心及呕吐现象，疼痛以左侧较重。今日疼痛加重、并伴恶心、呕吐前来医院就诊。</a:t>
            </a:r>
          </a:p>
          <a:p>
            <a:pPr lvl="1"/>
            <a:r>
              <a:rPr lang="zh-CN" altLang="zh-CN" dirty="0"/>
              <a:t>经尿常规、影像学检查确诊为诊断为输尿管结石、双肾结石伴肾积水。</a:t>
            </a:r>
          </a:p>
          <a:p>
            <a:pPr lvl="1"/>
            <a:r>
              <a:rPr lang="zh-CN" altLang="zh-CN" dirty="0"/>
              <a:t>问题：如何评估</a:t>
            </a:r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？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6719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第三十三章</a:t>
            </a:r>
            <a:r>
              <a:rPr lang="en-US" altLang="zh-CN" dirty="0"/>
              <a:t>    </a:t>
            </a:r>
            <a:r>
              <a:rPr lang="zh-CN" altLang="zh-CN" dirty="0"/>
              <a:t>尿石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临床表现</a:t>
            </a:r>
            <a:endParaRPr lang="en-US" altLang="zh-CN" dirty="0" smtClean="0"/>
          </a:p>
          <a:p>
            <a:pPr lvl="2"/>
            <a:r>
              <a:rPr lang="zh-CN" altLang="zh-CN" dirty="0"/>
              <a:t>上尿路</a:t>
            </a:r>
            <a:r>
              <a:rPr lang="zh-CN" altLang="zh-CN" dirty="0" smtClean="0"/>
              <a:t>结石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疼痛：</a:t>
            </a:r>
            <a:r>
              <a:rPr lang="zh-CN" altLang="zh-CN" dirty="0" smtClean="0"/>
              <a:t>疼痛性质与结</a:t>
            </a:r>
            <a:r>
              <a:rPr lang="zh-CN" altLang="zh-CN" dirty="0"/>
              <a:t>石部位、大小、活动及有无损伤、感染、梗阻等有关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血尿</a:t>
            </a:r>
            <a:r>
              <a:rPr lang="zh-CN" altLang="zh-CN" dirty="0"/>
              <a:t>：</a:t>
            </a:r>
            <a:r>
              <a:rPr lang="zh-CN" altLang="zh-CN" dirty="0" smtClean="0"/>
              <a:t>以镜下血尿为</a:t>
            </a:r>
            <a:r>
              <a:rPr lang="zh-CN" altLang="zh-CN" dirty="0"/>
              <a:t>主</a:t>
            </a:r>
            <a:endParaRPr lang="en-US" altLang="zh-CN" dirty="0" smtClean="0"/>
          </a:p>
          <a:p>
            <a:pPr lvl="3"/>
            <a:r>
              <a:rPr lang="zh-CN" altLang="zh-CN" dirty="0"/>
              <a:t>膀胱刺激</a:t>
            </a:r>
            <a:r>
              <a:rPr lang="zh-CN" altLang="zh-CN" dirty="0" smtClean="0"/>
              <a:t>征</a:t>
            </a:r>
            <a:r>
              <a:rPr lang="zh-CN" altLang="en-US" dirty="0" smtClean="0"/>
              <a:t>：</a:t>
            </a:r>
            <a:r>
              <a:rPr lang="zh-CN" altLang="zh-CN" dirty="0" smtClean="0"/>
              <a:t>下段输尿管结石或伴感染时</a:t>
            </a:r>
            <a:r>
              <a:rPr lang="zh-CN" altLang="zh-CN" dirty="0"/>
              <a:t>，可出现尿频</a:t>
            </a:r>
            <a:r>
              <a:rPr lang="zh-CN" altLang="zh-CN" dirty="0" smtClean="0"/>
              <a:t>、</a:t>
            </a:r>
            <a:r>
              <a:rPr lang="zh-CN" altLang="en-US" dirty="0" smtClean="0"/>
              <a:t>尿急</a:t>
            </a:r>
            <a:r>
              <a:rPr lang="zh-CN" altLang="zh-CN" dirty="0" smtClean="0"/>
              <a:t>、</a:t>
            </a:r>
            <a:r>
              <a:rPr lang="zh-CN" altLang="zh-CN" dirty="0"/>
              <a:t>尿痛等</a:t>
            </a:r>
            <a:r>
              <a:rPr lang="zh-CN" altLang="zh-CN" dirty="0" smtClean="0"/>
              <a:t>症状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530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第三十三章</a:t>
            </a:r>
            <a:r>
              <a:rPr lang="en-US" altLang="zh-CN" dirty="0"/>
              <a:t>    </a:t>
            </a:r>
            <a:r>
              <a:rPr lang="zh-CN" altLang="zh-CN" dirty="0"/>
              <a:t>尿石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en-US" dirty="0"/>
              <a:t>临床表现</a:t>
            </a:r>
            <a:endParaRPr lang="en-US" altLang="zh-CN" dirty="0"/>
          </a:p>
          <a:p>
            <a:pPr lvl="2"/>
            <a:r>
              <a:rPr lang="zh-CN" altLang="zh-CN" dirty="0"/>
              <a:t>上尿路结石</a:t>
            </a:r>
            <a:endParaRPr lang="en-US" altLang="zh-CN" dirty="0"/>
          </a:p>
          <a:p>
            <a:pPr lvl="3"/>
            <a:r>
              <a:rPr lang="zh-CN" altLang="en-US" dirty="0" smtClean="0"/>
              <a:t>并发症</a:t>
            </a:r>
            <a:endParaRPr lang="en-US" altLang="zh-CN" dirty="0" smtClean="0"/>
          </a:p>
          <a:p>
            <a:pPr lvl="4"/>
            <a:r>
              <a:rPr lang="zh-CN" altLang="zh-CN" dirty="0"/>
              <a:t>继发急性肾盂肾炎或肾积脓时，可有发热、畏寒、寒战等全身</a:t>
            </a:r>
            <a:r>
              <a:rPr lang="zh-CN" altLang="zh-CN" dirty="0" smtClean="0"/>
              <a:t>症状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长期</a:t>
            </a:r>
            <a:r>
              <a:rPr lang="zh-CN" altLang="zh-CN" dirty="0"/>
              <a:t>梗阻或感染可出现肾积水甚至肾功能丧失，出现腰部包块或</a:t>
            </a:r>
            <a:r>
              <a:rPr lang="zh-CN" altLang="zh-CN" dirty="0" smtClean="0"/>
              <a:t>尿毒症</a:t>
            </a:r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7600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第三十三章</a:t>
            </a:r>
            <a:r>
              <a:rPr lang="en-US" altLang="zh-CN" dirty="0"/>
              <a:t>    </a:t>
            </a:r>
            <a:r>
              <a:rPr lang="zh-CN" altLang="zh-CN" dirty="0"/>
              <a:t>尿石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en-US" dirty="0"/>
              <a:t>临床表现</a:t>
            </a:r>
            <a:endParaRPr lang="en-US" altLang="zh-CN" dirty="0"/>
          </a:p>
          <a:p>
            <a:pPr lvl="2"/>
            <a:r>
              <a:rPr lang="zh-CN" altLang="en-US" dirty="0" smtClean="0"/>
              <a:t>膀胱结石</a:t>
            </a:r>
            <a:endParaRPr lang="en-US" altLang="zh-CN" dirty="0" smtClean="0"/>
          </a:p>
          <a:p>
            <a:pPr lvl="3"/>
            <a:r>
              <a:rPr lang="zh-CN" altLang="zh-CN" dirty="0"/>
              <a:t>典型症状为排尿突然中断，疼痛放射至远端尿道及阴茎头部，伴有排尿困难及膀胱刺激症状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尿道结石</a:t>
            </a:r>
            <a:endParaRPr lang="en-US" altLang="zh-CN" dirty="0" smtClean="0"/>
          </a:p>
          <a:p>
            <a:pPr lvl="3"/>
            <a:r>
              <a:rPr lang="zh-CN" altLang="zh-CN" dirty="0"/>
              <a:t>表现为排尿困难，呈滴沥状，有时出现尿流中断及尿潴留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8945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第三十三章</a:t>
            </a:r>
            <a:r>
              <a:rPr lang="en-US" altLang="zh-CN" dirty="0"/>
              <a:t>    </a:t>
            </a:r>
            <a:r>
              <a:rPr lang="zh-CN" altLang="zh-CN" dirty="0"/>
              <a:t>尿石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辅助检查</a:t>
            </a:r>
            <a:endParaRPr lang="en-US" altLang="zh-CN" dirty="0" smtClean="0"/>
          </a:p>
          <a:p>
            <a:pPr lvl="2"/>
            <a:r>
              <a:rPr lang="zh-CN" altLang="en-US" dirty="0"/>
              <a:t>上</a:t>
            </a:r>
            <a:r>
              <a:rPr lang="zh-CN" altLang="en-US" dirty="0" smtClean="0"/>
              <a:t>尿路结石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实验室检查</a:t>
            </a:r>
            <a:endParaRPr lang="en-US" altLang="zh-CN" dirty="0" smtClean="0"/>
          </a:p>
          <a:p>
            <a:pPr lvl="4"/>
            <a:r>
              <a:rPr lang="zh-CN" altLang="zh-CN" dirty="0"/>
              <a:t>尿常规检查可见镜下血尿，是诊断本病的重要线索</a:t>
            </a:r>
            <a:endParaRPr lang="en-US" altLang="zh-CN" dirty="0" smtClean="0"/>
          </a:p>
          <a:p>
            <a:pPr lvl="3"/>
            <a:r>
              <a:rPr lang="zh-CN" altLang="en-US" dirty="0"/>
              <a:t>影像</a:t>
            </a:r>
            <a:r>
              <a:rPr lang="zh-CN" altLang="en-US" dirty="0" smtClean="0"/>
              <a:t>学检查</a:t>
            </a:r>
            <a:endParaRPr lang="en-US" altLang="zh-CN" dirty="0" smtClean="0"/>
          </a:p>
          <a:p>
            <a:pPr lvl="4"/>
            <a:r>
              <a:rPr lang="en-US" altLang="zh-CN" dirty="0"/>
              <a:t>X</a:t>
            </a:r>
            <a:r>
              <a:rPr lang="zh-CN" altLang="zh-CN" dirty="0" smtClean="0"/>
              <a:t>线检查</a:t>
            </a:r>
            <a:r>
              <a:rPr lang="zh-CN" altLang="en-US" dirty="0" smtClean="0"/>
              <a:t>、</a:t>
            </a:r>
            <a:r>
              <a:rPr lang="en-US" altLang="zh-CN" dirty="0" smtClean="0"/>
              <a:t>B</a:t>
            </a:r>
            <a:r>
              <a:rPr lang="zh-CN" altLang="zh-CN" dirty="0" smtClean="0"/>
              <a:t>超</a:t>
            </a:r>
            <a:r>
              <a:rPr lang="zh-CN" altLang="en-US" dirty="0" smtClean="0"/>
              <a:t>、</a:t>
            </a:r>
            <a:r>
              <a:rPr lang="en-US" altLang="zh-CN" dirty="0" smtClean="0"/>
              <a:t>CT</a:t>
            </a:r>
            <a:r>
              <a:rPr lang="zh-CN" altLang="en-US" dirty="0" smtClean="0"/>
              <a:t>检查、</a:t>
            </a:r>
            <a:r>
              <a:rPr lang="en-US" altLang="zh-CN" dirty="0" smtClean="0"/>
              <a:t>MRI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6676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第三十三章</a:t>
            </a:r>
            <a:r>
              <a:rPr lang="en-US" altLang="zh-CN" dirty="0"/>
              <a:t>    </a:t>
            </a:r>
            <a:r>
              <a:rPr lang="zh-CN" altLang="zh-CN" dirty="0"/>
              <a:t>尿石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/>
              <a:t>辅助检查</a:t>
            </a:r>
            <a:endParaRPr lang="en-US" altLang="zh-CN" dirty="0"/>
          </a:p>
          <a:p>
            <a:pPr lvl="2"/>
            <a:r>
              <a:rPr lang="zh-CN" altLang="en-US" dirty="0" smtClean="0"/>
              <a:t>膀胱结</a:t>
            </a:r>
            <a:r>
              <a:rPr lang="zh-CN" altLang="en-US" dirty="0"/>
              <a:t>石</a:t>
            </a:r>
            <a:endParaRPr lang="en-US" altLang="zh-CN" dirty="0"/>
          </a:p>
          <a:p>
            <a:pPr lvl="3"/>
            <a:r>
              <a:rPr lang="en-US" altLang="zh-CN" dirty="0"/>
              <a:t>B</a:t>
            </a:r>
            <a:r>
              <a:rPr lang="zh-CN" altLang="en-US" dirty="0"/>
              <a:t>超</a:t>
            </a:r>
            <a:endParaRPr lang="en-US" altLang="zh-CN" dirty="0"/>
          </a:p>
          <a:p>
            <a:pPr lvl="3"/>
            <a:r>
              <a:rPr lang="en-US" altLang="zh-CN" dirty="0"/>
              <a:t>X</a:t>
            </a:r>
            <a:r>
              <a:rPr lang="zh-CN" altLang="en-US" dirty="0"/>
              <a:t>线</a:t>
            </a:r>
            <a:endParaRPr lang="en-US" altLang="zh-CN" dirty="0"/>
          </a:p>
          <a:p>
            <a:pPr lvl="3"/>
            <a:r>
              <a:rPr lang="zh-CN" altLang="en-US" dirty="0"/>
              <a:t>膀胱镜</a:t>
            </a:r>
            <a:endParaRPr lang="en-US" altLang="zh-CN" dirty="0"/>
          </a:p>
          <a:p>
            <a:pPr lvl="3"/>
            <a:r>
              <a:rPr lang="zh-CN" altLang="en-US" dirty="0" smtClean="0"/>
              <a:t>直肠指检</a:t>
            </a:r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691064"/>
      </p:ext>
    </p:extLst>
  </p:cSld>
  <p:clrMapOvr>
    <a:masterClrMapping/>
  </p:clrMapOvr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300</TotalTime>
  <Pages>0</Pages>
  <Words>1632</Words>
  <Characters>0</Characters>
  <Application>Microsoft Office PowerPoint</Application>
  <DocSecurity>0</DocSecurity>
  <PresentationFormat>全屏显示(4:3)</PresentationFormat>
  <Lines>0</Lines>
  <Paragraphs>262</Paragraphs>
  <Slides>35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36" baseType="lpstr">
      <vt:lpstr>课件模板</vt:lpstr>
      <vt:lpstr>第三十三章    尿石症患者的护理</vt:lpstr>
      <vt:lpstr>第三十三章    尿石症患者的护理</vt:lpstr>
      <vt:lpstr>第三十三章    尿石症患者的护理</vt:lpstr>
      <vt:lpstr>第三十三章    尿石症患者的护理</vt:lpstr>
      <vt:lpstr>第三十三章    尿石症患者的护理</vt:lpstr>
      <vt:lpstr>第三十三章    尿石症患者的护理</vt:lpstr>
      <vt:lpstr>第三十三章    尿石症患者的护理</vt:lpstr>
      <vt:lpstr>第三十三章    尿石症患者的护理</vt:lpstr>
      <vt:lpstr>第三十三章    尿石症患者的护理</vt:lpstr>
      <vt:lpstr>第三十三章    尿石症患者的护理</vt:lpstr>
      <vt:lpstr>第三十三章    尿石症患者的护理</vt:lpstr>
      <vt:lpstr>第三十三章    尿石症患者的护理</vt:lpstr>
      <vt:lpstr>第三十三章    尿石症患者的护理</vt:lpstr>
      <vt:lpstr>第三十三章    尿石症患者的护理</vt:lpstr>
      <vt:lpstr>第三十三章    尿石症患者的护理</vt:lpstr>
      <vt:lpstr>第三十三章    尿石症患者的护理</vt:lpstr>
      <vt:lpstr>第三十三章    尿石症患者的护理</vt:lpstr>
      <vt:lpstr>第三十三章    尿石症患者的护理</vt:lpstr>
      <vt:lpstr>第三十三章    尿石症患者的护理</vt:lpstr>
      <vt:lpstr>第三十三章    尿石症患者的护理</vt:lpstr>
      <vt:lpstr>第三十三章    尿石症患者的护理</vt:lpstr>
      <vt:lpstr>第三十三章    尿石症患者的护理</vt:lpstr>
      <vt:lpstr>第三十三章    尿石症患者的护理</vt:lpstr>
      <vt:lpstr>第三十三章    尿石症患者的护理</vt:lpstr>
      <vt:lpstr>第三十三章    尿石症患者的护理</vt:lpstr>
      <vt:lpstr>第三十三章    尿石症患者的护理</vt:lpstr>
      <vt:lpstr>第三十三章    尿石症患者的护理</vt:lpstr>
      <vt:lpstr>第三十三章    尿石症患者的护理</vt:lpstr>
      <vt:lpstr>第三十三章    尿石症患者的护理</vt:lpstr>
      <vt:lpstr>第三十三章    尿石症患者的护理</vt:lpstr>
      <vt:lpstr>第三十三章    尿石症患者的护理</vt:lpstr>
      <vt:lpstr>第三十三章    尿石症患者的护理</vt:lpstr>
      <vt:lpstr>第三十三章    尿石症患者的护理</vt:lpstr>
      <vt:lpstr>第三十三章    尿石症患者的护理</vt:lpstr>
      <vt:lpstr>第三十三章    尿石症患者的护理</vt:lpstr>
    </vt:vector>
  </TitlesOfParts>
  <Company>pump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zhaoxin</cp:lastModifiedBy>
  <cp:revision>46</cp:revision>
  <cp:lastPrinted>1899-12-30T00:00:00Z</cp:lastPrinted>
  <dcterms:created xsi:type="dcterms:W3CDTF">2008-12-16T07:41:38Z</dcterms:created>
  <dcterms:modified xsi:type="dcterms:W3CDTF">2015-08-06T09:44:59Z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