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5"/>
  </p:notesMasterIdLst>
  <p:sldIdLst>
    <p:sldId id="258" r:id="rId2"/>
    <p:sldId id="260" r:id="rId3"/>
    <p:sldId id="285" r:id="rId4"/>
    <p:sldId id="261" r:id="rId5"/>
    <p:sldId id="262" r:id="rId6"/>
    <p:sldId id="263" r:id="rId7"/>
    <p:sldId id="264" r:id="rId8"/>
    <p:sldId id="265" r:id="rId9"/>
    <p:sldId id="266" r:id="rId10"/>
    <p:sldId id="267" r:id="rId11"/>
    <p:sldId id="268" r:id="rId12"/>
    <p:sldId id="269" r:id="rId13"/>
    <p:sldId id="270" r:id="rId14"/>
    <p:sldId id="305" r:id="rId15"/>
    <p:sldId id="271" r:id="rId16"/>
    <p:sldId id="286" r:id="rId17"/>
    <p:sldId id="272" r:id="rId18"/>
    <p:sldId id="273" r:id="rId19"/>
    <p:sldId id="274" r:id="rId20"/>
    <p:sldId id="275" r:id="rId21"/>
    <p:sldId id="276" r:id="rId22"/>
    <p:sldId id="277" r:id="rId23"/>
    <p:sldId id="306" r:id="rId24"/>
    <p:sldId id="278" r:id="rId25"/>
    <p:sldId id="279" r:id="rId26"/>
    <p:sldId id="307" r:id="rId27"/>
    <p:sldId id="280" r:id="rId28"/>
    <p:sldId id="281" r:id="rId29"/>
    <p:sldId id="308" r:id="rId30"/>
    <p:sldId id="282" r:id="rId31"/>
    <p:sldId id="283" r:id="rId32"/>
    <p:sldId id="287" r:id="rId33"/>
    <p:sldId id="284" r:id="rId34"/>
    <p:sldId id="259" r:id="rId35"/>
    <p:sldId id="309" r:id="rId36"/>
    <p:sldId id="288" r:id="rId37"/>
    <p:sldId id="289" r:id="rId38"/>
    <p:sldId id="290" r:id="rId39"/>
    <p:sldId id="291" r:id="rId40"/>
    <p:sldId id="292" r:id="rId41"/>
    <p:sldId id="310" r:id="rId42"/>
    <p:sldId id="293" r:id="rId43"/>
    <p:sldId id="294" r:id="rId44"/>
    <p:sldId id="295" r:id="rId45"/>
    <p:sldId id="296" r:id="rId46"/>
    <p:sldId id="297" r:id="rId47"/>
    <p:sldId id="298" r:id="rId48"/>
    <p:sldId id="299" r:id="rId49"/>
    <p:sldId id="300" r:id="rId50"/>
    <p:sldId id="302" r:id="rId51"/>
    <p:sldId id="301" r:id="rId52"/>
    <p:sldId id="303" r:id="rId53"/>
    <p:sldId id="304" r:id="rId5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230C"/>
    <a:srgbClr val="1D1496"/>
    <a:srgbClr val="FFFFFF"/>
    <a:srgbClr val="692AA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4" autoAdjust="0"/>
    <p:restoredTop sz="94625" autoAdjust="0"/>
  </p:normalViewPr>
  <p:slideViewPr>
    <p:cSldViewPr>
      <p:cViewPr varScale="1">
        <p:scale>
          <a:sx n="82" d="100"/>
          <a:sy n="82" d="100"/>
        </p:scale>
        <p:origin x="-1308" y="-96"/>
      </p:cViewPr>
      <p:guideLst>
        <p:guide orient="horz" pos="2160"/>
        <p:guide pos="2861"/>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C8C90D-ED44-4B83-AFD5-708A384407E5}" type="datetimeFigureOut">
              <a:rPr lang="zh-CN" altLang="en-US" smtClean="0"/>
              <a:pPr/>
              <a:t>2015-8-7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3FEC13-86D7-4947-8904-9D3D7F45C5ED}" type="slidenum">
              <a:rPr lang="zh-CN" altLang="en-US" smtClean="0"/>
              <a:pPr/>
              <a:t>‹#›</a:t>
            </a:fld>
            <a:endParaRPr lang="zh-CN" altLang="en-US"/>
          </a:p>
        </p:txBody>
      </p:sp>
    </p:spTree>
    <p:extLst>
      <p:ext uri="{BB962C8B-B14F-4D97-AF65-F5344CB8AC3E}">
        <p14:creationId xmlns:p14="http://schemas.microsoft.com/office/powerpoint/2010/main" xmlns="" val="38410847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3FEC13-86D7-4947-8904-9D3D7F45C5ED}" type="slidenum">
              <a:rPr lang="zh-CN" altLang="en-US" smtClean="0"/>
              <a:pPr/>
              <a:t>19</a:t>
            </a:fld>
            <a:endParaRPr lang="zh-CN" altLang="en-US"/>
          </a:p>
        </p:txBody>
      </p:sp>
    </p:spTree>
    <p:extLst>
      <p:ext uri="{BB962C8B-B14F-4D97-AF65-F5344CB8AC3E}">
        <p14:creationId xmlns:p14="http://schemas.microsoft.com/office/powerpoint/2010/main" xmlns="" val="33015677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3FEC13-86D7-4947-8904-9D3D7F45C5ED}" type="slidenum">
              <a:rPr lang="zh-CN" altLang="en-US" smtClean="0"/>
              <a:pPr/>
              <a:t>28</a:t>
            </a:fld>
            <a:endParaRPr lang="zh-CN" altLang="en-US"/>
          </a:p>
        </p:txBody>
      </p:sp>
    </p:spTree>
    <p:extLst>
      <p:ext uri="{BB962C8B-B14F-4D97-AF65-F5344CB8AC3E}">
        <p14:creationId xmlns:p14="http://schemas.microsoft.com/office/powerpoint/2010/main" xmlns="" val="1003291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83FEC13-86D7-4947-8904-9D3D7F45C5ED}" type="slidenum">
              <a:rPr lang="zh-CN" altLang="en-US" smtClean="0"/>
              <a:pPr/>
              <a:t>29</a:t>
            </a:fld>
            <a:endParaRPr lang="zh-CN" altLang="en-US"/>
          </a:p>
        </p:txBody>
      </p:sp>
    </p:spTree>
    <p:extLst>
      <p:ext uri="{BB962C8B-B14F-4D97-AF65-F5344CB8AC3E}">
        <p14:creationId xmlns:p14="http://schemas.microsoft.com/office/powerpoint/2010/main" xmlns="" val="1003291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FFFFF"/>
        </a:solidFill>
        <a:effectLst/>
      </p:bgPr>
    </p:bg>
    <p:spTree>
      <p:nvGrpSpPr>
        <p:cNvPr id="1" name=""/>
        <p:cNvGrpSpPr/>
        <p:nvPr/>
      </p:nvGrpSpPr>
      <p:grpSpPr>
        <a:xfrm>
          <a:off x="0" y="0"/>
          <a:ext cx="0" cy="0"/>
          <a:chOff x="0" y="0"/>
          <a:chExt cx="0" cy="0"/>
        </a:xfrm>
      </p:grpSpPr>
      <p:pic>
        <p:nvPicPr>
          <p:cNvPr id="4" name="Picture 2" descr="21"/>
          <p:cNvPicPr>
            <a:picLocks noChangeAspect="1" noChangeArrowheads="1"/>
          </p:cNvPicPr>
          <p:nvPr userDrawn="1"/>
        </p:nvPicPr>
        <p:blipFill>
          <a:blip r:embed="rId2" cstate="print"/>
          <a:srcRect/>
          <a:stretch>
            <a:fillRect/>
          </a:stretch>
        </p:blipFill>
        <p:spPr bwMode="auto">
          <a:xfrm>
            <a:off x="0" y="6350"/>
            <a:ext cx="9144000" cy="6086475"/>
          </a:xfrm>
          <a:prstGeom prst="rect">
            <a:avLst/>
          </a:prstGeom>
          <a:noFill/>
          <a:ln w="9525">
            <a:noFill/>
            <a:miter lim="800000"/>
            <a:headEnd/>
            <a:tailEnd/>
          </a:ln>
        </p:spPr>
      </p:pic>
      <p:sp>
        <p:nvSpPr>
          <p:cNvPr id="5" name="未知"/>
          <p:cNvSpPr>
            <a:spLocks/>
          </p:cNvSpPr>
          <p:nvPr/>
        </p:nvSpPr>
        <p:spPr bwMode="auto">
          <a:xfrm>
            <a:off x="0" y="1792288"/>
            <a:ext cx="9097963" cy="341312"/>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nvGrpSpPr>
          <p:cNvPr id="6" name="Group 4"/>
          <p:cNvGrpSpPr>
            <a:grpSpLocks/>
          </p:cNvGrpSpPr>
          <p:nvPr/>
        </p:nvGrpSpPr>
        <p:grpSpPr bwMode="auto">
          <a:xfrm>
            <a:off x="0" y="0"/>
            <a:ext cx="9144000" cy="2089150"/>
            <a:chOff x="0" y="0"/>
            <a:chExt cx="5760" cy="1316"/>
          </a:xfrm>
        </p:grpSpPr>
        <p:grpSp>
          <p:nvGrpSpPr>
            <p:cNvPr id="7" name="Group 5"/>
            <p:cNvGrpSpPr>
              <a:grpSpLocks/>
            </p:cNvGrpSpPr>
            <p:nvPr userDrawn="1"/>
          </p:nvGrpSpPr>
          <p:grpSpPr bwMode="auto">
            <a:xfrm flipV="1">
              <a:off x="18" y="0"/>
              <a:ext cx="5742" cy="1128"/>
              <a:chOff x="0" y="0"/>
              <a:chExt cx="5760" cy="1680"/>
            </a:xfrm>
          </p:grpSpPr>
          <p:sp>
            <p:nvSpPr>
              <p:cNvPr id="9" name="Rectangle 6"/>
              <p:cNvSpPr>
                <a:spLocks noChangeArrowheads="1"/>
              </p:cNvSpPr>
              <p:nvPr userDrawn="1"/>
            </p:nvSpPr>
            <p:spPr bwMode="auto">
              <a:xfrm>
                <a:off x="0" y="0"/>
                <a:ext cx="5760" cy="1680"/>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 name="Rectangle 7"/>
              <p:cNvSpPr>
                <a:spLocks noChangeArrowheads="1"/>
              </p:cNvSpPr>
              <p:nvPr userDrawn="1"/>
            </p:nvSpPr>
            <p:spPr bwMode="auto">
              <a:xfrm>
                <a:off x="0" y="0"/>
                <a:ext cx="5760" cy="95"/>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sp>
          <p:nvSpPr>
            <p:cNvPr id="8" name="未知"/>
            <p:cNvSpPr>
              <a:spLocks/>
            </p:cNvSpPr>
            <p:nvPr userDrawn="1"/>
          </p:nvSpPr>
          <p:spPr bwMode="auto">
            <a:xfrm>
              <a:off x="0" y="1092"/>
              <a:ext cx="5731" cy="224"/>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1" name="Group 9"/>
          <p:cNvGrpSpPr>
            <a:grpSpLocks/>
          </p:cNvGrpSpPr>
          <p:nvPr/>
        </p:nvGrpSpPr>
        <p:grpSpPr bwMode="auto">
          <a:xfrm>
            <a:off x="0" y="4689475"/>
            <a:ext cx="9144000" cy="2168525"/>
            <a:chOff x="0" y="0"/>
            <a:chExt cx="5760" cy="1412"/>
          </a:xfrm>
        </p:grpSpPr>
        <p:grpSp>
          <p:nvGrpSpPr>
            <p:cNvPr id="12" name="Group 10"/>
            <p:cNvGrpSpPr>
              <a:grpSpLocks/>
            </p:cNvGrpSpPr>
            <p:nvPr userDrawn="1"/>
          </p:nvGrpSpPr>
          <p:grpSpPr bwMode="auto">
            <a:xfrm>
              <a:off x="18" y="231"/>
              <a:ext cx="5742" cy="1181"/>
              <a:chOff x="0" y="5"/>
              <a:chExt cx="5760" cy="1675"/>
            </a:xfrm>
          </p:grpSpPr>
          <p:sp>
            <p:nvSpPr>
              <p:cNvPr id="16" name="Rectangle 11"/>
              <p:cNvSpPr>
                <a:spLocks noChangeArrowheads="1"/>
              </p:cNvSpPr>
              <p:nvPr userDrawn="1"/>
            </p:nvSpPr>
            <p:spPr bwMode="auto">
              <a:xfrm>
                <a:off x="0" y="4"/>
                <a:ext cx="5760" cy="1676"/>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7" name="Rectangle 12"/>
              <p:cNvSpPr>
                <a:spLocks noChangeArrowheads="1"/>
              </p:cNvSpPr>
              <p:nvPr userDrawn="1"/>
            </p:nvSpPr>
            <p:spPr bwMode="auto">
              <a:xfrm>
                <a:off x="0" y="4"/>
                <a:ext cx="5760" cy="94"/>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3" name="Group 13"/>
            <p:cNvGrpSpPr>
              <a:grpSpLocks/>
            </p:cNvGrpSpPr>
            <p:nvPr userDrawn="1"/>
          </p:nvGrpSpPr>
          <p:grpSpPr bwMode="auto">
            <a:xfrm>
              <a:off x="0" y="0"/>
              <a:ext cx="5731" cy="264"/>
              <a:chOff x="0" y="0"/>
              <a:chExt cx="5731" cy="426"/>
            </a:xfrm>
          </p:grpSpPr>
          <p:sp>
            <p:nvSpPr>
              <p:cNvPr id="14" name="未知"/>
              <p:cNvSpPr>
                <a:spLocks/>
              </p:cNvSpPr>
              <p:nvPr userDrawn="1"/>
            </p:nvSpPr>
            <p:spPr bwMode="auto">
              <a:xfrm flipV="1">
                <a:off x="0" y="0"/>
                <a:ext cx="5731" cy="364"/>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5" name="未知"/>
              <p:cNvSpPr>
                <a:spLocks/>
              </p:cNvSpPr>
              <p:nvPr userDrawn="1"/>
            </p:nvSpPr>
            <p:spPr bwMode="auto">
              <a:xfrm flipV="1">
                <a:off x="0" y="47"/>
                <a:ext cx="5731" cy="379"/>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grpSp>
        <p:nvGrpSpPr>
          <p:cNvPr id="18" name="Group 16"/>
          <p:cNvGrpSpPr>
            <a:grpSpLocks/>
          </p:cNvGrpSpPr>
          <p:nvPr/>
        </p:nvGrpSpPr>
        <p:grpSpPr bwMode="auto">
          <a:xfrm>
            <a:off x="0" y="0"/>
            <a:ext cx="9144000" cy="6867525"/>
            <a:chOff x="0" y="0"/>
            <a:chExt cx="5760" cy="4326"/>
          </a:xfrm>
        </p:grpSpPr>
        <p:sp>
          <p:nvSpPr>
            <p:cNvPr id="19" name="AutoShape 17"/>
            <p:cNvSpPr>
              <a:spLocks noChangeArrowheads="1"/>
            </p:cNvSpPr>
            <p:nvPr/>
          </p:nvSpPr>
          <p:spPr bwMode="auto">
            <a:xfrm>
              <a:off x="27" y="24"/>
              <a:ext cx="5709" cy="4272"/>
            </a:xfrm>
            <a:prstGeom prst="roundRect">
              <a:avLst>
                <a:gd name="adj" fmla="val 6227"/>
              </a:avLst>
            </a:prstGeom>
            <a:noFill/>
            <a:ln w="76200" cmpd="sng">
              <a:solidFill>
                <a:schemeClr val="bg1"/>
              </a:solidFill>
              <a:round/>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0" name="未知"/>
            <p:cNvSpPr>
              <a:spLocks/>
            </p:cNvSpPr>
            <p:nvPr/>
          </p:nvSpPr>
          <p:spPr bwMode="auto">
            <a:xfrm>
              <a:off x="3"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1" name="未知"/>
            <p:cNvSpPr>
              <a:spLocks/>
            </p:cNvSpPr>
            <p:nvPr/>
          </p:nvSpPr>
          <p:spPr bwMode="auto">
            <a:xfrm rot="16191400">
              <a:off x="-47"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2" name="未知"/>
            <p:cNvSpPr>
              <a:spLocks/>
            </p:cNvSpPr>
            <p:nvPr/>
          </p:nvSpPr>
          <p:spPr bwMode="auto">
            <a:xfrm>
              <a:off x="5520" y="3978"/>
              <a:ext cx="240" cy="348"/>
            </a:xfrm>
            <a:custGeom>
              <a:avLst/>
              <a:gdLst/>
              <a:ahLst/>
              <a:cxnLst>
                <a:cxn ang="0">
                  <a:pos x="246" y="0"/>
                </a:cxn>
                <a:cxn ang="0">
                  <a:pos x="164" y="196"/>
                </a:cxn>
                <a:cxn ang="0">
                  <a:pos x="84" y="282"/>
                </a:cxn>
                <a:cxn ang="0">
                  <a:pos x="0" y="342"/>
                </a:cxn>
                <a:cxn ang="0">
                  <a:pos x="246" y="348"/>
                </a:cxn>
              </a:cxnLst>
              <a:rect l="0" t="0" r="r" b="b"/>
              <a:pathLst>
                <a:path w="246" h="348">
                  <a:moveTo>
                    <a:pt x="246" y="0"/>
                  </a:moveTo>
                  <a:lnTo>
                    <a:pt x="164" y="196"/>
                  </a:lnTo>
                  <a:lnTo>
                    <a:pt x="84" y="282"/>
                  </a:lnTo>
                  <a:lnTo>
                    <a:pt x="0" y="342"/>
                  </a:lnTo>
                  <a:lnTo>
                    <a:pt x="246" y="348"/>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3" name="未知"/>
            <p:cNvSpPr>
              <a:spLocks/>
            </p:cNvSpPr>
            <p:nvPr/>
          </p:nvSpPr>
          <p:spPr bwMode="auto">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pic>
        <p:nvPicPr>
          <p:cNvPr id="24" name="Picture 24"/>
          <p:cNvPicPr>
            <a:picLocks noChangeAspect="1" noChangeArrowheads="1"/>
          </p:cNvPicPr>
          <p:nvPr/>
        </p:nvPicPr>
        <p:blipFill>
          <a:blip r:embed="rId3" cstate="print"/>
          <a:srcRect/>
          <a:stretch>
            <a:fillRect/>
          </a:stretch>
        </p:blipFill>
        <p:spPr bwMode="auto">
          <a:xfrm>
            <a:off x="323850" y="333375"/>
            <a:ext cx="6480175" cy="1038225"/>
          </a:xfrm>
          <a:prstGeom prst="rect">
            <a:avLst/>
          </a:prstGeom>
          <a:noFill/>
          <a:ln w="9525">
            <a:noFill/>
            <a:miter lim="800000"/>
            <a:headEnd/>
            <a:tailEnd/>
          </a:ln>
        </p:spPr>
      </p:pic>
      <p:sp>
        <p:nvSpPr>
          <p:cNvPr id="2070" name="Rectangle 22"/>
          <p:cNvSpPr>
            <a:spLocks noGrp="1" noChangeArrowheads="1"/>
          </p:cNvSpPr>
          <p:nvPr>
            <p:ph type="ctrTitle"/>
          </p:nvPr>
        </p:nvSpPr>
        <p:spPr>
          <a:xfrm>
            <a:off x="323850" y="2276475"/>
            <a:ext cx="5181600" cy="2286000"/>
          </a:xfrm>
        </p:spPr>
        <p:txBody>
          <a:bodyPr/>
          <a:lstStyle>
            <a:lvl1pPr algn="ctr">
              <a:defRPr sz="4800" b="1"/>
            </a:lvl1pPr>
          </a:lstStyle>
          <a:p>
            <a:r>
              <a:rPr lang="zh-CN" altLang="en-US" dirty="0"/>
              <a:t>单击此处编辑母版标题样式</a:t>
            </a:r>
          </a:p>
        </p:txBody>
      </p:sp>
      <p:sp>
        <p:nvSpPr>
          <p:cNvPr id="2071" name="Rectangle 23"/>
          <p:cNvSpPr>
            <a:spLocks noGrp="1" noChangeArrowheads="1"/>
          </p:cNvSpPr>
          <p:nvPr>
            <p:ph type="subTitle" idx="1"/>
          </p:nvPr>
        </p:nvSpPr>
        <p:spPr>
          <a:xfrm>
            <a:off x="1600200" y="5410200"/>
            <a:ext cx="6324600" cy="533400"/>
          </a:xfrm>
        </p:spPr>
        <p:txBody>
          <a:bodyPr/>
          <a:lstStyle>
            <a:lvl1pPr marL="0" indent="0" algn="ctr">
              <a:buFont typeface="Wingdings" pitchFamily="2" charset="2"/>
              <a:buNone/>
              <a:defRPr sz="3200" b="0">
                <a:solidFill>
                  <a:schemeClr val="bg1"/>
                </a:solidFill>
              </a:defRPr>
            </a:lvl1pPr>
          </a:lstStyle>
          <a:p>
            <a:r>
              <a:rPr lang="zh-CN" altLang="en-US" dirty="0"/>
              <a:t>单击此处编辑母版副标题样式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DC630D94-EB8B-46E0-B5D8-DDCE7DAB946B}" type="slidenum">
              <a:rPr lang="zh-CN" altLang="en-US"/>
              <a:pPr>
                <a:defRPr/>
              </a:pPr>
              <a:t>‹#›</a:t>
            </a:fld>
            <a:endParaRPr lang="en-US"/>
          </a:p>
        </p:txBody>
      </p:sp>
      <p:sp>
        <p:nvSpPr>
          <p:cNvPr id="5" name="Rectangle 9"/>
          <p:cNvSpPr>
            <a:spLocks noGrp="1" noChangeArrowheads="1"/>
          </p:cNvSpPr>
          <p:nvPr>
            <p:ph type="dt" sz="half" idx="11"/>
          </p:nvPr>
        </p:nvSpPr>
        <p:spPr>
          <a:xfrm>
            <a:off x="6248400" y="0"/>
            <a:ext cx="2667000" cy="228600"/>
          </a:xfrm>
          <a:prstGeom prst="rect">
            <a:avLst/>
          </a:prstGeom>
          <a:ln/>
        </p:spPr>
        <p:txBody>
          <a:bodyPr/>
          <a:lstStyle>
            <a:lvl1pPr>
              <a:defRPr/>
            </a:lvl1pPr>
          </a:lstStyle>
          <a:p>
            <a:pPr>
              <a:defRPr/>
            </a:pPr>
            <a:r>
              <a:rPr lang="en-US"/>
              <a:t>www.pumpress.com.cn</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4" cstate="print"/>
          <a:srcRect/>
          <a:stretch>
            <a:fillRect/>
          </a:stretch>
        </p:blipFill>
        <p:spPr bwMode="auto">
          <a:xfrm>
            <a:off x="0" y="188913"/>
            <a:ext cx="9144000" cy="1047750"/>
          </a:xfrm>
          <a:prstGeom prst="rect">
            <a:avLst/>
          </a:prstGeom>
          <a:noFill/>
          <a:ln w="9525">
            <a:noFill/>
            <a:miter lim="800000"/>
            <a:headEnd/>
            <a:tailEnd/>
          </a:ln>
        </p:spPr>
      </p:pic>
      <p:sp>
        <p:nvSpPr>
          <p:cNvPr id="1027" name="Rectangle 3"/>
          <p:cNvSpPr>
            <a:spLocks noChangeArrowheads="1"/>
          </p:cNvSpPr>
          <p:nvPr/>
        </p:nvSpPr>
        <p:spPr bwMode="auto">
          <a:xfrm>
            <a:off x="0" y="0"/>
            <a:ext cx="9144000" cy="241300"/>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8" name="未知"/>
          <p:cNvSpPr>
            <a:spLocks/>
          </p:cNvSpPr>
          <p:nvPr/>
        </p:nvSpPr>
        <p:spPr bwMode="auto">
          <a:xfrm>
            <a:off x="0" y="950913"/>
            <a:ext cx="9150350" cy="461962"/>
          </a:xfrm>
          <a:custGeom>
            <a:avLst/>
            <a:gdLst/>
            <a:ahLst/>
            <a:cxnLst>
              <a:cxn ang="0">
                <a:pos x="4" y="365"/>
              </a:cxn>
              <a:cxn ang="0">
                <a:pos x="0" y="246"/>
              </a:cxn>
              <a:cxn ang="0">
                <a:pos x="1837" y="32"/>
              </a:cxn>
              <a:cxn ang="0">
                <a:pos x="3970" y="52"/>
              </a:cxn>
              <a:cxn ang="0">
                <a:pos x="5764" y="231"/>
              </a:cxn>
              <a:cxn ang="0">
                <a:pos x="5768" y="366"/>
              </a:cxn>
              <a:cxn ang="0">
                <a:pos x="4" y="365"/>
              </a:cxn>
            </a:cxnLst>
            <a:rect l="0" t="0" r="r" b="b"/>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9" name="Rectangle 5"/>
          <p:cNvSpPr>
            <a:spLocks noGrp="1" noChangeArrowheads="1"/>
          </p:cNvSpPr>
          <p:nvPr>
            <p:ph type="body" idx="1"/>
          </p:nvPr>
        </p:nvSpPr>
        <p:spPr bwMode="auto">
          <a:xfrm>
            <a:off x="3048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0" name="Rectangle 6"/>
          <p:cNvSpPr>
            <a:spLocks noGrp="1" noChangeArrowheads="1"/>
          </p:cNvSpPr>
          <p:nvPr>
            <p:ph type="sldNum" sz="quarter" idx="4"/>
          </p:nvPr>
        </p:nvSpPr>
        <p:spPr bwMode="auto">
          <a:xfrm>
            <a:off x="3429000" y="6477000"/>
            <a:ext cx="2133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fld id="{5A5D5F18-83C3-4E72-8182-7C3712EAFFDF}" type="slidenum">
              <a:rPr lang="zh-CN" altLang="en-US"/>
              <a:pPr>
                <a:defRPr/>
              </a:pPr>
              <a:t>‹#›</a:t>
            </a:fld>
            <a:endParaRPr lang="en-US"/>
          </a:p>
        </p:txBody>
      </p:sp>
      <p:sp>
        <p:nvSpPr>
          <p:cNvPr id="1031" name="Rectangle 7"/>
          <p:cNvSpPr>
            <a:spLocks noGrp="1" noChangeArrowheads="1"/>
          </p:cNvSpPr>
          <p:nvPr>
            <p:ph type="title"/>
          </p:nvPr>
        </p:nvSpPr>
        <p:spPr bwMode="auto">
          <a:xfrm>
            <a:off x="838200" y="304800"/>
            <a:ext cx="80772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1032" name="Line 8"/>
          <p:cNvSpPr>
            <a:spLocks noChangeShapeType="1"/>
          </p:cNvSpPr>
          <p:nvPr/>
        </p:nvSpPr>
        <p:spPr bwMode="auto">
          <a:xfrm>
            <a:off x="425450" y="6524625"/>
            <a:ext cx="8353425" cy="0"/>
          </a:xfrm>
          <a:prstGeom prst="line">
            <a:avLst/>
          </a:prstGeom>
          <a:noFill/>
          <a:ln w="9525">
            <a:solidFill>
              <a:schemeClr val="tx1"/>
            </a:solidFill>
            <a:round/>
            <a:headEnd/>
            <a:tailEnd/>
          </a:ln>
        </p:spPr>
        <p:txBody>
          <a:bodyPr/>
          <a:lstStyle/>
          <a:p>
            <a:pPr>
              <a:defRPr/>
            </a:pPr>
            <a:endParaRPr lang="zh-CN" altLang="en-US">
              <a:latin typeface="Arial" pitchFamily="34" charset="0"/>
            </a:endParaRPr>
          </a:p>
        </p:txBody>
      </p:sp>
      <p:pic>
        <p:nvPicPr>
          <p:cNvPr id="1034" name="Picture 10"/>
          <p:cNvPicPr>
            <a:picLocks noChangeAspect="1" noChangeArrowheads="1"/>
          </p:cNvPicPr>
          <p:nvPr/>
        </p:nvPicPr>
        <p:blipFill>
          <a:blip r:embed="rId5" cstate="print"/>
          <a:srcRect/>
          <a:stretch>
            <a:fillRect/>
          </a:stretch>
        </p:blipFill>
        <p:spPr bwMode="auto">
          <a:xfrm>
            <a:off x="7132638" y="6553200"/>
            <a:ext cx="1620837" cy="260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1" r:id="rId1"/>
    <p:sldLayoutId id="2147483801" r:id="rId2"/>
  </p:sldLayoutIdLst>
  <p:hf sldNum="0" hdr="0" ftr="0"/>
  <p:txStyles>
    <p:titleStyle>
      <a:lvl1pPr algn="r" rtl="0" eaLnBrk="0" fontAlgn="base" hangingPunct="0">
        <a:spcBef>
          <a:spcPct val="0"/>
        </a:spcBef>
        <a:spcAft>
          <a:spcPct val="0"/>
        </a:spcAft>
        <a:defRPr sz="3200">
          <a:solidFill>
            <a:schemeClr val="bg1"/>
          </a:solidFill>
          <a:latin typeface="华文新魏" pitchFamily="2" charset="-122"/>
          <a:ea typeface="华文新魏" pitchFamily="2" charset="-122"/>
          <a:cs typeface="+mj-cs"/>
        </a:defRPr>
      </a:lvl1pPr>
      <a:lvl2pPr algn="r" rtl="0" eaLnBrk="0" fontAlgn="base" hangingPunct="0">
        <a:spcBef>
          <a:spcPct val="0"/>
        </a:spcBef>
        <a:spcAft>
          <a:spcPct val="0"/>
        </a:spcAft>
        <a:defRPr sz="3200">
          <a:solidFill>
            <a:schemeClr val="bg1"/>
          </a:solidFill>
          <a:latin typeface="Verdana" pitchFamily="34" charset="0"/>
        </a:defRPr>
      </a:lvl2pPr>
      <a:lvl3pPr algn="r" rtl="0" eaLnBrk="0" fontAlgn="base" hangingPunct="0">
        <a:spcBef>
          <a:spcPct val="0"/>
        </a:spcBef>
        <a:spcAft>
          <a:spcPct val="0"/>
        </a:spcAft>
        <a:defRPr sz="3200">
          <a:solidFill>
            <a:schemeClr val="bg1"/>
          </a:solidFill>
          <a:latin typeface="Verdana" pitchFamily="34" charset="0"/>
        </a:defRPr>
      </a:lvl3pPr>
      <a:lvl4pPr algn="r" rtl="0" eaLnBrk="0" fontAlgn="base" hangingPunct="0">
        <a:spcBef>
          <a:spcPct val="0"/>
        </a:spcBef>
        <a:spcAft>
          <a:spcPct val="0"/>
        </a:spcAft>
        <a:defRPr sz="3200">
          <a:solidFill>
            <a:schemeClr val="bg1"/>
          </a:solidFill>
          <a:latin typeface="Verdana" pitchFamily="34" charset="0"/>
        </a:defRPr>
      </a:lvl4pPr>
      <a:lvl5pPr algn="r" rtl="0" eaLnBrk="0" fontAlgn="base" hangingPunct="0">
        <a:spcBef>
          <a:spcPct val="0"/>
        </a:spcBef>
        <a:spcAft>
          <a:spcPct val="0"/>
        </a:spcAft>
        <a:defRPr sz="3200">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3600" b="1">
          <a:solidFill>
            <a:schemeClr val="accent1"/>
          </a:solidFill>
          <a:latin typeface="华文新魏" pitchFamily="2" charset="-122"/>
          <a:ea typeface="华文新魏" pitchFamily="2" charset="-122"/>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3200">
          <a:solidFill>
            <a:schemeClr val="tx1"/>
          </a:solidFill>
          <a:latin typeface="华文新魏" pitchFamily="2" charset="-122"/>
          <a:ea typeface="华文新魏" pitchFamily="2" charset="-122"/>
        </a:defRPr>
      </a:lvl2pPr>
      <a:lvl3pPr marL="1143000" indent="-228600" algn="l" rtl="0" eaLnBrk="0" fontAlgn="base" hangingPunct="0">
        <a:spcBef>
          <a:spcPct val="20000"/>
        </a:spcBef>
        <a:spcAft>
          <a:spcPct val="0"/>
        </a:spcAft>
        <a:buClr>
          <a:schemeClr val="tx1"/>
        </a:buClr>
        <a:buChar char="•"/>
        <a:defRPr sz="2800">
          <a:solidFill>
            <a:schemeClr val="tx1"/>
          </a:solidFill>
          <a:latin typeface="华文新魏" pitchFamily="2" charset="-122"/>
          <a:ea typeface="华文新魏" pitchFamily="2" charset="-122"/>
        </a:defRPr>
      </a:lvl3pPr>
      <a:lvl4pPr marL="1600200" indent="-228600" algn="l" rtl="0" eaLnBrk="0" fontAlgn="base" hangingPunct="0">
        <a:spcBef>
          <a:spcPct val="20000"/>
        </a:spcBef>
        <a:spcAft>
          <a:spcPct val="0"/>
        </a:spcAft>
        <a:buChar char="–"/>
        <a:defRPr sz="2800">
          <a:solidFill>
            <a:schemeClr val="tx1"/>
          </a:solidFill>
          <a:latin typeface="华文新魏" pitchFamily="2" charset="-122"/>
          <a:ea typeface="华文新魏" pitchFamily="2" charset="-122"/>
        </a:defRPr>
      </a:lvl4pPr>
      <a:lvl5pPr marL="2057400" indent="-228600" algn="l" rtl="0" eaLnBrk="0" fontAlgn="base" hangingPunct="0">
        <a:spcBef>
          <a:spcPct val="20000"/>
        </a:spcBef>
        <a:spcAft>
          <a:spcPct val="0"/>
        </a:spcAft>
        <a:buChar char="»"/>
        <a:defRPr sz="2800">
          <a:solidFill>
            <a:schemeClr val="tx1"/>
          </a:solidFill>
          <a:latin typeface="华文新魏" pitchFamily="2" charset="-122"/>
          <a:ea typeface="华文新魏" pitchFamily="2" charset="-122"/>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323850" y="2276475"/>
            <a:ext cx="5688310" cy="2286000"/>
          </a:xfrm>
        </p:spPr>
        <p:txBody>
          <a:bodyPr/>
          <a:lstStyle/>
          <a:p>
            <a:r>
              <a:rPr lang="zh-CN" altLang="zh-CN" dirty="0"/>
              <a:t>第三十六章</a:t>
            </a:r>
            <a:r>
              <a:rPr lang="en-US" altLang="zh-CN" dirty="0"/>
              <a:t>  </a:t>
            </a:r>
            <a:r>
              <a:rPr lang="zh-CN" altLang="zh-CN" dirty="0"/>
              <a:t>泌尿、男性生殖系统</a:t>
            </a:r>
            <a:r>
              <a:rPr lang="zh-CN" altLang="zh-CN" dirty="0" smtClean="0"/>
              <a:t>肿瘤</a:t>
            </a:r>
            <a:r>
              <a:rPr lang="zh-CN" altLang="en-US" dirty="0" smtClean="0"/>
              <a:t>患者</a:t>
            </a:r>
            <a:r>
              <a:rPr lang="zh-CN" altLang="zh-CN" dirty="0" smtClean="0"/>
              <a:t>的护理</a:t>
            </a:r>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肾癌</a:t>
            </a:r>
            <a:endParaRPr lang="zh-CN" altLang="en-US" dirty="0"/>
          </a:p>
        </p:txBody>
      </p:sp>
      <p:sp>
        <p:nvSpPr>
          <p:cNvPr id="3" name="内容占位符 2"/>
          <p:cNvSpPr>
            <a:spLocks noGrp="1"/>
          </p:cNvSpPr>
          <p:nvPr>
            <p:ph idx="1"/>
          </p:nvPr>
        </p:nvSpPr>
        <p:spPr/>
        <p:txBody>
          <a:bodyPr/>
          <a:lstStyle/>
          <a:p>
            <a:r>
              <a:rPr lang="zh-CN" altLang="zh-CN" dirty="0"/>
              <a:t>案例</a:t>
            </a:r>
            <a:r>
              <a:rPr lang="en-US" altLang="zh-CN" dirty="0"/>
              <a:t>36-1B</a:t>
            </a:r>
            <a:endParaRPr lang="zh-CN" altLang="zh-CN" dirty="0"/>
          </a:p>
          <a:p>
            <a:pPr lvl="1"/>
            <a:r>
              <a:rPr lang="zh-CN" altLang="zh-CN" dirty="0" smtClean="0"/>
              <a:t>该</a:t>
            </a:r>
            <a:r>
              <a:rPr lang="zh-CN" altLang="en-US" dirty="0" smtClean="0"/>
              <a:t>患者</a:t>
            </a:r>
            <a:r>
              <a:rPr lang="zh-CN" altLang="zh-CN" dirty="0" smtClean="0"/>
              <a:t>明确</a:t>
            </a:r>
            <a:r>
              <a:rPr lang="zh-CN" altLang="zh-CN" dirty="0"/>
              <a:t>诊断为右肾透明细胞癌，在全麻下行右肾癌根治术。</a:t>
            </a:r>
          </a:p>
          <a:p>
            <a:pPr lvl="1"/>
            <a:r>
              <a:rPr lang="zh-CN" altLang="zh-CN" dirty="0"/>
              <a:t>问题：</a:t>
            </a:r>
            <a:r>
              <a:rPr lang="zh-CN" altLang="zh-CN" dirty="0" smtClean="0"/>
              <a:t>该</a:t>
            </a:r>
            <a:r>
              <a:rPr lang="zh-CN" altLang="en-US" dirty="0" smtClean="0"/>
              <a:t>患者</a:t>
            </a:r>
            <a:r>
              <a:rPr lang="zh-CN" altLang="zh-CN" dirty="0" smtClean="0"/>
              <a:t>术</a:t>
            </a:r>
            <a:r>
              <a:rPr lang="zh-CN" altLang="zh-CN" dirty="0"/>
              <a:t>后观察和护理的要点是什么？</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5306169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肾癌</a:t>
            </a:r>
            <a:endParaRPr lang="zh-CN" altLang="en-US" dirty="0"/>
          </a:p>
        </p:txBody>
      </p:sp>
      <p:sp>
        <p:nvSpPr>
          <p:cNvPr id="3" name="内容占位符 2"/>
          <p:cNvSpPr>
            <a:spLocks noGrp="1"/>
          </p:cNvSpPr>
          <p:nvPr>
            <p:ph idx="1"/>
          </p:nvPr>
        </p:nvSpPr>
        <p:spPr/>
        <p:txBody>
          <a:bodyPr/>
          <a:lstStyle/>
          <a:p>
            <a:r>
              <a:rPr lang="zh-CN" altLang="zh-CN" b="0" dirty="0"/>
              <a:t>主要护理诊断</a:t>
            </a:r>
            <a:r>
              <a:rPr lang="en-US" altLang="zh-CN" b="0" dirty="0"/>
              <a:t>/</a:t>
            </a:r>
            <a:r>
              <a:rPr lang="zh-CN" altLang="zh-CN" b="0" dirty="0"/>
              <a:t>合作性</a:t>
            </a:r>
            <a:r>
              <a:rPr lang="zh-CN" altLang="zh-CN" b="0" dirty="0" smtClean="0"/>
              <a:t>问题</a:t>
            </a:r>
            <a:endParaRPr lang="zh-CN" altLang="zh-CN" dirty="0"/>
          </a:p>
          <a:p>
            <a:pPr lvl="1"/>
            <a:r>
              <a:rPr lang="zh-CN" altLang="zh-CN" b="0" dirty="0" smtClean="0"/>
              <a:t>营养失调</a:t>
            </a:r>
            <a:r>
              <a:rPr lang="zh-CN" altLang="zh-CN" b="0" dirty="0"/>
              <a:t>（低于机体需要量） 与肿瘤消耗、手术创伤等有关。</a:t>
            </a:r>
            <a:endParaRPr lang="zh-CN" altLang="zh-CN" dirty="0"/>
          </a:p>
          <a:p>
            <a:pPr lvl="1"/>
            <a:r>
              <a:rPr lang="zh-CN" altLang="zh-CN" b="0" dirty="0" smtClean="0"/>
              <a:t>潜在并发症 </a:t>
            </a:r>
            <a:r>
              <a:rPr lang="en-US" altLang="zh-CN" b="0" dirty="0" smtClean="0"/>
              <a:t> </a:t>
            </a:r>
            <a:r>
              <a:rPr lang="zh-CN" altLang="zh-CN" b="0" dirty="0" smtClean="0"/>
              <a:t>出血</a:t>
            </a:r>
            <a:r>
              <a:rPr lang="zh-CN" altLang="zh-CN" b="0" dirty="0"/>
              <a:t>、感染、气胸。</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8918325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肾癌</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en-US" dirty="0"/>
              <a:t>术</a:t>
            </a:r>
            <a:r>
              <a:rPr lang="zh-CN" altLang="en-US" dirty="0" smtClean="0"/>
              <a:t>前护理</a:t>
            </a:r>
            <a:endParaRPr lang="en-US" altLang="zh-CN" dirty="0" smtClean="0"/>
          </a:p>
          <a:p>
            <a:pPr lvl="2"/>
            <a:r>
              <a:rPr lang="zh-CN" altLang="en-US" dirty="0" smtClean="0"/>
              <a:t>心理护理</a:t>
            </a:r>
            <a:endParaRPr lang="en-US" altLang="zh-CN" dirty="0" smtClean="0"/>
          </a:p>
          <a:p>
            <a:pPr lvl="2"/>
            <a:r>
              <a:rPr lang="zh-CN" altLang="zh-CN" dirty="0"/>
              <a:t>改善全身</a:t>
            </a:r>
            <a:r>
              <a:rPr lang="zh-CN" altLang="zh-CN" dirty="0" smtClean="0"/>
              <a:t>状况</a:t>
            </a:r>
            <a:endParaRPr lang="en-US" altLang="zh-CN" dirty="0" smtClean="0"/>
          </a:p>
          <a:p>
            <a:pPr lvl="2"/>
            <a:r>
              <a:rPr lang="zh-CN" altLang="en-US" dirty="0" smtClean="0"/>
              <a:t>病情观察</a:t>
            </a:r>
            <a:endParaRPr lang="en-US" altLang="zh-CN" dirty="0" smtClean="0"/>
          </a:p>
          <a:p>
            <a:pPr lvl="1"/>
            <a:r>
              <a:rPr lang="zh-CN" altLang="en-US" dirty="0"/>
              <a:t>术</a:t>
            </a:r>
            <a:r>
              <a:rPr lang="zh-CN" altLang="en-US" dirty="0" smtClean="0"/>
              <a:t>后护理</a:t>
            </a:r>
            <a:endParaRPr lang="en-US" altLang="zh-CN" dirty="0" smtClean="0"/>
          </a:p>
          <a:p>
            <a:pPr lvl="2"/>
            <a:r>
              <a:rPr lang="zh-CN" altLang="zh-CN" dirty="0"/>
              <a:t>体位与</a:t>
            </a:r>
            <a:r>
              <a:rPr lang="zh-CN" altLang="zh-CN" dirty="0" smtClean="0"/>
              <a:t>活动</a:t>
            </a:r>
            <a:endParaRPr lang="en-US" altLang="zh-CN" dirty="0" smtClean="0"/>
          </a:p>
          <a:p>
            <a:pPr lvl="3"/>
            <a:r>
              <a:rPr lang="zh-CN" altLang="zh-CN" dirty="0"/>
              <a:t>术后平卧位，血压平稳后改为半卧位，以利于引流和呼吸</a:t>
            </a:r>
            <a:endParaRPr lang="en-US" altLang="zh-CN" dirty="0" smtClean="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9282514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肾癌</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en-US" dirty="0" smtClean="0"/>
              <a:t>术后护理</a:t>
            </a:r>
            <a:endParaRPr lang="en-US" altLang="zh-CN" dirty="0"/>
          </a:p>
          <a:p>
            <a:pPr lvl="2"/>
            <a:r>
              <a:rPr lang="zh-CN" altLang="en-US" dirty="0" smtClean="0"/>
              <a:t>饮食护</a:t>
            </a:r>
            <a:r>
              <a:rPr lang="zh-CN" altLang="en-US" dirty="0"/>
              <a:t>理</a:t>
            </a:r>
            <a:endParaRPr lang="en-US" altLang="zh-CN" dirty="0"/>
          </a:p>
          <a:p>
            <a:pPr lvl="3"/>
            <a:r>
              <a:rPr lang="zh-CN" altLang="zh-CN" dirty="0"/>
              <a:t>术后禁饮食，遵医嘱给予静脉补液，胃肠功能恢复后给予流食、半流食，逐渐给予普食</a:t>
            </a:r>
            <a:endParaRPr lang="en-US" altLang="zh-CN" dirty="0"/>
          </a:p>
          <a:p>
            <a:pPr lvl="2"/>
            <a:r>
              <a:rPr lang="zh-CN" altLang="zh-CN" dirty="0"/>
              <a:t>观察健侧肾功能</a:t>
            </a:r>
            <a:endParaRPr lang="en-US" altLang="zh-CN" dirty="0"/>
          </a:p>
          <a:p>
            <a:pPr lvl="3"/>
            <a:r>
              <a:rPr lang="zh-CN" altLang="zh-CN" dirty="0"/>
              <a:t>连续记录</a:t>
            </a:r>
            <a:r>
              <a:rPr lang="en-US" altLang="zh-CN" dirty="0"/>
              <a:t>24</a:t>
            </a:r>
            <a:r>
              <a:rPr lang="zh-CN" altLang="zh-CN" dirty="0"/>
              <a:t>小时尿量</a:t>
            </a:r>
            <a:r>
              <a:rPr lang="en-US" altLang="zh-CN" dirty="0"/>
              <a:t>3</a:t>
            </a:r>
            <a:r>
              <a:rPr lang="zh-CN" altLang="zh-CN" dirty="0"/>
              <a:t>天，观察第一次排尿的时间、尿量、</a:t>
            </a:r>
            <a:r>
              <a:rPr lang="zh-CN" altLang="zh-CN" dirty="0" smtClean="0"/>
              <a:t>颜色</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988240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肾癌</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en-US" dirty="0" smtClean="0"/>
              <a:t>术后护理</a:t>
            </a:r>
            <a:endParaRPr lang="en-US" altLang="zh-CN" dirty="0"/>
          </a:p>
          <a:p>
            <a:pPr lvl="2"/>
            <a:r>
              <a:rPr lang="zh-CN" altLang="zh-CN" dirty="0" smtClean="0"/>
              <a:t>切口的观察和护</a:t>
            </a:r>
            <a:r>
              <a:rPr lang="zh-CN" altLang="zh-CN" dirty="0"/>
              <a:t>理</a:t>
            </a:r>
            <a:endParaRPr lang="en-US" altLang="zh-CN" dirty="0"/>
          </a:p>
          <a:p>
            <a:pPr lvl="2"/>
            <a:r>
              <a:rPr lang="zh-CN" altLang="zh-CN" dirty="0"/>
              <a:t>观察腹胀情况</a:t>
            </a:r>
            <a:endParaRPr lang="en-US" altLang="zh-CN" dirty="0"/>
          </a:p>
          <a:p>
            <a:pPr lvl="2"/>
            <a:r>
              <a:rPr lang="zh-CN" altLang="zh-CN" dirty="0"/>
              <a:t>胸膜损伤的观察与护理</a:t>
            </a:r>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939152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肾癌</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b="0" dirty="0" smtClean="0"/>
              <a:t>健康</a:t>
            </a:r>
            <a:r>
              <a:rPr lang="zh-CN" altLang="zh-CN" b="0" dirty="0"/>
              <a:t>教育</a:t>
            </a:r>
            <a:endParaRPr lang="zh-CN" altLang="zh-CN" dirty="0"/>
          </a:p>
          <a:p>
            <a:pPr lvl="2"/>
            <a:r>
              <a:rPr lang="zh-CN" altLang="zh-CN" b="0" dirty="0" smtClean="0"/>
              <a:t>保证</a:t>
            </a:r>
            <a:r>
              <a:rPr lang="zh-CN" altLang="zh-CN" b="0" dirty="0"/>
              <a:t>充分的休息，适度锻炼身体，加强营养，</a:t>
            </a:r>
            <a:r>
              <a:rPr lang="zh-CN" altLang="zh-CN" b="0" dirty="0" smtClean="0"/>
              <a:t>增强体质</a:t>
            </a:r>
            <a:endParaRPr lang="zh-CN" altLang="zh-CN" dirty="0"/>
          </a:p>
          <a:p>
            <a:pPr lvl="2"/>
            <a:r>
              <a:rPr lang="zh-CN" altLang="zh-CN" b="0" dirty="0" smtClean="0"/>
              <a:t>肾切除</a:t>
            </a:r>
            <a:r>
              <a:rPr lang="zh-CN" altLang="en-US" b="0" dirty="0" smtClean="0"/>
              <a:t>患者</a:t>
            </a:r>
            <a:r>
              <a:rPr lang="zh-CN" altLang="zh-CN" b="0" dirty="0" smtClean="0"/>
              <a:t>应注意保护健存肾脏</a:t>
            </a:r>
            <a:r>
              <a:rPr lang="zh-CN" altLang="zh-CN" b="0" dirty="0"/>
              <a:t>，预防感冒，预防感染，谨慎用药，必要时咨询肾科医师，以免造成药物性肾损害甚至发生肾衰竭、</a:t>
            </a:r>
            <a:r>
              <a:rPr lang="zh-CN" altLang="zh-CN" b="0" dirty="0" smtClean="0"/>
              <a:t>尿毒症</a:t>
            </a:r>
            <a:endParaRPr lang="zh-CN" altLang="zh-CN" dirty="0"/>
          </a:p>
          <a:p>
            <a:pPr lvl="2"/>
            <a:r>
              <a:rPr lang="zh-CN" altLang="zh-CN" b="0" dirty="0" smtClean="0"/>
              <a:t>定时复诊</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7699005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b="0" dirty="0"/>
              <a:t>第二节 </a:t>
            </a:r>
            <a:r>
              <a:rPr lang="zh-CN" altLang="zh-CN" b="0" dirty="0" smtClean="0"/>
              <a:t>膀胱癌</a:t>
            </a:r>
            <a:endParaRPr lang="zh-CN" altLang="en-US" dirty="0"/>
          </a:p>
        </p:txBody>
      </p:sp>
    </p:spTree>
    <p:extLst>
      <p:ext uri="{BB962C8B-B14F-4D97-AF65-F5344CB8AC3E}">
        <p14:creationId xmlns:p14="http://schemas.microsoft.com/office/powerpoint/2010/main" xmlns="" val="32718841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膀胱癌</a:t>
            </a:r>
            <a:endParaRPr lang="zh-CN" altLang="en-US" dirty="0"/>
          </a:p>
        </p:txBody>
      </p:sp>
      <p:sp>
        <p:nvSpPr>
          <p:cNvPr id="3" name="内容占位符 2"/>
          <p:cNvSpPr>
            <a:spLocks noGrp="1"/>
          </p:cNvSpPr>
          <p:nvPr>
            <p:ph idx="1"/>
          </p:nvPr>
        </p:nvSpPr>
        <p:spPr/>
        <p:txBody>
          <a:bodyPr/>
          <a:lstStyle/>
          <a:p>
            <a:r>
              <a:rPr lang="zh-CN" altLang="en-US" dirty="0" smtClean="0"/>
              <a:t>概述</a:t>
            </a:r>
            <a:endParaRPr lang="en-US" altLang="zh-CN" dirty="0" smtClean="0"/>
          </a:p>
          <a:p>
            <a:pPr lvl="1"/>
            <a:r>
              <a:rPr lang="zh-CN" altLang="zh-CN" dirty="0"/>
              <a:t>膀胱癌（</a:t>
            </a:r>
            <a:r>
              <a:rPr lang="en-US" altLang="zh-CN" dirty="0"/>
              <a:t>carcinoma of bladder</a:t>
            </a:r>
            <a:r>
              <a:rPr lang="zh-CN" altLang="zh-CN" dirty="0" smtClean="0"/>
              <a:t>）</a:t>
            </a:r>
            <a:r>
              <a:rPr lang="zh-CN" altLang="zh-CN" dirty="0"/>
              <a:t>的发病率在泌尿生殖系肿瘤中占第</a:t>
            </a:r>
            <a:r>
              <a:rPr lang="en-US" altLang="zh-CN" dirty="0"/>
              <a:t>1</a:t>
            </a:r>
            <a:r>
              <a:rPr lang="zh-CN" altLang="zh-CN" dirty="0" smtClean="0"/>
              <a:t>位</a:t>
            </a:r>
            <a:endParaRPr lang="en-US" altLang="zh-CN" dirty="0" smtClean="0"/>
          </a:p>
          <a:p>
            <a:pPr lvl="1"/>
            <a:r>
              <a:rPr lang="zh-CN" altLang="zh-CN" dirty="0"/>
              <a:t>膀胱癌的病因和发病机制尚未完全明了，相关因素包括环境和职业因素、代谢因素、膀胱病变、吸烟等</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1497883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膀胱癌</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zh-CN" altLang="en-US" dirty="0" smtClean="0"/>
              <a:t>血尿</a:t>
            </a:r>
            <a:endParaRPr lang="en-US" altLang="zh-CN" dirty="0" smtClean="0"/>
          </a:p>
          <a:p>
            <a:pPr lvl="3"/>
            <a:r>
              <a:rPr lang="zh-CN" altLang="zh-CN" dirty="0"/>
              <a:t>是最常见和最早出现的症状</a:t>
            </a:r>
            <a:endParaRPr lang="en-US" altLang="zh-CN" dirty="0" smtClean="0"/>
          </a:p>
          <a:p>
            <a:pPr lvl="2"/>
            <a:r>
              <a:rPr lang="zh-CN" altLang="en-US" dirty="0" smtClean="0"/>
              <a:t>伴随症状</a:t>
            </a:r>
            <a:endParaRPr lang="en-US" altLang="zh-CN" dirty="0" smtClean="0"/>
          </a:p>
          <a:p>
            <a:pPr lvl="2"/>
            <a:r>
              <a:rPr lang="zh-CN" altLang="en-US" dirty="0" smtClean="0"/>
              <a:t>远处转移表现</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694111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膀胱癌</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辅助检查</a:t>
            </a:r>
            <a:endParaRPr lang="en-US" altLang="zh-CN" dirty="0" smtClean="0"/>
          </a:p>
          <a:p>
            <a:pPr lvl="2"/>
            <a:r>
              <a:rPr lang="zh-CN" altLang="zh-CN" dirty="0"/>
              <a:t>血、</a:t>
            </a:r>
            <a:r>
              <a:rPr lang="zh-CN" altLang="zh-CN" dirty="0" smtClean="0"/>
              <a:t>尿常规</a:t>
            </a:r>
            <a:endParaRPr lang="en-US" altLang="zh-CN" dirty="0" smtClean="0"/>
          </a:p>
          <a:p>
            <a:pPr lvl="2"/>
            <a:r>
              <a:rPr lang="zh-CN" altLang="zh-CN" dirty="0"/>
              <a:t>脱落</a:t>
            </a:r>
            <a:r>
              <a:rPr lang="zh-CN" altLang="zh-CN" dirty="0" smtClean="0"/>
              <a:t>细胞</a:t>
            </a:r>
            <a:endParaRPr lang="en-US" altLang="zh-CN" dirty="0" smtClean="0"/>
          </a:p>
          <a:p>
            <a:pPr lvl="2"/>
            <a:r>
              <a:rPr lang="en-US" altLang="zh-CN" dirty="0" smtClean="0"/>
              <a:t>B</a:t>
            </a:r>
            <a:r>
              <a:rPr lang="zh-CN" altLang="en-US" dirty="0" smtClean="0"/>
              <a:t>超</a:t>
            </a:r>
            <a:endParaRPr lang="en-US" altLang="zh-CN" dirty="0" smtClean="0"/>
          </a:p>
          <a:p>
            <a:pPr lvl="2"/>
            <a:r>
              <a:rPr lang="en-US" altLang="zh-CN" cap="all" dirty="0" err="1"/>
              <a:t>ct</a:t>
            </a:r>
            <a:r>
              <a:rPr lang="zh-CN" altLang="zh-CN" cap="all" dirty="0"/>
              <a:t>和</a:t>
            </a:r>
            <a:r>
              <a:rPr lang="en-US" altLang="zh-CN" cap="all" dirty="0" smtClean="0"/>
              <a:t>MRI</a:t>
            </a:r>
          </a:p>
          <a:p>
            <a:pPr lvl="2"/>
            <a:r>
              <a:rPr lang="zh-CN" altLang="zh-CN" dirty="0" smtClean="0"/>
              <a:t>膀胱镜检查</a:t>
            </a:r>
            <a:endParaRPr lang="en-US" altLang="zh-CN" dirty="0" smtClean="0"/>
          </a:p>
          <a:p>
            <a:pPr lvl="2"/>
            <a:r>
              <a:rPr lang="zh-CN" altLang="zh-CN" dirty="0" smtClean="0"/>
              <a:t>膀胱造影</a:t>
            </a:r>
            <a:endParaRPr lang="en-US" altLang="zh-CN" dirty="0" smtClean="0"/>
          </a:p>
          <a:p>
            <a:pPr lvl="2"/>
            <a:r>
              <a:rPr lang="zh-CN" altLang="zh-CN" dirty="0"/>
              <a:t>排泄性尿路造影</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776010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304800"/>
            <a:ext cx="8915400" cy="563563"/>
          </a:xfrm>
        </p:spPr>
        <p:txBody>
          <a:bodyPr/>
          <a:lstStyle/>
          <a:p>
            <a:r>
              <a:rPr lang="zh-CN" altLang="zh-CN" dirty="0"/>
              <a:t>第三十六章</a:t>
            </a:r>
            <a:r>
              <a:rPr lang="en-US" altLang="zh-CN" dirty="0"/>
              <a:t>  </a:t>
            </a:r>
            <a:r>
              <a:rPr lang="zh-CN" altLang="zh-CN" dirty="0"/>
              <a:t>泌尿、男性生殖系统</a:t>
            </a:r>
            <a:r>
              <a:rPr lang="zh-CN" altLang="zh-CN" dirty="0" smtClean="0"/>
              <a:t>肿瘤</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学习目标</a:t>
            </a:r>
          </a:p>
          <a:p>
            <a:pPr lvl="1"/>
            <a:r>
              <a:rPr lang="zh-CN" altLang="zh-CN" dirty="0"/>
              <a:t>识记：</a:t>
            </a:r>
          </a:p>
          <a:p>
            <a:pPr lvl="2"/>
            <a:r>
              <a:rPr lang="zh-CN" altLang="zh-CN" dirty="0" smtClean="0"/>
              <a:t>复述肾</a:t>
            </a:r>
            <a:r>
              <a:rPr lang="zh-CN" altLang="zh-CN" dirty="0"/>
              <a:t>癌、膀胱癌和前列腺癌的病因、辅助</a:t>
            </a:r>
            <a:r>
              <a:rPr lang="zh-CN" altLang="zh-CN" dirty="0" smtClean="0"/>
              <a:t>检查</a:t>
            </a:r>
            <a:endParaRPr lang="zh-CN" altLang="zh-CN" dirty="0"/>
          </a:p>
          <a:p>
            <a:pPr lvl="1"/>
            <a:r>
              <a:rPr lang="zh-CN" altLang="zh-CN" dirty="0"/>
              <a:t>理解：</a:t>
            </a:r>
          </a:p>
          <a:p>
            <a:pPr lvl="2"/>
            <a:r>
              <a:rPr lang="zh-CN" altLang="zh-CN" dirty="0" smtClean="0"/>
              <a:t>说明肾</a:t>
            </a:r>
            <a:r>
              <a:rPr lang="zh-CN" altLang="zh-CN" dirty="0"/>
              <a:t>癌、膀胱癌和前列腺癌的临床表现和治疗</a:t>
            </a:r>
            <a:r>
              <a:rPr lang="zh-CN" altLang="zh-CN" dirty="0" smtClean="0"/>
              <a:t>原则</a:t>
            </a:r>
            <a:endParaRPr lang="zh-CN" altLang="zh-CN" dirty="0"/>
          </a:p>
          <a:p>
            <a:pPr lvl="1"/>
            <a:r>
              <a:rPr lang="zh-CN" altLang="zh-CN" dirty="0"/>
              <a:t>运用：</a:t>
            </a:r>
          </a:p>
          <a:p>
            <a:pPr lvl="2"/>
            <a:r>
              <a:rPr lang="zh-CN" altLang="zh-CN" dirty="0" smtClean="0"/>
              <a:t>运用护理程序为泌</a:t>
            </a:r>
            <a:r>
              <a:rPr lang="zh-CN" altLang="zh-CN" dirty="0"/>
              <a:t>尿、男性生殖系统</a:t>
            </a:r>
            <a:r>
              <a:rPr lang="zh-CN" altLang="zh-CN" dirty="0" smtClean="0"/>
              <a:t>肿瘤</a:t>
            </a:r>
            <a:r>
              <a:rPr lang="zh-CN" altLang="en-US" dirty="0" smtClean="0"/>
              <a:t>患者</a:t>
            </a:r>
            <a:r>
              <a:rPr lang="zh-CN" altLang="zh-CN" dirty="0" smtClean="0"/>
              <a:t>提供</a:t>
            </a:r>
            <a:r>
              <a:rPr lang="zh-CN" altLang="zh-CN" dirty="0"/>
              <a:t>整体护理</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34856576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膀胱癌</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b="0" dirty="0" smtClean="0"/>
              <a:t>与疾病相关</a:t>
            </a:r>
            <a:r>
              <a:rPr lang="zh-CN" altLang="zh-CN" b="0" dirty="0"/>
              <a:t>的健康史</a:t>
            </a:r>
            <a:endParaRPr lang="zh-CN" altLang="zh-CN" dirty="0"/>
          </a:p>
          <a:p>
            <a:pPr lvl="2"/>
            <a:r>
              <a:rPr lang="zh-CN" altLang="zh-CN" dirty="0" smtClean="0"/>
              <a:t>了解</a:t>
            </a:r>
            <a:r>
              <a:rPr lang="zh-CN" altLang="en-US" dirty="0" smtClean="0"/>
              <a:t>患者</a:t>
            </a:r>
            <a:r>
              <a:rPr lang="zh-CN" altLang="zh-CN" dirty="0" smtClean="0"/>
              <a:t>的</a:t>
            </a:r>
            <a:r>
              <a:rPr lang="zh-CN" altLang="zh-CN" dirty="0"/>
              <a:t>生活环境、吸烟史、用药史等；曾经有无从事与膀胱癌发病相关的危险职业如汽车工、油漆工、皮革工等；既往有无膀胱结石或尿路梗阻等</a:t>
            </a:r>
            <a:r>
              <a:rPr lang="zh-CN" altLang="zh-CN" dirty="0" smtClean="0"/>
              <a:t>。</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7910605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膀胱癌</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a:t>心理社会状况</a:t>
            </a:r>
          </a:p>
          <a:p>
            <a:pPr lvl="2"/>
            <a:r>
              <a:rPr lang="zh-CN" altLang="zh-CN" sz="2400" dirty="0" smtClean="0"/>
              <a:t>了解</a:t>
            </a:r>
            <a:r>
              <a:rPr lang="zh-CN" altLang="en-US" sz="2400" dirty="0" smtClean="0"/>
              <a:t>患者</a:t>
            </a:r>
            <a:r>
              <a:rPr lang="zh-CN" altLang="zh-CN" sz="2400" dirty="0" smtClean="0"/>
              <a:t>和</a:t>
            </a:r>
            <a:r>
              <a:rPr lang="zh-CN" altLang="zh-CN" sz="2400" dirty="0"/>
              <a:t>家属对所患疾病的认知程度，有无过度焦虑，甚至恐惧心理反应</a:t>
            </a:r>
            <a:endParaRPr lang="en-US" altLang="zh-CN" sz="2400" dirty="0"/>
          </a:p>
          <a:p>
            <a:pPr lvl="2"/>
            <a:r>
              <a:rPr lang="zh-CN" altLang="en-US" sz="2400" dirty="0" smtClean="0"/>
              <a:t>患者</a:t>
            </a:r>
            <a:r>
              <a:rPr lang="zh-CN" altLang="zh-CN" sz="2400" dirty="0" smtClean="0"/>
              <a:t>及家属</a:t>
            </a:r>
            <a:r>
              <a:rPr lang="zh-CN" altLang="zh-CN" sz="2400" dirty="0"/>
              <a:t>能否接受制定的治疗护理方案，对治疗及未来的生活是否充满信心；能否积极寻求社会及他人的帮助</a:t>
            </a:r>
            <a:endParaRPr lang="en-US" altLang="zh-CN" sz="2400" dirty="0"/>
          </a:p>
          <a:p>
            <a:pPr lvl="2"/>
            <a:r>
              <a:rPr lang="zh-CN" altLang="en-US" sz="2400" dirty="0" smtClean="0"/>
              <a:t>患者</a:t>
            </a:r>
            <a:r>
              <a:rPr lang="zh-CN" altLang="zh-CN" sz="2400" dirty="0" smtClean="0"/>
              <a:t>及</a:t>
            </a:r>
            <a:r>
              <a:rPr lang="zh-CN" altLang="zh-CN" sz="2400" dirty="0"/>
              <a:t>家属对化疗知识了解及掌握程度</a:t>
            </a:r>
            <a:endParaRPr lang="en-US" altLang="zh-CN" sz="2400" dirty="0"/>
          </a:p>
          <a:p>
            <a:pPr lvl="2"/>
            <a:r>
              <a:rPr lang="zh-CN" altLang="zh-CN" sz="2400" dirty="0"/>
              <a:t>对即将进行化学治疗及化疗过程中可能导致的并发症是否有足够的心理承受能力</a:t>
            </a:r>
            <a:endParaRPr lang="en-US" altLang="zh-CN" sz="2400" dirty="0"/>
          </a:p>
          <a:p>
            <a:pPr lvl="2"/>
            <a:r>
              <a:rPr lang="zh-CN" altLang="zh-CN" sz="2400" dirty="0"/>
              <a:t>家庭的经济承受能力</a:t>
            </a:r>
            <a:endParaRPr lang="zh-CN" altLang="en-US" sz="2400"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19814261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膀胱癌</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en-US" dirty="0" smtClean="0"/>
              <a:t>手术治疗</a:t>
            </a:r>
            <a:endParaRPr lang="en-US" altLang="zh-CN" dirty="0" smtClean="0"/>
          </a:p>
          <a:p>
            <a:pPr lvl="3"/>
            <a:r>
              <a:rPr lang="zh-CN" altLang="zh-CN" dirty="0"/>
              <a:t>经尿道膀胱肿瘤电切术（</a:t>
            </a:r>
            <a:r>
              <a:rPr lang="en-US" altLang="zh-CN" dirty="0"/>
              <a:t>transurethral resection of bladder tumor</a:t>
            </a:r>
            <a:r>
              <a:rPr lang="zh-CN" altLang="zh-CN" dirty="0"/>
              <a:t>，</a:t>
            </a:r>
            <a:r>
              <a:rPr lang="en-US" altLang="zh-CN" dirty="0" err="1"/>
              <a:t>TURBt</a:t>
            </a:r>
            <a:r>
              <a:rPr lang="zh-CN" altLang="zh-CN" dirty="0"/>
              <a:t>）和膀胱切开肿瘤</a:t>
            </a:r>
            <a:r>
              <a:rPr lang="zh-CN" altLang="zh-CN" dirty="0" smtClean="0"/>
              <a:t>切除术</a:t>
            </a:r>
            <a:endParaRPr lang="en-US" altLang="zh-CN" dirty="0" smtClean="0"/>
          </a:p>
          <a:p>
            <a:pPr lvl="4"/>
            <a:r>
              <a:rPr lang="zh-CN" altLang="zh-CN" dirty="0" smtClean="0"/>
              <a:t>是</a:t>
            </a:r>
            <a:r>
              <a:rPr lang="zh-CN" altLang="zh-CN" dirty="0"/>
              <a:t>治疗单发、分化较好的膀胱浅表非浸润性肿瘤的首选治疗方法</a:t>
            </a:r>
            <a:r>
              <a:rPr lang="zh-CN" altLang="zh-CN" dirty="0" smtClean="0"/>
              <a:t>。</a:t>
            </a:r>
            <a:endParaRPr lang="en-US" altLang="zh-CN" dirty="0" smtClean="0"/>
          </a:p>
          <a:p>
            <a:pPr lvl="3"/>
            <a:r>
              <a:rPr lang="zh-CN" altLang="zh-CN" dirty="0"/>
              <a:t>膀胱部分切除术（</a:t>
            </a:r>
            <a:r>
              <a:rPr lang="en-US" altLang="zh-CN" dirty="0"/>
              <a:t>partial cystectomy</a:t>
            </a:r>
            <a:r>
              <a:rPr lang="zh-CN" altLang="zh-CN" dirty="0" smtClean="0"/>
              <a:t>）</a:t>
            </a:r>
            <a:endParaRPr lang="en-US" altLang="zh-CN" dirty="0" smtClean="0"/>
          </a:p>
          <a:p>
            <a:pPr lvl="3"/>
            <a:r>
              <a:rPr lang="zh-CN" altLang="zh-CN" dirty="0"/>
              <a:t>膀胱全切术（</a:t>
            </a:r>
            <a:r>
              <a:rPr lang="en-US" altLang="zh-CN" dirty="0"/>
              <a:t>radical total cystectomy</a:t>
            </a:r>
            <a:r>
              <a:rPr lang="zh-CN" altLang="zh-CN" dirty="0" smtClean="0"/>
              <a:t>）</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2714938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膀胱癌</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en-US" dirty="0" smtClean="0"/>
              <a:t>化学治疗</a:t>
            </a:r>
            <a:endParaRPr lang="en-US" altLang="zh-CN" dirty="0" smtClean="0"/>
          </a:p>
          <a:p>
            <a:pPr lvl="3"/>
            <a:r>
              <a:rPr lang="zh-CN" altLang="zh-CN" dirty="0"/>
              <a:t>有全身化疗及膀胱灌注化疗等方式</a:t>
            </a:r>
            <a:endParaRPr lang="en-US" altLang="zh-CN" u="sng" dirty="0" smtClean="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8294268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膀胱癌</a:t>
            </a:r>
            <a:endParaRPr lang="zh-CN" altLang="en-US" dirty="0"/>
          </a:p>
        </p:txBody>
      </p:sp>
      <p:sp>
        <p:nvSpPr>
          <p:cNvPr id="3" name="内容占位符 2"/>
          <p:cNvSpPr>
            <a:spLocks noGrp="1"/>
          </p:cNvSpPr>
          <p:nvPr>
            <p:ph idx="1"/>
          </p:nvPr>
        </p:nvSpPr>
        <p:spPr/>
        <p:txBody>
          <a:bodyPr/>
          <a:lstStyle/>
          <a:p>
            <a:r>
              <a:rPr lang="zh-CN" altLang="zh-CN" b="0" dirty="0"/>
              <a:t>主要护理诊断</a:t>
            </a:r>
            <a:r>
              <a:rPr lang="en-US" altLang="zh-CN" b="0" dirty="0"/>
              <a:t>/</a:t>
            </a:r>
            <a:r>
              <a:rPr lang="zh-CN" altLang="zh-CN" b="0" dirty="0"/>
              <a:t>合作性</a:t>
            </a:r>
            <a:r>
              <a:rPr lang="zh-CN" altLang="zh-CN" b="0" dirty="0" smtClean="0"/>
              <a:t>问题</a:t>
            </a:r>
            <a:endParaRPr lang="zh-CN" altLang="zh-CN" dirty="0"/>
          </a:p>
          <a:p>
            <a:pPr lvl="1"/>
            <a:r>
              <a:rPr lang="zh-CN" altLang="zh-CN" b="0" dirty="0" smtClean="0"/>
              <a:t>排尿型态改变</a:t>
            </a:r>
            <a:r>
              <a:rPr lang="en-US" altLang="zh-CN" b="0" dirty="0" smtClean="0"/>
              <a:t>  </a:t>
            </a:r>
            <a:r>
              <a:rPr lang="zh-CN" altLang="zh-CN" b="0" dirty="0"/>
              <a:t>与膀胱肿瘤</a:t>
            </a:r>
            <a:r>
              <a:rPr lang="zh-CN" altLang="zh-CN" b="0" dirty="0" smtClean="0"/>
              <a:t>有关</a:t>
            </a:r>
            <a:endParaRPr lang="zh-CN" altLang="zh-CN" dirty="0"/>
          </a:p>
          <a:p>
            <a:pPr lvl="1"/>
            <a:r>
              <a:rPr lang="zh-CN" altLang="zh-CN" b="0" dirty="0" smtClean="0"/>
              <a:t>身体意象</a:t>
            </a:r>
            <a:r>
              <a:rPr lang="zh-CN" altLang="en-US" b="0" dirty="0" smtClean="0"/>
              <a:t>紊乱</a:t>
            </a:r>
            <a:r>
              <a:rPr lang="en-US" altLang="zh-CN" b="0" dirty="0" smtClean="0"/>
              <a:t>  </a:t>
            </a:r>
            <a:r>
              <a:rPr lang="zh-CN" altLang="zh-CN" b="0" dirty="0"/>
              <a:t>与尿流改道、腹壁引流管有关</a:t>
            </a:r>
            <a:endParaRPr lang="zh-CN" altLang="zh-CN" dirty="0"/>
          </a:p>
          <a:p>
            <a:pPr lvl="1"/>
            <a:r>
              <a:rPr lang="zh-CN" altLang="zh-CN" b="0" dirty="0" smtClean="0"/>
              <a:t>潜在并发症</a:t>
            </a:r>
            <a:r>
              <a:rPr lang="en-US" altLang="zh-CN" b="0" dirty="0" smtClean="0"/>
              <a:t>  </a:t>
            </a:r>
            <a:r>
              <a:rPr lang="zh-CN" altLang="zh-CN" b="0" dirty="0"/>
              <a:t>感染、出血、高氯性酸中毒</a:t>
            </a:r>
            <a:r>
              <a:rPr lang="zh-CN" altLang="zh-CN" b="0" dirty="0" smtClean="0"/>
              <a:t>等</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57710161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膀胱癌</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en-US" dirty="0"/>
              <a:t>术</a:t>
            </a:r>
            <a:r>
              <a:rPr lang="zh-CN" altLang="en-US" dirty="0" smtClean="0"/>
              <a:t>前护理</a:t>
            </a:r>
            <a:endParaRPr lang="en-US" altLang="zh-CN" dirty="0" smtClean="0"/>
          </a:p>
          <a:p>
            <a:pPr lvl="2"/>
            <a:r>
              <a:rPr lang="zh-CN" altLang="en-US" dirty="0" smtClean="0"/>
              <a:t>心理护理</a:t>
            </a:r>
            <a:endParaRPr lang="en-US" altLang="zh-CN" dirty="0" smtClean="0"/>
          </a:p>
          <a:p>
            <a:pPr lvl="2"/>
            <a:r>
              <a:rPr lang="zh-CN" altLang="zh-CN" dirty="0"/>
              <a:t>改善营养</a:t>
            </a:r>
            <a:r>
              <a:rPr lang="zh-CN" altLang="zh-CN" dirty="0" smtClean="0"/>
              <a:t>状况</a:t>
            </a:r>
            <a:endParaRPr lang="en-US" altLang="zh-CN" dirty="0" smtClean="0"/>
          </a:p>
          <a:p>
            <a:pPr lvl="2"/>
            <a:r>
              <a:rPr lang="zh-CN" altLang="en-US" dirty="0" smtClean="0"/>
              <a:t>肠道准备</a:t>
            </a:r>
            <a:endParaRPr lang="en-US" altLang="zh-CN" dirty="0" smtClean="0"/>
          </a:p>
          <a:p>
            <a:pPr lvl="2"/>
            <a:r>
              <a:rPr lang="zh-CN" altLang="en-US" dirty="0" smtClean="0"/>
              <a:t>其他</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6419101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膀胱癌</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en-US" dirty="0" smtClean="0"/>
              <a:t>术后护理</a:t>
            </a:r>
            <a:endParaRPr lang="en-US" altLang="zh-CN" dirty="0" smtClean="0"/>
          </a:p>
          <a:p>
            <a:pPr lvl="2"/>
            <a:r>
              <a:rPr lang="zh-CN" altLang="zh-CN" dirty="0"/>
              <a:t>体位与</a:t>
            </a:r>
            <a:r>
              <a:rPr lang="zh-CN" altLang="zh-CN" dirty="0" smtClean="0"/>
              <a:t>活动</a:t>
            </a:r>
            <a:endParaRPr lang="en-US" altLang="zh-CN" dirty="0" smtClean="0"/>
          </a:p>
          <a:p>
            <a:pPr lvl="2"/>
            <a:r>
              <a:rPr lang="zh-CN" altLang="en-US" dirty="0" smtClean="0"/>
              <a:t>饮食护理</a:t>
            </a:r>
            <a:endParaRPr lang="en-US" altLang="zh-CN" dirty="0" smtClean="0"/>
          </a:p>
          <a:p>
            <a:pPr lvl="2"/>
            <a:r>
              <a:rPr lang="zh-CN" altLang="zh-CN" dirty="0"/>
              <a:t>经尿道电切术后护理 </a:t>
            </a:r>
            <a:endParaRPr lang="en-US" altLang="zh-CN" dirty="0"/>
          </a:p>
          <a:p>
            <a:pPr lvl="2"/>
            <a:r>
              <a:rPr lang="zh-CN" altLang="zh-CN" dirty="0"/>
              <a:t>膀胱部分切除术后护理</a:t>
            </a:r>
            <a:endParaRPr lang="en-US" altLang="zh-CN" dirty="0"/>
          </a:p>
          <a:p>
            <a:pPr lvl="2"/>
            <a:r>
              <a:rPr lang="zh-CN" altLang="zh-CN" dirty="0"/>
              <a:t>膀胱全切、输尿管皮肤造瘘的护</a:t>
            </a:r>
            <a:r>
              <a:rPr lang="zh-CN" altLang="zh-CN" dirty="0" smtClean="0"/>
              <a:t>理</a:t>
            </a:r>
            <a:endParaRPr lang="en-US" altLang="zh-CN" dirty="0" smtClean="0"/>
          </a:p>
          <a:p>
            <a:pPr lvl="2"/>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74819958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膀胱癌</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a:t>术后护理</a:t>
            </a:r>
            <a:endParaRPr lang="en-US" altLang="zh-CN" dirty="0"/>
          </a:p>
          <a:p>
            <a:pPr lvl="2"/>
            <a:r>
              <a:rPr lang="zh-CN" altLang="zh-CN" dirty="0" smtClean="0"/>
              <a:t>膀胱</a:t>
            </a:r>
            <a:r>
              <a:rPr lang="zh-CN" altLang="zh-CN" dirty="0"/>
              <a:t>全切、肠代膀胱的</a:t>
            </a:r>
            <a:r>
              <a:rPr lang="zh-CN" altLang="zh-CN" dirty="0" smtClean="0"/>
              <a:t>护理</a:t>
            </a:r>
            <a:endParaRPr lang="en-US" altLang="zh-CN" dirty="0" smtClean="0"/>
          </a:p>
          <a:p>
            <a:pPr lvl="3"/>
            <a:r>
              <a:rPr lang="zh-CN" altLang="zh-CN" dirty="0"/>
              <a:t>各种引流管</a:t>
            </a:r>
            <a:r>
              <a:rPr lang="zh-CN" altLang="zh-CN" dirty="0" smtClean="0"/>
              <a:t>护理</a:t>
            </a:r>
            <a:endParaRPr lang="en-US" altLang="zh-CN" dirty="0" smtClean="0"/>
          </a:p>
          <a:p>
            <a:pPr lvl="4"/>
            <a:r>
              <a:rPr lang="zh-CN" altLang="zh-CN" dirty="0"/>
              <a:t>左、右输尿管支架</a:t>
            </a:r>
            <a:r>
              <a:rPr lang="zh-CN" altLang="zh-CN" dirty="0" smtClean="0"/>
              <a:t>管</a:t>
            </a:r>
            <a:endParaRPr lang="en-US" altLang="zh-CN" dirty="0" smtClean="0"/>
          </a:p>
          <a:p>
            <a:pPr lvl="4"/>
            <a:r>
              <a:rPr lang="zh-CN" altLang="zh-CN" dirty="0"/>
              <a:t>代膀胱内引流管</a:t>
            </a:r>
            <a:endParaRPr lang="en-US" altLang="zh-CN" dirty="0" smtClean="0"/>
          </a:p>
          <a:p>
            <a:pPr lvl="3"/>
            <a:r>
              <a:rPr lang="zh-CN" altLang="zh-CN" dirty="0"/>
              <a:t>代膀胱</a:t>
            </a:r>
            <a:r>
              <a:rPr lang="zh-CN" altLang="zh-CN" dirty="0" smtClean="0"/>
              <a:t>训练</a:t>
            </a:r>
            <a:endParaRPr lang="en-US" altLang="zh-CN" dirty="0" smtClean="0"/>
          </a:p>
          <a:p>
            <a:pPr lvl="3"/>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8271591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膀胱癌</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a:t>术后护理</a:t>
            </a:r>
            <a:endParaRPr lang="en-US" altLang="zh-CN" dirty="0"/>
          </a:p>
          <a:p>
            <a:pPr lvl="2"/>
            <a:r>
              <a:rPr lang="zh-CN" altLang="zh-CN" dirty="0"/>
              <a:t>膀胱全切、肠代膀胱的护理</a:t>
            </a:r>
            <a:endParaRPr lang="en-US" altLang="zh-CN" dirty="0"/>
          </a:p>
          <a:p>
            <a:pPr lvl="3"/>
            <a:r>
              <a:rPr lang="zh-CN" altLang="zh-CN" dirty="0" smtClean="0"/>
              <a:t>造口局部护</a:t>
            </a:r>
            <a:r>
              <a:rPr lang="zh-CN" altLang="zh-CN" dirty="0"/>
              <a:t>理</a:t>
            </a:r>
            <a:endParaRPr lang="en-US" altLang="zh-CN" dirty="0"/>
          </a:p>
          <a:p>
            <a:pPr lvl="4"/>
            <a:r>
              <a:rPr lang="zh-CN" altLang="zh-CN" dirty="0"/>
              <a:t>造口局部观察</a:t>
            </a:r>
            <a:endParaRPr lang="en-US" altLang="zh-CN" dirty="0"/>
          </a:p>
          <a:p>
            <a:pPr lvl="4"/>
            <a:r>
              <a:rPr lang="zh-CN" altLang="zh-CN" dirty="0"/>
              <a:t>造口袋使用</a:t>
            </a:r>
            <a:endParaRPr lang="en-US" altLang="zh-CN" dirty="0"/>
          </a:p>
          <a:p>
            <a:pPr lvl="4"/>
            <a:r>
              <a:rPr lang="zh-CN" altLang="zh-CN" dirty="0"/>
              <a:t>保护造口局部的皮肤</a:t>
            </a:r>
            <a:endParaRPr lang="en-US" altLang="zh-CN" dirty="0"/>
          </a:p>
          <a:p>
            <a:pPr lvl="3"/>
            <a:r>
              <a:rPr lang="zh-CN" altLang="en-US" dirty="0"/>
              <a:t>心理护</a:t>
            </a:r>
            <a:r>
              <a:rPr lang="zh-CN" altLang="en-US" dirty="0" smtClean="0"/>
              <a:t>理</a:t>
            </a:r>
            <a:endParaRPr lang="en-US"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5601513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膀胱癌</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a:t>术后护理</a:t>
            </a:r>
            <a:endParaRPr lang="en-US" altLang="zh-CN" dirty="0"/>
          </a:p>
          <a:p>
            <a:pPr lvl="2"/>
            <a:r>
              <a:rPr lang="zh-CN" altLang="zh-CN" dirty="0" smtClean="0"/>
              <a:t>并发</a:t>
            </a:r>
            <a:r>
              <a:rPr lang="zh-CN" altLang="zh-CN" dirty="0"/>
              <a:t>症的预防与</a:t>
            </a:r>
            <a:r>
              <a:rPr lang="zh-CN" altLang="zh-CN" dirty="0" smtClean="0"/>
              <a:t>护理</a:t>
            </a:r>
            <a:endParaRPr lang="en-US" altLang="zh-CN" dirty="0" smtClean="0"/>
          </a:p>
          <a:p>
            <a:pPr lvl="3"/>
            <a:r>
              <a:rPr lang="zh-CN" altLang="en-US" dirty="0" smtClean="0"/>
              <a:t>出血</a:t>
            </a:r>
            <a:endParaRPr lang="en-US" altLang="zh-CN" dirty="0" smtClean="0"/>
          </a:p>
          <a:p>
            <a:pPr lvl="3"/>
            <a:r>
              <a:rPr lang="zh-CN" altLang="en-US" dirty="0" smtClean="0"/>
              <a:t>感染</a:t>
            </a:r>
            <a:endParaRPr lang="en-US" altLang="zh-CN" dirty="0" smtClean="0"/>
          </a:p>
          <a:p>
            <a:pPr lvl="3"/>
            <a:r>
              <a:rPr lang="zh-CN" altLang="zh-CN" dirty="0"/>
              <a:t>高氯性</a:t>
            </a:r>
            <a:r>
              <a:rPr lang="zh-CN" altLang="zh-CN" dirty="0" smtClean="0"/>
              <a:t>酸中毒</a:t>
            </a:r>
            <a:endParaRPr lang="en-US" altLang="zh-CN" dirty="0" smtClean="0"/>
          </a:p>
          <a:p>
            <a:pPr lvl="2"/>
            <a:r>
              <a:rPr lang="zh-CN" altLang="zh-CN" dirty="0"/>
              <a:t>膀胱灌注化疗的护理</a:t>
            </a:r>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18476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b="0" dirty="0"/>
              <a:t>第一节  </a:t>
            </a:r>
            <a:r>
              <a:rPr lang="zh-CN" altLang="zh-CN" b="0" dirty="0" smtClean="0"/>
              <a:t>肾癌</a:t>
            </a:r>
            <a:endParaRPr lang="zh-CN" altLang="en-US" dirty="0"/>
          </a:p>
        </p:txBody>
      </p:sp>
    </p:spTree>
    <p:extLst>
      <p:ext uri="{BB962C8B-B14F-4D97-AF65-F5344CB8AC3E}">
        <p14:creationId xmlns:p14="http://schemas.microsoft.com/office/powerpoint/2010/main" xmlns="" val="401332082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膀胱癌</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b="0" dirty="0" smtClean="0"/>
              <a:t>健康</a:t>
            </a:r>
            <a:r>
              <a:rPr lang="zh-CN" altLang="zh-CN" b="0" dirty="0"/>
              <a:t>教育</a:t>
            </a:r>
            <a:endParaRPr lang="zh-CN" altLang="zh-CN" dirty="0"/>
          </a:p>
          <a:p>
            <a:pPr lvl="2"/>
            <a:r>
              <a:rPr lang="zh-CN" altLang="zh-CN" dirty="0" smtClean="0"/>
              <a:t>指导</a:t>
            </a:r>
            <a:r>
              <a:rPr lang="zh-CN" altLang="en-US" dirty="0" smtClean="0"/>
              <a:t>患者</a:t>
            </a:r>
            <a:r>
              <a:rPr lang="zh-CN" altLang="zh-CN" dirty="0" smtClean="0"/>
              <a:t>加强营养</a:t>
            </a:r>
            <a:r>
              <a:rPr lang="zh-CN" altLang="zh-CN" dirty="0"/>
              <a:t>、注意休息、适度活动、避免劳累以增强机体抵抗力，促进</a:t>
            </a:r>
            <a:r>
              <a:rPr lang="zh-CN" altLang="zh-CN" dirty="0" smtClean="0"/>
              <a:t>康复</a:t>
            </a:r>
            <a:endParaRPr lang="zh-CN" altLang="zh-CN" dirty="0"/>
          </a:p>
          <a:p>
            <a:pPr lvl="2"/>
            <a:r>
              <a:rPr lang="zh-CN" altLang="zh-CN" dirty="0" smtClean="0"/>
              <a:t>培养</a:t>
            </a:r>
            <a:r>
              <a:rPr lang="zh-CN" altLang="en-US" dirty="0" smtClean="0"/>
              <a:t>患者</a:t>
            </a:r>
            <a:r>
              <a:rPr lang="zh-CN" altLang="zh-CN" dirty="0" smtClean="0"/>
              <a:t>的</a:t>
            </a:r>
            <a:r>
              <a:rPr lang="zh-CN" altLang="zh-CN" dirty="0"/>
              <a:t>无菌意识，</a:t>
            </a:r>
            <a:r>
              <a:rPr lang="zh-CN" altLang="zh-CN" dirty="0" smtClean="0"/>
              <a:t>培训</a:t>
            </a:r>
            <a:r>
              <a:rPr lang="zh-CN" altLang="en-US" dirty="0" smtClean="0"/>
              <a:t>患者</a:t>
            </a:r>
            <a:r>
              <a:rPr lang="zh-CN" altLang="zh-CN" dirty="0" smtClean="0"/>
              <a:t>自助</a:t>
            </a:r>
            <a:r>
              <a:rPr lang="zh-CN" altLang="zh-CN" dirty="0"/>
              <a:t>清洁导尿的基本技能和技巧，实现自我</a:t>
            </a:r>
            <a:r>
              <a:rPr lang="zh-CN" altLang="zh-CN" dirty="0" smtClean="0"/>
              <a:t>护理</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0623431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膀胱癌</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zh-CN" dirty="0"/>
              <a:t>健康教育</a:t>
            </a:r>
          </a:p>
          <a:p>
            <a:pPr lvl="2"/>
            <a:r>
              <a:rPr lang="zh-CN" altLang="zh-CN" dirty="0" smtClean="0"/>
              <a:t>带引流管</a:t>
            </a:r>
            <a:r>
              <a:rPr lang="zh-CN" altLang="zh-CN" dirty="0"/>
              <a:t>出院者，进行引流管自我管理的培养和健康教育，提高自我管理能力，减少并发症的</a:t>
            </a:r>
            <a:r>
              <a:rPr lang="zh-CN" altLang="zh-CN" dirty="0" smtClean="0"/>
              <a:t>发生</a:t>
            </a:r>
            <a:endParaRPr lang="zh-CN" altLang="zh-CN" dirty="0"/>
          </a:p>
          <a:p>
            <a:pPr lvl="2"/>
            <a:r>
              <a:rPr lang="zh-CN" altLang="zh-CN" dirty="0" smtClean="0"/>
              <a:t>定期复诊</a:t>
            </a:r>
            <a:r>
              <a:rPr lang="zh-CN" altLang="zh-CN" dirty="0"/>
              <a:t>，保留膀胱手术后，每</a:t>
            </a:r>
            <a:r>
              <a:rPr lang="en-US" altLang="zh-CN" dirty="0"/>
              <a:t>3</a:t>
            </a:r>
            <a:r>
              <a:rPr lang="zh-CN" altLang="zh-CN" dirty="0"/>
              <a:t>个月进行</a:t>
            </a:r>
            <a:r>
              <a:rPr lang="en-US" altLang="zh-CN" dirty="0"/>
              <a:t>1</a:t>
            </a:r>
            <a:r>
              <a:rPr lang="zh-CN" altLang="zh-CN" dirty="0"/>
              <a:t>次膀胱镜检查，</a:t>
            </a:r>
            <a:r>
              <a:rPr lang="en-US" altLang="zh-CN" dirty="0"/>
              <a:t>2</a:t>
            </a:r>
            <a:r>
              <a:rPr lang="zh-CN" altLang="zh-CN" dirty="0"/>
              <a:t>年无复发者，改为每半年</a:t>
            </a:r>
            <a:r>
              <a:rPr lang="en-US" altLang="zh-CN" dirty="0"/>
              <a:t>1</a:t>
            </a:r>
            <a:r>
              <a:rPr lang="zh-CN" altLang="zh-CN" dirty="0"/>
              <a:t>次；膀胱全切术后，终生随访，进行腹部</a:t>
            </a:r>
            <a:r>
              <a:rPr lang="en-US" altLang="zh-CN" dirty="0"/>
              <a:t>B</a:t>
            </a:r>
            <a:r>
              <a:rPr lang="zh-CN" altLang="zh-CN" dirty="0"/>
              <a:t>超、盆腔</a:t>
            </a:r>
            <a:r>
              <a:rPr lang="en-US" altLang="zh-CN" dirty="0"/>
              <a:t>CT</a:t>
            </a:r>
            <a:r>
              <a:rPr lang="zh-CN" altLang="zh-CN" dirty="0"/>
              <a:t>等</a:t>
            </a:r>
            <a:r>
              <a:rPr lang="zh-CN" altLang="zh-CN" dirty="0" smtClean="0"/>
              <a:t>检查</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31473237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第三节 </a:t>
            </a:r>
            <a:r>
              <a:rPr lang="zh-CN" altLang="zh-CN" dirty="0" smtClean="0"/>
              <a:t>前列腺癌</a:t>
            </a:r>
            <a:endParaRPr lang="zh-CN" altLang="en-US" dirty="0"/>
          </a:p>
        </p:txBody>
      </p:sp>
    </p:spTree>
    <p:extLst>
      <p:ext uri="{BB962C8B-B14F-4D97-AF65-F5344CB8AC3E}">
        <p14:creationId xmlns:p14="http://schemas.microsoft.com/office/powerpoint/2010/main" xmlns="" val="365728998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前列腺癌</a:t>
            </a:r>
            <a:endParaRPr lang="zh-CN" altLang="en-US" dirty="0"/>
          </a:p>
        </p:txBody>
      </p:sp>
      <p:sp>
        <p:nvSpPr>
          <p:cNvPr id="3" name="内容占位符 2"/>
          <p:cNvSpPr>
            <a:spLocks noGrp="1"/>
          </p:cNvSpPr>
          <p:nvPr>
            <p:ph idx="1"/>
          </p:nvPr>
        </p:nvSpPr>
        <p:spPr>
          <a:xfrm>
            <a:off x="304800" y="1196752"/>
            <a:ext cx="8610600" cy="4876800"/>
          </a:xfrm>
        </p:spPr>
        <p:txBody>
          <a:bodyPr/>
          <a:lstStyle/>
          <a:p>
            <a:r>
              <a:rPr lang="zh-CN" altLang="en-US" dirty="0" smtClean="0"/>
              <a:t>概述</a:t>
            </a:r>
            <a:endParaRPr lang="en-US" altLang="zh-CN" dirty="0" smtClean="0"/>
          </a:p>
          <a:p>
            <a:pPr lvl="1"/>
            <a:r>
              <a:rPr lang="zh-CN" altLang="zh-CN" dirty="0"/>
              <a:t>前列腺癌（</a:t>
            </a:r>
            <a:r>
              <a:rPr lang="en-US" altLang="zh-CN" dirty="0"/>
              <a:t>carcinoma of prostate</a:t>
            </a:r>
            <a:r>
              <a:rPr lang="zh-CN" altLang="zh-CN" dirty="0" smtClean="0"/>
              <a:t>）</a:t>
            </a:r>
            <a:r>
              <a:rPr lang="zh-CN" altLang="zh-CN" dirty="0"/>
              <a:t>在我国近年来发病率不断增高，与人口寿命增长、饮食结构改变</a:t>
            </a:r>
            <a:r>
              <a:rPr lang="zh-CN" altLang="zh-CN" dirty="0" smtClean="0"/>
              <a:t>有关</a:t>
            </a:r>
            <a:endParaRPr lang="en-US" altLang="zh-CN" dirty="0" smtClean="0"/>
          </a:p>
          <a:p>
            <a:pPr lvl="1"/>
            <a:r>
              <a:rPr lang="zh-CN" altLang="zh-CN" dirty="0"/>
              <a:t>前列腺癌发病原因尚不明确，可能与环境、饮食、遗传和性激素等</a:t>
            </a:r>
            <a:r>
              <a:rPr lang="zh-CN" altLang="zh-CN" dirty="0" smtClean="0"/>
              <a:t>有关</a:t>
            </a:r>
            <a:endParaRPr lang="en-US" altLang="zh-CN" dirty="0" smtClean="0"/>
          </a:p>
          <a:p>
            <a:pPr lvl="1"/>
            <a:r>
              <a:rPr lang="zh-CN" altLang="zh-CN" dirty="0"/>
              <a:t>约</a:t>
            </a:r>
            <a:r>
              <a:rPr lang="en-US" altLang="zh-CN" dirty="0"/>
              <a:t>95%</a:t>
            </a:r>
            <a:r>
              <a:rPr lang="zh-CN" altLang="zh-CN" dirty="0"/>
              <a:t>的前列腺癌为腺癌，其余的</a:t>
            </a:r>
            <a:r>
              <a:rPr lang="en-US" altLang="zh-CN" dirty="0"/>
              <a:t>5%</a:t>
            </a:r>
            <a:r>
              <a:rPr lang="zh-CN" altLang="zh-CN" dirty="0"/>
              <a:t>中有</a:t>
            </a:r>
            <a:r>
              <a:rPr lang="en-US" altLang="zh-CN" dirty="0"/>
              <a:t>90%</a:t>
            </a:r>
            <a:r>
              <a:rPr lang="zh-CN" altLang="zh-CN" dirty="0"/>
              <a:t>是移行细胞癌，</a:t>
            </a:r>
            <a:r>
              <a:rPr lang="en-US" altLang="zh-CN" dirty="0"/>
              <a:t>10%</a:t>
            </a:r>
            <a:r>
              <a:rPr lang="zh-CN" altLang="zh-CN" dirty="0"/>
              <a:t>为神经内分泌癌和肉瘤。前列腺癌较常见的转移途径是淋巴结转移及经血行转移至骨骼</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64712541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前列腺癌</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zh-CN" altLang="en-US" dirty="0" smtClean="0"/>
              <a:t>症状</a:t>
            </a:r>
            <a:endParaRPr lang="en-US" altLang="zh-CN" dirty="0" smtClean="0"/>
          </a:p>
          <a:p>
            <a:pPr lvl="3"/>
            <a:r>
              <a:rPr lang="zh-CN" altLang="zh-CN" dirty="0"/>
              <a:t>早期前列腺癌一般无</a:t>
            </a:r>
            <a:r>
              <a:rPr lang="zh-CN" altLang="zh-CN" dirty="0" smtClean="0"/>
              <a:t>症状</a:t>
            </a:r>
            <a:endParaRPr lang="en-US" altLang="zh-CN" dirty="0" smtClean="0"/>
          </a:p>
          <a:p>
            <a:pPr lvl="3"/>
            <a:r>
              <a:rPr lang="zh-CN" altLang="zh-CN" dirty="0" smtClean="0"/>
              <a:t>进</a:t>
            </a:r>
            <a:r>
              <a:rPr lang="zh-CN" altLang="zh-CN" dirty="0"/>
              <a:t>展期肿瘤生长可以挤压尿道、直接侵犯膀胱颈部、三角区</a:t>
            </a:r>
            <a:r>
              <a:rPr lang="zh-CN" altLang="zh-CN" dirty="0" smtClean="0"/>
              <a:t>，</a:t>
            </a:r>
            <a:r>
              <a:rPr lang="zh-CN" altLang="en-US" dirty="0" smtClean="0"/>
              <a:t>患者</a:t>
            </a:r>
            <a:r>
              <a:rPr lang="zh-CN" altLang="zh-CN" dirty="0" smtClean="0"/>
              <a:t>出现</a:t>
            </a:r>
            <a:r>
              <a:rPr lang="zh-CN" altLang="zh-CN" dirty="0"/>
              <a:t>排尿困难、刺激症状；骨</a:t>
            </a:r>
            <a:r>
              <a:rPr lang="zh-CN" altLang="zh-CN" dirty="0" smtClean="0"/>
              <a:t>转移</a:t>
            </a:r>
            <a:r>
              <a:rPr lang="zh-CN" altLang="en-US" dirty="0" smtClean="0"/>
              <a:t>患者</a:t>
            </a:r>
            <a:r>
              <a:rPr lang="zh-CN" altLang="zh-CN" dirty="0" smtClean="0"/>
              <a:t>可以</a:t>
            </a:r>
            <a:r>
              <a:rPr lang="zh-CN" altLang="zh-CN" dirty="0"/>
              <a:t>出现骨痛、脊髓压迫症状、排便失禁</a:t>
            </a:r>
            <a:r>
              <a:rPr lang="zh-CN" altLang="zh-CN" dirty="0" smtClean="0"/>
              <a:t>等</a:t>
            </a:r>
            <a:endParaRPr lang="zh-CN" altLang="zh-CN" sz="20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前列腺癌</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zh-CN" altLang="zh-CN" dirty="0" smtClean="0"/>
              <a:t>体征</a:t>
            </a:r>
            <a:r>
              <a:rPr lang="en-US" altLang="zh-CN" dirty="0" smtClean="0"/>
              <a:t>  </a:t>
            </a:r>
          </a:p>
          <a:p>
            <a:pPr lvl="3"/>
            <a:r>
              <a:rPr lang="zh-CN" altLang="zh-CN" dirty="0" smtClean="0"/>
              <a:t>直肠</a:t>
            </a:r>
            <a:r>
              <a:rPr lang="zh-CN" altLang="zh-CN" dirty="0"/>
              <a:t>指诊可触及前列腺结节。淋巴结转移时</a:t>
            </a:r>
            <a:r>
              <a:rPr lang="zh-CN" altLang="zh-CN" dirty="0" smtClean="0"/>
              <a:t>，</a:t>
            </a:r>
            <a:r>
              <a:rPr lang="zh-CN" altLang="en-US" dirty="0" smtClean="0"/>
              <a:t>患者</a:t>
            </a:r>
            <a:r>
              <a:rPr lang="zh-CN" altLang="zh-CN" dirty="0" smtClean="0"/>
              <a:t>可</a:t>
            </a:r>
            <a:r>
              <a:rPr lang="zh-CN" altLang="zh-CN" dirty="0"/>
              <a:t>出现下肢水肿。脊髓受压可出现下肢痛、无力</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1349359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前列腺癌</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辅助检查</a:t>
            </a:r>
            <a:endParaRPr lang="en-US" altLang="zh-CN" dirty="0" smtClean="0"/>
          </a:p>
          <a:p>
            <a:pPr lvl="2"/>
            <a:r>
              <a:rPr lang="zh-CN" altLang="en-US" dirty="0" smtClean="0"/>
              <a:t>实验室检查</a:t>
            </a:r>
            <a:endParaRPr lang="en-US" altLang="zh-CN" dirty="0" smtClean="0"/>
          </a:p>
          <a:p>
            <a:pPr lvl="3"/>
            <a:r>
              <a:rPr lang="zh-CN" altLang="zh-CN" dirty="0"/>
              <a:t>列腺特异性抗原（</a:t>
            </a:r>
            <a:r>
              <a:rPr lang="en-US" altLang="zh-CN" dirty="0"/>
              <a:t>prostate-specific antigen</a:t>
            </a:r>
            <a:r>
              <a:rPr lang="zh-CN" altLang="zh-CN" dirty="0"/>
              <a:t>，</a:t>
            </a:r>
            <a:r>
              <a:rPr lang="en-US" altLang="zh-CN" dirty="0"/>
              <a:t>PSA</a:t>
            </a:r>
            <a:r>
              <a:rPr lang="zh-CN" altLang="zh-CN" dirty="0"/>
              <a:t>）作为前列腺癌的标记物在临床上有很重要的作用。可作为前列腺癌的</a:t>
            </a:r>
            <a:r>
              <a:rPr lang="zh-CN" altLang="zh-CN" dirty="0" smtClean="0"/>
              <a:t>筛选</a:t>
            </a:r>
            <a:r>
              <a:rPr lang="zh-CN" altLang="en-US" dirty="0" smtClean="0"/>
              <a:t>检查</a:t>
            </a:r>
            <a:r>
              <a:rPr lang="zh-CN" altLang="zh-CN" dirty="0" smtClean="0"/>
              <a:t>方法</a:t>
            </a:r>
            <a:endParaRPr lang="en-US" altLang="zh-CN" dirty="0" smtClean="0"/>
          </a:p>
          <a:p>
            <a:pPr lvl="2"/>
            <a:r>
              <a:rPr lang="zh-CN" altLang="en-US" dirty="0"/>
              <a:t>影像</a:t>
            </a:r>
            <a:r>
              <a:rPr lang="zh-CN" altLang="en-US" dirty="0" smtClean="0"/>
              <a:t>学检查</a:t>
            </a:r>
            <a:endParaRPr lang="en-US" altLang="zh-CN" dirty="0" smtClean="0"/>
          </a:p>
          <a:p>
            <a:pPr lvl="3"/>
            <a:r>
              <a:rPr lang="en-US" altLang="zh-CN" dirty="0"/>
              <a:t>B</a:t>
            </a:r>
            <a:r>
              <a:rPr lang="zh-CN" altLang="zh-CN" dirty="0"/>
              <a:t>超检查</a:t>
            </a:r>
            <a:endParaRPr lang="en-US" altLang="zh-CN" dirty="0" smtClean="0"/>
          </a:p>
          <a:p>
            <a:pPr lvl="2"/>
            <a:r>
              <a:rPr lang="zh-CN" altLang="zh-CN" dirty="0"/>
              <a:t>前列腺穿剌活检 </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72876600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前列腺癌</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smtClean="0"/>
              <a:t>与疾病相关</a:t>
            </a:r>
            <a:r>
              <a:rPr lang="zh-CN" altLang="zh-CN" dirty="0"/>
              <a:t>的健康史</a:t>
            </a:r>
          </a:p>
          <a:p>
            <a:pPr lvl="2"/>
            <a:r>
              <a:rPr lang="zh-CN" altLang="zh-CN" dirty="0" smtClean="0"/>
              <a:t>评估</a:t>
            </a:r>
            <a:r>
              <a:rPr lang="zh-CN" altLang="en-US" dirty="0" smtClean="0"/>
              <a:t>患者</a:t>
            </a:r>
            <a:r>
              <a:rPr lang="zh-CN" altLang="zh-CN" dirty="0" smtClean="0"/>
              <a:t>饮食</a:t>
            </a:r>
            <a:r>
              <a:rPr lang="zh-CN" altLang="zh-CN" dirty="0"/>
              <a:t>习惯、有无不良嗜好及致癌物质接触史，有无家族史</a:t>
            </a:r>
            <a:r>
              <a:rPr lang="zh-CN" altLang="zh-CN" dirty="0" smtClean="0"/>
              <a:t>等</a:t>
            </a:r>
            <a:endParaRPr lang="en-US" altLang="zh-CN" dirty="0" smtClean="0"/>
          </a:p>
          <a:p>
            <a:pPr lvl="1"/>
            <a:r>
              <a:rPr lang="zh-CN" altLang="zh-CN" dirty="0"/>
              <a:t>心理社会</a:t>
            </a:r>
            <a:r>
              <a:rPr lang="zh-CN" altLang="zh-CN" dirty="0" smtClean="0"/>
              <a:t>状况</a:t>
            </a:r>
            <a:endParaRPr lang="en-US" altLang="zh-CN" dirty="0" smtClean="0"/>
          </a:p>
          <a:p>
            <a:pPr lvl="2"/>
            <a:r>
              <a:rPr lang="zh-CN" altLang="zh-CN" dirty="0"/>
              <a:t>应注意</a:t>
            </a:r>
            <a:r>
              <a:rPr lang="zh-CN" altLang="zh-CN" dirty="0" smtClean="0"/>
              <a:t>评估</a:t>
            </a:r>
            <a:r>
              <a:rPr lang="zh-CN" altLang="en-US" dirty="0" smtClean="0"/>
              <a:t>患者</a:t>
            </a:r>
            <a:r>
              <a:rPr lang="zh-CN" altLang="zh-CN" dirty="0" smtClean="0"/>
              <a:t>及</a:t>
            </a:r>
            <a:r>
              <a:rPr lang="zh-CN" altLang="zh-CN" dirty="0"/>
              <a:t>家属对疾病认知程度和接受程度</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4193561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前列腺癌</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en-US" dirty="0" smtClean="0"/>
              <a:t>手术治疗</a:t>
            </a:r>
            <a:endParaRPr lang="en-US" altLang="zh-CN" dirty="0" smtClean="0"/>
          </a:p>
          <a:p>
            <a:pPr lvl="3"/>
            <a:r>
              <a:rPr lang="zh-CN" altLang="zh-CN" dirty="0"/>
              <a:t>根治性前列腺切除术，是治疗前列腺癌的最佳方法，但仅适用于年龄较轻，能耐受手术</a:t>
            </a:r>
            <a:r>
              <a:rPr lang="zh-CN" altLang="zh-CN" dirty="0" smtClean="0"/>
              <a:t>的</a:t>
            </a:r>
            <a:r>
              <a:rPr lang="zh-CN" altLang="en-US" dirty="0" smtClean="0"/>
              <a:t>患者</a:t>
            </a:r>
            <a:endParaRPr lang="en-US" altLang="zh-CN" dirty="0" smtClean="0"/>
          </a:p>
          <a:p>
            <a:pPr lvl="2"/>
            <a:r>
              <a:rPr lang="zh-CN" altLang="en-US" dirty="0" smtClean="0"/>
              <a:t>内分泌治疗</a:t>
            </a:r>
            <a:endParaRPr lang="en-US" altLang="zh-CN" dirty="0" smtClean="0"/>
          </a:p>
          <a:p>
            <a:pPr lvl="2"/>
            <a:r>
              <a:rPr lang="zh-CN" altLang="en-US" dirty="0" smtClean="0"/>
              <a:t>放射治疗</a:t>
            </a:r>
            <a:endParaRPr lang="en-US" altLang="zh-CN" dirty="0" smtClean="0"/>
          </a:p>
          <a:p>
            <a:pPr lvl="2"/>
            <a:r>
              <a:rPr lang="zh-CN" altLang="en-US" dirty="0" smtClean="0"/>
              <a:t>化学治疗</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7482875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前列腺癌</a:t>
            </a:r>
            <a:endParaRPr lang="zh-CN" altLang="en-US"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营养失调</a:t>
            </a:r>
            <a:r>
              <a:rPr lang="zh-CN" altLang="zh-CN" dirty="0"/>
              <a:t>（低于机体需要量） 与癌肿消耗，手术创伤，早期骨转移有关。</a:t>
            </a:r>
          </a:p>
          <a:p>
            <a:pPr lvl="1"/>
            <a:r>
              <a:rPr lang="zh-CN" altLang="zh-CN" dirty="0" smtClean="0"/>
              <a:t>疼痛 </a:t>
            </a:r>
            <a:r>
              <a:rPr lang="zh-CN" altLang="zh-CN" dirty="0"/>
              <a:t>与手术创伤、留置尿管、前列腺窝内气囊压迫及常规的术后膀胱冲洗导致膀胱痉挛有关。</a:t>
            </a:r>
          </a:p>
          <a:p>
            <a:pPr lvl="1"/>
            <a:r>
              <a:rPr lang="zh-CN" altLang="zh-CN" dirty="0" smtClean="0"/>
              <a:t>潜在并发症 </a:t>
            </a:r>
            <a:r>
              <a:rPr lang="zh-CN" altLang="zh-CN" dirty="0"/>
              <a:t>出血、感染、尿失禁、尿道吻合口狭窄、内分泌治疗不良反应等。 </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3778927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肾癌</a:t>
            </a:r>
            <a:endParaRPr lang="zh-CN" altLang="en-US" dirty="0"/>
          </a:p>
        </p:txBody>
      </p:sp>
      <p:sp>
        <p:nvSpPr>
          <p:cNvPr id="3" name="内容占位符 2"/>
          <p:cNvSpPr>
            <a:spLocks noGrp="1"/>
          </p:cNvSpPr>
          <p:nvPr>
            <p:ph idx="1"/>
          </p:nvPr>
        </p:nvSpPr>
        <p:spPr/>
        <p:txBody>
          <a:bodyPr/>
          <a:lstStyle/>
          <a:p>
            <a:r>
              <a:rPr lang="zh-CN" altLang="en-US" dirty="0" smtClean="0"/>
              <a:t>概述</a:t>
            </a:r>
            <a:endParaRPr lang="en-US" altLang="zh-CN" dirty="0" smtClean="0"/>
          </a:p>
          <a:p>
            <a:pPr lvl="1"/>
            <a:r>
              <a:rPr lang="zh-CN" altLang="zh-CN" dirty="0"/>
              <a:t>肾癌（</a:t>
            </a:r>
            <a:r>
              <a:rPr lang="en-US" altLang="zh-CN" dirty="0"/>
              <a:t>renal carcinoma</a:t>
            </a:r>
            <a:r>
              <a:rPr lang="zh-CN" altLang="zh-CN" dirty="0" smtClean="0"/>
              <a:t>）</a:t>
            </a:r>
            <a:r>
              <a:rPr lang="zh-CN" altLang="zh-CN" dirty="0"/>
              <a:t>是源自肾小管上皮细胞的</a:t>
            </a:r>
            <a:r>
              <a:rPr lang="zh-CN" altLang="zh-CN" dirty="0" smtClean="0"/>
              <a:t>肾实质性肿瘤</a:t>
            </a:r>
            <a:endParaRPr lang="en-US" altLang="zh-CN" dirty="0" smtClean="0"/>
          </a:p>
          <a:p>
            <a:pPr lvl="1"/>
            <a:r>
              <a:rPr lang="zh-CN" altLang="zh-CN" dirty="0"/>
              <a:t>多发生于</a:t>
            </a:r>
            <a:r>
              <a:rPr lang="en-US" altLang="zh-CN" dirty="0"/>
              <a:t>50</a:t>
            </a:r>
            <a:r>
              <a:rPr lang="zh-CN" altLang="zh-CN" dirty="0"/>
              <a:t>～</a:t>
            </a:r>
            <a:r>
              <a:rPr lang="en-US" altLang="zh-CN" dirty="0"/>
              <a:t>60</a:t>
            </a:r>
            <a:r>
              <a:rPr lang="zh-CN" altLang="zh-CN" dirty="0"/>
              <a:t>岁</a:t>
            </a:r>
            <a:r>
              <a:rPr lang="en-US" altLang="zh-CN" dirty="0"/>
              <a:t>,</a:t>
            </a:r>
            <a:r>
              <a:rPr lang="zh-CN" altLang="zh-CN" dirty="0"/>
              <a:t>男性明显多于女性，男女之比为</a:t>
            </a:r>
            <a:r>
              <a:rPr lang="en-US" altLang="zh-CN" dirty="0"/>
              <a:t>2:1</a:t>
            </a:r>
            <a:r>
              <a:rPr lang="zh-CN" altLang="zh-CN" dirty="0"/>
              <a:t>。吸烟是唯一的危险因素</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96376569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前列腺癌</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en-US" dirty="0"/>
              <a:t>术</a:t>
            </a:r>
            <a:r>
              <a:rPr lang="zh-CN" altLang="en-US" dirty="0" smtClean="0"/>
              <a:t>前护理</a:t>
            </a:r>
            <a:endParaRPr lang="en-US" altLang="zh-CN" dirty="0" smtClean="0"/>
          </a:p>
          <a:p>
            <a:pPr lvl="2"/>
            <a:r>
              <a:rPr lang="zh-CN" altLang="en-US" dirty="0" smtClean="0"/>
              <a:t>改善营养</a:t>
            </a:r>
            <a:endParaRPr lang="en-US" altLang="zh-CN" dirty="0" smtClean="0"/>
          </a:p>
          <a:p>
            <a:pPr lvl="2"/>
            <a:r>
              <a:rPr lang="zh-CN" altLang="zh-CN" dirty="0"/>
              <a:t>减轻焦虑和</a:t>
            </a:r>
            <a:r>
              <a:rPr lang="zh-CN" altLang="zh-CN" dirty="0" smtClean="0"/>
              <a:t>恐惧</a:t>
            </a:r>
            <a:endParaRPr lang="en-US" altLang="zh-CN" dirty="0" smtClean="0"/>
          </a:p>
          <a:p>
            <a:pPr lvl="2"/>
            <a:r>
              <a:rPr lang="zh-CN" altLang="en-US" dirty="0" smtClean="0"/>
              <a:t>肠道准备</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019293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前列腺癌</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en-US" dirty="0" smtClean="0"/>
              <a:t>术后护理</a:t>
            </a:r>
            <a:endParaRPr lang="en-US" altLang="zh-CN" dirty="0" smtClean="0"/>
          </a:p>
          <a:p>
            <a:pPr lvl="2"/>
            <a:r>
              <a:rPr lang="zh-CN" altLang="zh-CN" dirty="0"/>
              <a:t>一般</a:t>
            </a:r>
            <a:r>
              <a:rPr lang="zh-CN" altLang="zh-CN" dirty="0" smtClean="0"/>
              <a:t>护理</a:t>
            </a:r>
            <a:endParaRPr lang="en-US" altLang="zh-CN" dirty="0" smtClean="0"/>
          </a:p>
          <a:p>
            <a:pPr lvl="2"/>
            <a:r>
              <a:rPr lang="zh-CN" altLang="en-US" dirty="0" smtClean="0"/>
              <a:t>并发症观察与护理</a:t>
            </a:r>
            <a:endParaRPr lang="en-US" altLang="zh-CN" dirty="0" smtClean="0"/>
          </a:p>
          <a:p>
            <a:pPr lvl="3"/>
            <a:r>
              <a:rPr lang="zh-CN" altLang="en-US" dirty="0" smtClean="0"/>
              <a:t>出血</a:t>
            </a:r>
            <a:endParaRPr lang="en-US" altLang="zh-CN" dirty="0" smtClean="0"/>
          </a:p>
          <a:p>
            <a:pPr lvl="3"/>
            <a:r>
              <a:rPr lang="zh-CN" altLang="en-US" dirty="0" smtClean="0"/>
              <a:t>感染</a:t>
            </a:r>
            <a:endParaRPr lang="en-US" altLang="zh-CN" dirty="0" smtClean="0"/>
          </a:p>
          <a:p>
            <a:pPr lvl="3"/>
            <a:r>
              <a:rPr lang="zh-CN" altLang="en-US" dirty="0"/>
              <a:t>尿失禁</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24132977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第三节 前列腺癌</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smtClean="0"/>
              <a:t>健康教育</a:t>
            </a:r>
            <a:endParaRPr lang="en-US" altLang="zh-CN" dirty="0" smtClean="0"/>
          </a:p>
          <a:p>
            <a:pPr lvl="2"/>
            <a:r>
              <a:rPr lang="zh-CN" altLang="en-US" dirty="0" smtClean="0"/>
              <a:t>康复指导</a:t>
            </a:r>
            <a:endParaRPr lang="en-US" altLang="zh-CN" dirty="0" smtClean="0"/>
          </a:p>
          <a:p>
            <a:pPr lvl="2"/>
            <a:r>
              <a:rPr lang="zh-CN" altLang="en-US" dirty="0" smtClean="0"/>
              <a:t>用药指导</a:t>
            </a:r>
            <a:endParaRPr lang="en-US" altLang="zh-CN" dirty="0" smtClean="0"/>
          </a:p>
          <a:p>
            <a:pPr lvl="2"/>
            <a:r>
              <a:rPr lang="zh-CN" altLang="en-US" dirty="0" smtClean="0"/>
              <a:t>定期随访指导</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9975953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528" y="304800"/>
            <a:ext cx="9095928" cy="563563"/>
          </a:xfrm>
        </p:spPr>
        <p:txBody>
          <a:bodyPr/>
          <a:lstStyle/>
          <a:p>
            <a:r>
              <a:rPr lang="zh-CN" altLang="zh-CN" dirty="0"/>
              <a:t>第三十六章</a:t>
            </a:r>
            <a:r>
              <a:rPr lang="en-US" altLang="zh-CN" dirty="0"/>
              <a:t>  </a:t>
            </a:r>
            <a:r>
              <a:rPr lang="zh-CN" altLang="zh-CN" dirty="0"/>
              <a:t>泌尿、男性生殖系统</a:t>
            </a:r>
            <a:r>
              <a:rPr lang="zh-CN" altLang="zh-CN" dirty="0" smtClean="0"/>
              <a:t>肿瘤</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smtClean="0"/>
              <a:t>病因  </a:t>
            </a:r>
            <a:endParaRPr lang="en-US" altLang="zh-CN" dirty="0" smtClean="0"/>
          </a:p>
          <a:p>
            <a:pPr lvl="2"/>
            <a:r>
              <a:rPr lang="zh-CN" altLang="zh-CN" dirty="0" smtClean="0"/>
              <a:t>肾癌</a:t>
            </a:r>
            <a:r>
              <a:rPr lang="zh-CN" altLang="zh-CN" dirty="0"/>
              <a:t>、膀胱癌、前列腺癌的病因不明，相关因素包括吸烟</a:t>
            </a:r>
            <a:r>
              <a:rPr lang="zh-CN" altLang="zh-CN" dirty="0" smtClean="0"/>
              <a:t>、肥胖</a:t>
            </a:r>
            <a:r>
              <a:rPr lang="zh-CN" altLang="zh-CN" dirty="0"/>
              <a:t>、职业因素、激素和药物、长期患有结石及感染、长期接触某些致癌物质等。</a:t>
            </a:r>
          </a:p>
          <a:p>
            <a:pPr lvl="1"/>
            <a:r>
              <a:rPr lang="zh-CN" altLang="zh-CN" dirty="0" smtClean="0"/>
              <a:t>临床表现</a:t>
            </a:r>
            <a:r>
              <a:rPr lang="en-US" altLang="zh-CN" dirty="0" smtClean="0"/>
              <a:t>  </a:t>
            </a:r>
          </a:p>
          <a:p>
            <a:pPr lvl="2"/>
            <a:r>
              <a:rPr lang="zh-CN" altLang="zh-CN" dirty="0" smtClean="0"/>
              <a:t>血尿</a:t>
            </a:r>
            <a:r>
              <a:rPr lang="zh-CN" altLang="zh-CN" dirty="0"/>
              <a:t>、腰痛、肿块等肾癌三联征是肾癌的典型临床表现，</a:t>
            </a:r>
            <a:r>
              <a:rPr lang="zh-CN" altLang="zh-CN" dirty="0" smtClean="0"/>
              <a:t>一般</a:t>
            </a:r>
            <a:r>
              <a:rPr lang="zh-CN" altLang="en-US" dirty="0" smtClean="0"/>
              <a:t>患者</a:t>
            </a:r>
            <a:r>
              <a:rPr lang="zh-CN" altLang="zh-CN" dirty="0" smtClean="0"/>
              <a:t>只有</a:t>
            </a:r>
            <a:r>
              <a:rPr lang="zh-CN" altLang="zh-CN" dirty="0"/>
              <a:t>其中的一项或两项，但均为晚期表现</a:t>
            </a:r>
            <a:r>
              <a:rPr lang="zh-CN" altLang="zh-CN" dirty="0" smtClean="0"/>
              <a:t>。</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1270225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80528" y="304800"/>
            <a:ext cx="9095928" cy="563563"/>
          </a:xfrm>
        </p:spPr>
        <p:txBody>
          <a:bodyPr/>
          <a:lstStyle/>
          <a:p>
            <a:r>
              <a:rPr lang="zh-CN" altLang="zh-CN" dirty="0"/>
              <a:t>第三十六章</a:t>
            </a:r>
            <a:r>
              <a:rPr lang="en-US" altLang="zh-CN" dirty="0"/>
              <a:t>  </a:t>
            </a:r>
            <a:r>
              <a:rPr lang="zh-CN" altLang="zh-CN" dirty="0"/>
              <a:t>泌尿、男性生殖系统</a:t>
            </a:r>
            <a:r>
              <a:rPr lang="zh-CN" altLang="zh-CN" dirty="0" smtClean="0"/>
              <a:t>肿瘤</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smtClean="0"/>
              <a:t>本章小结</a:t>
            </a:r>
            <a:endParaRPr lang="en-US" altLang="zh-CN" dirty="0" smtClean="0"/>
          </a:p>
          <a:p>
            <a:pPr lvl="1"/>
            <a:r>
              <a:rPr lang="zh-CN" altLang="en-US" dirty="0" smtClean="0"/>
              <a:t>临床表现</a:t>
            </a:r>
            <a:endParaRPr lang="zh-CN" altLang="zh-CN" dirty="0"/>
          </a:p>
          <a:p>
            <a:pPr lvl="2"/>
            <a:r>
              <a:rPr lang="zh-CN" altLang="zh-CN" dirty="0" smtClean="0"/>
              <a:t>血尿</a:t>
            </a:r>
            <a:r>
              <a:rPr lang="zh-CN" altLang="zh-CN" dirty="0" smtClean="0"/>
              <a:t>是膀胱癌最</a:t>
            </a:r>
            <a:r>
              <a:rPr lang="zh-CN" altLang="zh-CN" dirty="0"/>
              <a:t>常见和最早出现的症状，特点为间歇性无痛性全程肉眼血尿，终末加重。</a:t>
            </a:r>
            <a:endParaRPr lang="en-US" altLang="zh-CN" dirty="0"/>
          </a:p>
          <a:p>
            <a:pPr lvl="2"/>
            <a:r>
              <a:rPr lang="zh-CN" altLang="zh-CN" dirty="0"/>
              <a:t>前列腺癌一般无症状，随肿瘤生长可出现下尿路梗阻症状。</a:t>
            </a:r>
            <a:endParaRPr lang="en-US" altLang="zh-CN" dirty="0"/>
          </a:p>
          <a:p>
            <a:pPr lvl="1"/>
            <a:r>
              <a:rPr lang="zh-CN" altLang="en-US" dirty="0" smtClean="0"/>
              <a:t>治</a:t>
            </a:r>
            <a:r>
              <a:rPr lang="zh-CN" altLang="zh-CN" dirty="0" smtClean="0"/>
              <a:t>疗原则</a:t>
            </a:r>
            <a:r>
              <a:rPr lang="en-US" altLang="zh-CN" dirty="0" smtClean="0"/>
              <a:t>  </a:t>
            </a:r>
          </a:p>
          <a:p>
            <a:pPr lvl="2"/>
            <a:r>
              <a:rPr lang="zh-CN" altLang="zh-CN" dirty="0" smtClean="0"/>
              <a:t>治疗</a:t>
            </a:r>
            <a:r>
              <a:rPr lang="zh-CN" altLang="zh-CN" dirty="0"/>
              <a:t>以手术为主，根据肿瘤的病理情况</a:t>
            </a:r>
            <a:r>
              <a:rPr lang="zh-CN" altLang="zh-CN" dirty="0" smtClean="0"/>
              <a:t>和</a:t>
            </a:r>
            <a:r>
              <a:rPr lang="zh-CN" altLang="en-US" dirty="0" smtClean="0"/>
              <a:t>患者</a:t>
            </a:r>
            <a:r>
              <a:rPr lang="zh-CN" altLang="zh-CN" dirty="0" smtClean="0"/>
              <a:t>的</a:t>
            </a:r>
            <a:r>
              <a:rPr lang="zh-CN" altLang="zh-CN" dirty="0"/>
              <a:t>全身状态选择手术。</a:t>
            </a:r>
            <a:endParaRPr lang="zh-CN" altLang="zh-CN" sz="2000" dirty="0"/>
          </a:p>
          <a:p>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8219571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304800"/>
            <a:ext cx="8915400" cy="563563"/>
          </a:xfrm>
        </p:spPr>
        <p:txBody>
          <a:bodyPr/>
          <a:lstStyle/>
          <a:p>
            <a:r>
              <a:rPr lang="zh-CN" altLang="zh-CN" dirty="0"/>
              <a:t>第三十六章</a:t>
            </a:r>
            <a:r>
              <a:rPr lang="en-US" altLang="zh-CN" dirty="0"/>
              <a:t>  </a:t>
            </a:r>
            <a:r>
              <a:rPr lang="zh-CN" altLang="zh-CN" dirty="0"/>
              <a:t>泌尿、男性生殖系统</a:t>
            </a:r>
            <a:r>
              <a:rPr lang="zh-CN" altLang="zh-CN" dirty="0" smtClean="0"/>
              <a:t>肿瘤</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smtClean="0"/>
              <a:t>护</a:t>
            </a:r>
            <a:r>
              <a:rPr lang="zh-CN" altLang="zh-CN" dirty="0"/>
              <a:t>理</a:t>
            </a:r>
            <a:r>
              <a:rPr lang="en-US" altLang="zh-CN" dirty="0"/>
              <a:t>  </a:t>
            </a:r>
          </a:p>
          <a:p>
            <a:pPr lvl="2"/>
            <a:r>
              <a:rPr lang="zh-CN" altLang="zh-CN" dirty="0"/>
              <a:t>术前做好常规护理准备。</a:t>
            </a:r>
            <a:endParaRPr lang="en-US" altLang="zh-CN" dirty="0"/>
          </a:p>
          <a:p>
            <a:pPr lvl="2"/>
            <a:r>
              <a:rPr lang="zh-CN" altLang="zh-CN" dirty="0"/>
              <a:t>术后护理包括正确的饮食、活动，监测出血、感染等并发症。</a:t>
            </a:r>
            <a:endParaRPr lang="en-US" altLang="zh-CN" dirty="0"/>
          </a:p>
          <a:p>
            <a:pPr lvl="2"/>
            <a:r>
              <a:rPr lang="zh-CN" altLang="zh-CN" dirty="0"/>
              <a:t>行</a:t>
            </a:r>
            <a:r>
              <a:rPr lang="zh-CN" altLang="zh-CN" dirty="0" smtClean="0"/>
              <a:t>肾切除术</a:t>
            </a:r>
            <a:r>
              <a:rPr lang="zh-CN" altLang="en-US" dirty="0" smtClean="0"/>
              <a:t>患者</a:t>
            </a:r>
            <a:r>
              <a:rPr lang="zh-CN" altLang="zh-CN" dirty="0" smtClean="0"/>
              <a:t>应</a:t>
            </a:r>
            <a:r>
              <a:rPr lang="zh-CN" altLang="zh-CN" dirty="0"/>
              <a:t>注意观察健侧肾脏功能，术后要主要做好留置引流管、左右输尿管支架管或回肠代膀胱引流管及造瘘口的护理。 </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06520000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304800"/>
            <a:ext cx="8915400" cy="563563"/>
          </a:xfrm>
        </p:spPr>
        <p:txBody>
          <a:bodyPr/>
          <a:lstStyle/>
          <a:p>
            <a:r>
              <a:rPr lang="zh-CN" altLang="zh-CN" dirty="0"/>
              <a:t>第三十六章</a:t>
            </a:r>
            <a:r>
              <a:rPr lang="en-US" altLang="zh-CN" dirty="0"/>
              <a:t>  </a:t>
            </a:r>
            <a:r>
              <a:rPr lang="zh-CN" altLang="zh-CN" dirty="0"/>
              <a:t>泌尿、男性生殖系统</a:t>
            </a:r>
            <a:r>
              <a:rPr lang="zh-CN" altLang="zh-CN" dirty="0" smtClean="0"/>
              <a:t>肿瘤</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思考题</a:t>
            </a:r>
          </a:p>
          <a:p>
            <a:pPr lvl="1"/>
            <a:r>
              <a:rPr lang="zh-CN" altLang="zh-CN" sz="2800" dirty="0"/>
              <a:t>男性，</a:t>
            </a:r>
            <a:r>
              <a:rPr lang="en-US" altLang="zh-CN" sz="2800" dirty="0"/>
              <a:t>62</a:t>
            </a:r>
            <a:r>
              <a:rPr lang="zh-CN" altLang="zh-CN" sz="2800" dirty="0"/>
              <a:t>岁，因“间歇性、无痛性肉眼血尿</a:t>
            </a:r>
            <a:r>
              <a:rPr lang="en-US" altLang="zh-CN" sz="2800" dirty="0"/>
              <a:t>1</a:t>
            </a:r>
            <a:r>
              <a:rPr lang="zh-CN" altLang="zh-CN" sz="2800" dirty="0"/>
              <a:t>周”入院，经相关检查诊断为膀胱癌，行膀胱全切尿流改道术，术后第</a:t>
            </a:r>
            <a:r>
              <a:rPr lang="en-US" altLang="zh-CN" sz="2800" dirty="0"/>
              <a:t>1</a:t>
            </a:r>
            <a:r>
              <a:rPr lang="zh-CN" altLang="zh-CN" sz="2800" dirty="0"/>
              <a:t>天，</a:t>
            </a:r>
            <a:r>
              <a:rPr lang="en-US" altLang="zh-CN" sz="2800" dirty="0" smtClean="0"/>
              <a:t>T 37.8</a:t>
            </a:r>
            <a:r>
              <a:rPr lang="en-US" altLang="zh-CN" sz="2800" dirty="0"/>
              <a:t>℃</a:t>
            </a:r>
            <a:r>
              <a:rPr lang="zh-CN" altLang="zh-CN" sz="2800" dirty="0"/>
              <a:t>、</a:t>
            </a:r>
            <a:r>
              <a:rPr lang="en-US" altLang="zh-CN" sz="2800" dirty="0" smtClean="0"/>
              <a:t>P 88</a:t>
            </a:r>
            <a:r>
              <a:rPr lang="zh-CN" altLang="zh-CN" sz="2800" dirty="0"/>
              <a:t>次</a:t>
            </a:r>
            <a:r>
              <a:rPr lang="en-US" altLang="zh-CN" sz="2800" dirty="0"/>
              <a:t>/</a:t>
            </a:r>
            <a:r>
              <a:rPr lang="zh-CN" altLang="zh-CN" sz="2800" dirty="0"/>
              <a:t>分、</a:t>
            </a:r>
            <a:r>
              <a:rPr lang="en-US" altLang="zh-CN" sz="2800" dirty="0" smtClean="0"/>
              <a:t>R 24</a:t>
            </a:r>
            <a:r>
              <a:rPr lang="zh-CN" altLang="zh-CN" sz="2800" dirty="0"/>
              <a:t>次</a:t>
            </a:r>
            <a:r>
              <a:rPr lang="en-US" altLang="zh-CN" sz="2800" dirty="0"/>
              <a:t>/</a:t>
            </a:r>
            <a:r>
              <a:rPr lang="zh-CN" altLang="zh-CN" sz="2800" dirty="0"/>
              <a:t>分、</a:t>
            </a:r>
            <a:r>
              <a:rPr lang="en-US" altLang="zh-CN" sz="2800" dirty="0" smtClean="0"/>
              <a:t>BP 120/80mmHg</a:t>
            </a:r>
            <a:r>
              <a:rPr lang="zh-CN" altLang="zh-CN" sz="2800" dirty="0" smtClean="0"/>
              <a:t>，</a:t>
            </a:r>
            <a:r>
              <a:rPr lang="zh-CN" altLang="en-US" sz="2800" dirty="0" smtClean="0"/>
              <a:t>患者</a:t>
            </a:r>
            <a:r>
              <a:rPr lang="zh-CN" altLang="zh-CN" sz="2800" dirty="0" smtClean="0"/>
              <a:t>诉</a:t>
            </a:r>
            <a:r>
              <a:rPr lang="zh-CN" altLang="zh-CN" sz="2800" dirty="0"/>
              <a:t>伤口疼痛，且现在不能自己洗漱、进餐、如厕等。</a:t>
            </a:r>
          </a:p>
          <a:p>
            <a:pPr lvl="1"/>
            <a:r>
              <a:rPr lang="zh-CN" altLang="zh-CN" sz="2800" dirty="0"/>
              <a:t>请问：（</a:t>
            </a:r>
            <a:r>
              <a:rPr lang="en-US" altLang="zh-CN" sz="2800" dirty="0"/>
              <a:t>1</a:t>
            </a:r>
            <a:r>
              <a:rPr lang="zh-CN" altLang="zh-CN" sz="2800" dirty="0"/>
              <a:t>）</a:t>
            </a:r>
            <a:r>
              <a:rPr lang="zh-CN" altLang="zh-CN" sz="2800" dirty="0" smtClean="0"/>
              <a:t>该</a:t>
            </a:r>
            <a:r>
              <a:rPr lang="zh-CN" altLang="en-US" sz="2800" dirty="0" smtClean="0"/>
              <a:t>患者</a:t>
            </a:r>
            <a:r>
              <a:rPr lang="zh-CN" altLang="zh-CN" sz="2800" dirty="0" smtClean="0"/>
              <a:t>目前</a:t>
            </a:r>
            <a:r>
              <a:rPr lang="zh-CN" altLang="zh-CN" sz="2800" dirty="0"/>
              <a:t>主要的护理诊断</a:t>
            </a:r>
            <a:r>
              <a:rPr lang="en-US" altLang="zh-CN" sz="2800" dirty="0"/>
              <a:t>/</a:t>
            </a:r>
            <a:r>
              <a:rPr lang="zh-CN" altLang="zh-CN" sz="2800" dirty="0"/>
              <a:t>合作性问题是什么？</a:t>
            </a:r>
          </a:p>
          <a:p>
            <a:pPr marL="457200" lvl="1" indent="0">
              <a:buNone/>
            </a:pPr>
            <a:r>
              <a:rPr lang="en-US" altLang="zh-CN" sz="2800" dirty="0" smtClean="0"/>
              <a:t>         </a:t>
            </a:r>
            <a:r>
              <a:rPr lang="zh-CN" altLang="en-US" sz="2800" dirty="0" smtClean="0"/>
              <a:t>（</a:t>
            </a:r>
            <a:r>
              <a:rPr lang="en-US" altLang="zh-CN" sz="2800" dirty="0" smtClean="0"/>
              <a:t>2</a:t>
            </a:r>
            <a:r>
              <a:rPr lang="zh-CN" altLang="zh-CN" sz="2800" dirty="0"/>
              <a:t>）</a:t>
            </a:r>
            <a:r>
              <a:rPr lang="zh-CN" altLang="zh-CN" sz="2800" dirty="0" smtClean="0"/>
              <a:t>该</a:t>
            </a:r>
            <a:r>
              <a:rPr lang="zh-CN" altLang="en-US" sz="2800" dirty="0" smtClean="0"/>
              <a:t>患者</a:t>
            </a:r>
            <a:r>
              <a:rPr lang="zh-CN" altLang="zh-CN" sz="2800" dirty="0" smtClean="0"/>
              <a:t>目前</a:t>
            </a:r>
            <a:r>
              <a:rPr lang="zh-CN" altLang="zh-CN" sz="2800" dirty="0"/>
              <a:t>主要的护理措施是什么？</a:t>
            </a:r>
          </a:p>
          <a:p>
            <a:endParaRPr lang="zh-CN" altLang="en-US" sz="32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52483139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第三十六章</a:t>
            </a:r>
            <a:r>
              <a:rPr lang="en-US" altLang="zh-CN" dirty="0"/>
              <a:t>  </a:t>
            </a:r>
            <a:r>
              <a:rPr lang="zh-CN" altLang="zh-CN" dirty="0"/>
              <a:t>泌尿、男性生殖系统</a:t>
            </a:r>
            <a:r>
              <a:rPr lang="zh-CN" altLang="zh-CN" dirty="0" smtClean="0"/>
              <a:t>肿瘤</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案例解析</a:t>
            </a:r>
          </a:p>
          <a:p>
            <a:pPr lvl="1"/>
            <a:r>
              <a:rPr lang="zh-CN" altLang="zh-CN" sz="2800" dirty="0" smtClean="0"/>
              <a:t>（</a:t>
            </a:r>
            <a:r>
              <a:rPr lang="en-US" altLang="zh-CN" sz="2800" dirty="0"/>
              <a:t>1</a:t>
            </a:r>
            <a:r>
              <a:rPr lang="zh-CN" altLang="zh-CN" sz="2800" dirty="0"/>
              <a:t>）</a:t>
            </a:r>
            <a:r>
              <a:rPr lang="zh-CN" altLang="zh-CN" sz="2800" dirty="0" smtClean="0"/>
              <a:t>该</a:t>
            </a:r>
            <a:r>
              <a:rPr lang="zh-CN" altLang="en-US" sz="2800" dirty="0" smtClean="0"/>
              <a:t>患者</a:t>
            </a:r>
            <a:r>
              <a:rPr lang="zh-CN" altLang="zh-CN" sz="2800" dirty="0" smtClean="0"/>
              <a:t>术</a:t>
            </a:r>
            <a:r>
              <a:rPr lang="zh-CN" altLang="zh-CN" sz="2800" dirty="0"/>
              <a:t>后诉伤口疼痛，存在“疼痛（与手术损失有关）”；目前</a:t>
            </a:r>
            <a:r>
              <a:rPr lang="en-US" altLang="zh-CN" sz="2800" dirty="0"/>
              <a:t>T37.8℃</a:t>
            </a:r>
            <a:r>
              <a:rPr lang="zh-CN" altLang="zh-CN" sz="2800" dirty="0"/>
              <a:t>，存在“体温过高（与手术创伤导致手术热有关）”，不能自行洗漱、进餐、如厕，存在“（卫生、进食、如厕）自理缺陷（与手术导致身体虚弱及留置多种引流管有关）”；此外术后第</a:t>
            </a:r>
            <a:r>
              <a:rPr lang="en-US" altLang="zh-CN" sz="2800" dirty="0"/>
              <a:t>1</a:t>
            </a:r>
            <a:r>
              <a:rPr lang="zh-CN" altLang="zh-CN" sz="2800" dirty="0"/>
              <a:t>天，仍需关注术后并发症问题，存在“潜在并发症（出血、感染等）</a:t>
            </a:r>
            <a:r>
              <a:rPr lang="zh-CN" altLang="zh-CN" sz="2800" dirty="0" smtClean="0"/>
              <a:t>”</a:t>
            </a:r>
            <a:endParaRPr lang="zh-CN" altLang="zh-CN" sz="2800" dirty="0"/>
          </a:p>
          <a:p>
            <a:pPr lvl="1"/>
            <a:r>
              <a:rPr lang="zh-CN" altLang="zh-CN" sz="2800" dirty="0"/>
              <a:t>（</a:t>
            </a:r>
            <a:r>
              <a:rPr lang="en-US" altLang="zh-CN" sz="2800" dirty="0"/>
              <a:t>2</a:t>
            </a:r>
            <a:r>
              <a:rPr lang="zh-CN" altLang="zh-CN" sz="2800" dirty="0"/>
              <a:t>）主要措施包括病情观察、引流管及伤口护理、生活护理、镇痛护理等</a:t>
            </a:r>
            <a:endParaRPr lang="zh-CN" altLang="en-US"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23221501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304800"/>
            <a:ext cx="8915400" cy="563563"/>
          </a:xfrm>
        </p:spPr>
        <p:txBody>
          <a:bodyPr/>
          <a:lstStyle/>
          <a:p>
            <a:r>
              <a:rPr lang="zh-CN" altLang="zh-CN" dirty="0"/>
              <a:t>第三十六章</a:t>
            </a:r>
            <a:r>
              <a:rPr lang="en-US" altLang="zh-CN" dirty="0"/>
              <a:t>  </a:t>
            </a:r>
            <a:r>
              <a:rPr lang="zh-CN" altLang="zh-CN" dirty="0"/>
              <a:t>泌尿、男性生殖系统</a:t>
            </a:r>
            <a:r>
              <a:rPr lang="zh-CN" altLang="zh-CN" dirty="0" smtClean="0"/>
              <a:t>肿瘤</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自测练习</a:t>
            </a:r>
          </a:p>
          <a:p>
            <a:pPr marL="457200" lvl="1" indent="0">
              <a:buNone/>
            </a:pPr>
            <a:r>
              <a:rPr lang="en-US" altLang="zh-CN" dirty="0"/>
              <a:t>1</a:t>
            </a:r>
            <a:r>
              <a:rPr lang="zh-CN" altLang="zh-CN" dirty="0"/>
              <a:t>．无痛性间歇性肉眼血尿最常见于</a:t>
            </a:r>
          </a:p>
          <a:p>
            <a:pPr marL="914400" lvl="2" indent="0">
              <a:buNone/>
            </a:pPr>
            <a:r>
              <a:rPr lang="en-US" altLang="zh-CN" dirty="0"/>
              <a:t>A</a:t>
            </a:r>
            <a:r>
              <a:rPr lang="zh-CN" altLang="zh-CN" dirty="0"/>
              <a:t>．急性肾盂肾炎</a:t>
            </a:r>
            <a:r>
              <a:rPr lang="en-US" altLang="zh-CN" dirty="0"/>
              <a:t>  			</a:t>
            </a:r>
            <a:endParaRPr lang="en-US" altLang="zh-CN" dirty="0" smtClean="0"/>
          </a:p>
          <a:p>
            <a:pPr marL="914400" lvl="2" indent="0">
              <a:buNone/>
            </a:pPr>
            <a:r>
              <a:rPr lang="en-US" altLang="zh-CN" dirty="0" smtClean="0"/>
              <a:t>B</a:t>
            </a:r>
            <a:r>
              <a:rPr lang="zh-CN" altLang="zh-CN" dirty="0"/>
              <a:t>．急性前列腺炎 </a:t>
            </a:r>
          </a:p>
          <a:p>
            <a:pPr marL="914400" lvl="2" indent="0">
              <a:buNone/>
            </a:pPr>
            <a:r>
              <a:rPr lang="en-US" altLang="zh-CN" dirty="0"/>
              <a:t>C</a:t>
            </a:r>
            <a:r>
              <a:rPr lang="zh-CN" altLang="zh-CN" dirty="0"/>
              <a:t>．肾结核 </a:t>
            </a:r>
            <a:r>
              <a:rPr lang="en-US" altLang="zh-CN" dirty="0"/>
              <a:t>					</a:t>
            </a:r>
            <a:endParaRPr lang="en-US" altLang="zh-CN" dirty="0" smtClean="0"/>
          </a:p>
          <a:p>
            <a:pPr marL="914400" lvl="2" indent="0">
              <a:buNone/>
            </a:pPr>
            <a:r>
              <a:rPr lang="en-US" altLang="zh-CN" dirty="0" smtClean="0"/>
              <a:t>D</a:t>
            </a:r>
            <a:r>
              <a:rPr lang="zh-CN" altLang="zh-CN" dirty="0"/>
              <a:t>．膀胱癌</a:t>
            </a:r>
            <a:r>
              <a:rPr lang="en-US" altLang="zh-CN" dirty="0"/>
              <a:t>  </a:t>
            </a:r>
            <a:endParaRPr lang="zh-CN" altLang="zh-CN" dirty="0"/>
          </a:p>
          <a:p>
            <a:pPr marL="914400" lvl="2" indent="0">
              <a:buNone/>
            </a:pPr>
            <a:r>
              <a:rPr lang="en-US" altLang="zh-CN" dirty="0"/>
              <a:t>E</a:t>
            </a:r>
            <a:r>
              <a:rPr lang="zh-CN" altLang="zh-CN" dirty="0"/>
              <a:t>．前列腺癌</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84659283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304800"/>
            <a:ext cx="8915400" cy="563563"/>
          </a:xfrm>
        </p:spPr>
        <p:txBody>
          <a:bodyPr/>
          <a:lstStyle/>
          <a:p>
            <a:r>
              <a:rPr lang="zh-CN" altLang="zh-CN" dirty="0"/>
              <a:t>第三十六章</a:t>
            </a:r>
            <a:r>
              <a:rPr lang="en-US" altLang="zh-CN" dirty="0"/>
              <a:t>  </a:t>
            </a:r>
            <a:r>
              <a:rPr lang="zh-CN" altLang="zh-CN" dirty="0"/>
              <a:t>泌尿、男性生殖系统</a:t>
            </a:r>
            <a:r>
              <a:rPr lang="zh-CN" altLang="zh-CN" dirty="0" smtClean="0"/>
              <a:t>肿瘤</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2</a:t>
            </a:r>
            <a:r>
              <a:rPr lang="zh-CN" altLang="zh-CN" dirty="0"/>
              <a:t>．下列检查中对前列腺癌诊断意义不大的是</a:t>
            </a:r>
          </a:p>
          <a:p>
            <a:pPr marL="914400" lvl="2" indent="0">
              <a:buNone/>
            </a:pPr>
            <a:r>
              <a:rPr lang="en-US" altLang="zh-CN" dirty="0"/>
              <a:t>A</a:t>
            </a:r>
            <a:r>
              <a:rPr lang="zh-CN" altLang="zh-CN" dirty="0"/>
              <a:t>．</a:t>
            </a:r>
            <a:r>
              <a:rPr lang="en-US" altLang="zh-CN" dirty="0"/>
              <a:t>PSA</a:t>
            </a:r>
            <a:r>
              <a:rPr lang="zh-CN" altLang="zh-CN" dirty="0"/>
              <a:t>检查</a:t>
            </a:r>
            <a:r>
              <a:rPr lang="en-US" altLang="zh-CN" dirty="0"/>
              <a:t>					</a:t>
            </a:r>
            <a:endParaRPr lang="en-US" altLang="zh-CN" dirty="0" smtClean="0"/>
          </a:p>
          <a:p>
            <a:pPr marL="914400" lvl="2" indent="0">
              <a:buNone/>
            </a:pPr>
            <a:r>
              <a:rPr lang="en-US" altLang="zh-CN" dirty="0" smtClean="0"/>
              <a:t>B</a:t>
            </a:r>
            <a:r>
              <a:rPr lang="zh-CN" altLang="zh-CN" dirty="0"/>
              <a:t>．肛门直肠指检</a:t>
            </a:r>
          </a:p>
          <a:p>
            <a:pPr marL="914400" lvl="2" indent="0">
              <a:buNone/>
            </a:pPr>
            <a:r>
              <a:rPr lang="en-US" altLang="zh-CN" dirty="0"/>
              <a:t>C</a:t>
            </a:r>
            <a:r>
              <a:rPr lang="zh-CN" altLang="zh-CN" dirty="0"/>
              <a:t>．排泄性尿路造影 </a:t>
            </a:r>
            <a:r>
              <a:rPr lang="en-US" altLang="zh-CN" dirty="0"/>
              <a:t>			</a:t>
            </a:r>
            <a:endParaRPr lang="en-US" altLang="zh-CN" dirty="0" smtClean="0"/>
          </a:p>
          <a:p>
            <a:pPr marL="914400" lvl="2" indent="0">
              <a:buNone/>
            </a:pPr>
            <a:r>
              <a:rPr lang="en-US" altLang="zh-CN" dirty="0" smtClean="0"/>
              <a:t>D</a:t>
            </a:r>
            <a:r>
              <a:rPr lang="zh-CN" altLang="zh-CN" dirty="0"/>
              <a:t>．前列腺穿刺活检 </a:t>
            </a:r>
          </a:p>
          <a:p>
            <a:pPr marL="914400" lvl="2" indent="0">
              <a:buNone/>
            </a:pPr>
            <a:r>
              <a:rPr lang="en-US" altLang="zh-CN" dirty="0"/>
              <a:t>E</a:t>
            </a:r>
            <a:r>
              <a:rPr lang="zh-CN" altLang="zh-CN" dirty="0"/>
              <a:t>．前列腺</a:t>
            </a:r>
            <a:r>
              <a:rPr lang="en-US" altLang="zh-CN" dirty="0"/>
              <a:t>B</a:t>
            </a:r>
            <a:r>
              <a:rPr lang="zh-CN" altLang="zh-CN" dirty="0"/>
              <a:t>超</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0096013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肾癌</a:t>
            </a:r>
            <a:endParaRPr lang="zh-CN" altLang="en-US" dirty="0"/>
          </a:p>
        </p:txBody>
      </p:sp>
      <p:sp>
        <p:nvSpPr>
          <p:cNvPr id="3" name="内容占位符 2"/>
          <p:cNvSpPr>
            <a:spLocks noGrp="1"/>
          </p:cNvSpPr>
          <p:nvPr>
            <p:ph idx="1"/>
          </p:nvPr>
        </p:nvSpPr>
        <p:spPr>
          <a:xfrm>
            <a:off x="304800" y="1196752"/>
            <a:ext cx="8610600" cy="4876800"/>
          </a:xfrm>
        </p:spPr>
        <p:txBody>
          <a:bodyPr/>
          <a:lstStyle/>
          <a:p>
            <a:r>
              <a:rPr lang="zh-CN" altLang="zh-CN" dirty="0"/>
              <a:t>案例</a:t>
            </a:r>
            <a:r>
              <a:rPr lang="en-US" altLang="zh-CN" dirty="0"/>
              <a:t>36-1A</a:t>
            </a:r>
            <a:endParaRPr lang="zh-CN" altLang="zh-CN" dirty="0"/>
          </a:p>
          <a:p>
            <a:pPr lvl="1"/>
            <a:r>
              <a:rPr lang="zh-CN" altLang="zh-CN" sz="2800" dirty="0"/>
              <a:t>男性，</a:t>
            </a:r>
            <a:r>
              <a:rPr lang="en-US" altLang="zh-CN" sz="2800" dirty="0"/>
              <a:t>50</a:t>
            </a:r>
            <a:r>
              <a:rPr lang="zh-CN" altLang="zh-CN" sz="2800" dirty="0"/>
              <a:t>岁，</a:t>
            </a:r>
            <a:r>
              <a:rPr lang="en-US" altLang="zh-CN" sz="2800" dirty="0"/>
              <a:t>10</a:t>
            </a:r>
            <a:r>
              <a:rPr lang="zh-CN" altLang="zh-CN" sz="2800" dirty="0"/>
              <a:t>天前于当地医院</a:t>
            </a:r>
            <a:r>
              <a:rPr lang="en-US" altLang="zh-CN" sz="2800" dirty="0"/>
              <a:t>B</a:t>
            </a:r>
            <a:r>
              <a:rPr lang="zh-CN" altLang="zh-CN" sz="2800" dirty="0"/>
              <a:t>超检查发现右肾占位病变，无腰痛、血尿，无发热，无咳嗽</a:t>
            </a:r>
            <a:r>
              <a:rPr lang="zh-CN" altLang="zh-CN" sz="2800" dirty="0" smtClean="0"/>
              <a:t>、</a:t>
            </a:r>
            <a:r>
              <a:rPr lang="zh-CN" altLang="en-US" sz="2800" dirty="0" smtClean="0"/>
              <a:t>咯</a:t>
            </a:r>
            <a:r>
              <a:rPr lang="zh-CN" altLang="zh-CN" sz="2800" dirty="0" smtClean="0"/>
              <a:t>血</a:t>
            </a:r>
            <a:r>
              <a:rPr lang="zh-CN" altLang="zh-CN" sz="2800" dirty="0" smtClean="0"/>
              <a:t>，</a:t>
            </a:r>
            <a:r>
              <a:rPr lang="zh-CN" altLang="en-US" sz="2800" dirty="0" smtClean="0"/>
              <a:t>患者</a:t>
            </a:r>
            <a:r>
              <a:rPr lang="zh-CN" altLang="zh-CN" sz="2800" dirty="0" smtClean="0"/>
              <a:t>自</a:t>
            </a:r>
            <a:r>
              <a:rPr lang="zh-CN" altLang="zh-CN" sz="2800" dirty="0"/>
              <a:t>发病以来体重无明显减轻。</a:t>
            </a:r>
          </a:p>
          <a:p>
            <a:pPr lvl="1"/>
            <a:r>
              <a:rPr lang="en-US" altLang="zh-CN" sz="2800" dirty="0"/>
              <a:t>B</a:t>
            </a:r>
            <a:r>
              <a:rPr lang="zh-CN" altLang="zh-CN" sz="2800" dirty="0"/>
              <a:t>超：右肾上极有一</a:t>
            </a:r>
            <a:r>
              <a:rPr lang="en-US" altLang="zh-CN" sz="2800" dirty="0"/>
              <a:t>8cm</a:t>
            </a:r>
            <a:r>
              <a:rPr lang="zh-CN" altLang="zh-CN" sz="2800" dirty="0"/>
              <a:t>×</a:t>
            </a:r>
            <a:r>
              <a:rPr lang="en-US" altLang="zh-CN" sz="2800" dirty="0"/>
              <a:t>5cm</a:t>
            </a:r>
            <a:r>
              <a:rPr lang="zh-CN" altLang="zh-CN" sz="2800" dirty="0"/>
              <a:t>不均质回声占位。</a:t>
            </a:r>
          </a:p>
          <a:p>
            <a:pPr lvl="1"/>
            <a:r>
              <a:rPr lang="en-US" altLang="zh-CN" sz="2800" dirty="0"/>
              <a:t>CT</a:t>
            </a:r>
            <a:r>
              <a:rPr lang="zh-CN" altLang="zh-CN" sz="2800" dirty="0"/>
              <a:t>：右肾上极</a:t>
            </a:r>
            <a:r>
              <a:rPr lang="en-US" altLang="zh-CN" sz="2800" dirty="0"/>
              <a:t>5.4 cm</a:t>
            </a:r>
            <a:r>
              <a:rPr lang="zh-CN" altLang="zh-CN" sz="2800" dirty="0"/>
              <a:t>×</a:t>
            </a:r>
            <a:r>
              <a:rPr lang="en-US" altLang="zh-CN" sz="2800" dirty="0"/>
              <a:t>6.6 cm</a:t>
            </a:r>
            <a:r>
              <a:rPr lang="zh-CN" altLang="zh-CN" sz="2800" dirty="0"/>
              <a:t>×</a:t>
            </a:r>
            <a:r>
              <a:rPr lang="en-US" altLang="zh-CN" sz="2800" dirty="0"/>
              <a:t>8.2cm</a:t>
            </a:r>
            <a:r>
              <a:rPr lang="zh-CN" altLang="zh-CN" sz="2800" dirty="0"/>
              <a:t>肿物，提示：右肾癌。</a:t>
            </a:r>
          </a:p>
          <a:p>
            <a:pPr lvl="1"/>
            <a:r>
              <a:rPr lang="zh-CN" altLang="zh-CN" sz="2800" dirty="0"/>
              <a:t>问题：</a:t>
            </a:r>
            <a:r>
              <a:rPr lang="zh-CN" altLang="zh-CN" sz="2800" dirty="0" smtClean="0"/>
              <a:t>该</a:t>
            </a:r>
            <a:r>
              <a:rPr lang="zh-CN" altLang="en-US" sz="2800" dirty="0" smtClean="0"/>
              <a:t>患者</a:t>
            </a:r>
            <a:r>
              <a:rPr lang="zh-CN" altLang="zh-CN" sz="2800" dirty="0" smtClean="0"/>
              <a:t>的</a:t>
            </a:r>
            <a:r>
              <a:rPr lang="zh-CN" altLang="zh-CN" sz="2800" dirty="0"/>
              <a:t>护理评估内容有哪些？</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41975160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304800"/>
            <a:ext cx="8915400" cy="563563"/>
          </a:xfrm>
        </p:spPr>
        <p:txBody>
          <a:bodyPr/>
          <a:lstStyle/>
          <a:p>
            <a:r>
              <a:rPr lang="zh-CN" altLang="zh-CN" dirty="0"/>
              <a:t>第三十六章</a:t>
            </a:r>
            <a:r>
              <a:rPr lang="en-US" altLang="zh-CN" dirty="0"/>
              <a:t>  </a:t>
            </a:r>
            <a:r>
              <a:rPr lang="zh-CN" altLang="zh-CN" dirty="0"/>
              <a:t>泌尿、男性生殖系统</a:t>
            </a:r>
            <a:r>
              <a:rPr lang="zh-CN" altLang="zh-CN" dirty="0" smtClean="0"/>
              <a:t>肿瘤</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smtClean="0"/>
              <a:t>3</a:t>
            </a:r>
            <a:r>
              <a:rPr lang="zh-CN" altLang="zh-CN" dirty="0" smtClean="0"/>
              <a:t>．</a:t>
            </a:r>
            <a:r>
              <a:rPr lang="zh-CN" altLang="zh-CN" dirty="0"/>
              <a:t>膀胱癌最有效、最直接的检查手段是</a:t>
            </a:r>
          </a:p>
          <a:p>
            <a:pPr marL="914400" lvl="2" indent="0">
              <a:buNone/>
            </a:pPr>
            <a:r>
              <a:rPr lang="en-US" altLang="zh-CN" dirty="0"/>
              <a:t>A</a:t>
            </a:r>
            <a:r>
              <a:rPr lang="zh-CN" altLang="zh-CN" dirty="0"/>
              <a:t>．</a:t>
            </a:r>
            <a:r>
              <a:rPr lang="en-US" altLang="zh-CN" dirty="0"/>
              <a:t>B</a:t>
            </a:r>
            <a:r>
              <a:rPr lang="zh-CN" altLang="zh-CN" dirty="0"/>
              <a:t>超</a:t>
            </a:r>
            <a:r>
              <a:rPr lang="en-US" altLang="zh-CN" dirty="0"/>
              <a:t>						</a:t>
            </a:r>
            <a:endParaRPr lang="en-US" altLang="zh-CN" dirty="0" smtClean="0"/>
          </a:p>
          <a:p>
            <a:pPr marL="914400" lvl="2" indent="0">
              <a:buNone/>
            </a:pPr>
            <a:r>
              <a:rPr lang="en-US" altLang="zh-CN" dirty="0" smtClean="0"/>
              <a:t>B</a:t>
            </a:r>
            <a:r>
              <a:rPr lang="zh-CN" altLang="zh-CN" dirty="0"/>
              <a:t>．静脉肾盂造影</a:t>
            </a:r>
          </a:p>
          <a:p>
            <a:pPr marL="914400" lvl="2" indent="0">
              <a:buNone/>
            </a:pPr>
            <a:r>
              <a:rPr lang="en-US" altLang="zh-CN" dirty="0"/>
              <a:t>C</a:t>
            </a:r>
            <a:r>
              <a:rPr lang="zh-CN" altLang="zh-CN" dirty="0"/>
              <a:t>．膀胱镜检查</a:t>
            </a:r>
            <a:r>
              <a:rPr lang="en-US" altLang="zh-CN" dirty="0"/>
              <a:t>				</a:t>
            </a:r>
            <a:endParaRPr lang="en-US" altLang="zh-CN" dirty="0" smtClean="0"/>
          </a:p>
          <a:p>
            <a:pPr marL="914400" lvl="2" indent="0">
              <a:buNone/>
            </a:pPr>
            <a:r>
              <a:rPr lang="en-US" altLang="zh-CN" dirty="0" smtClean="0"/>
              <a:t>D</a:t>
            </a:r>
            <a:r>
              <a:rPr lang="zh-CN" altLang="zh-CN" dirty="0"/>
              <a:t>．肾图</a:t>
            </a:r>
          </a:p>
          <a:p>
            <a:pPr marL="914400" lvl="2" indent="0">
              <a:buNone/>
            </a:pPr>
            <a:r>
              <a:rPr lang="en-US" altLang="zh-CN" dirty="0"/>
              <a:t>E</a:t>
            </a:r>
            <a:r>
              <a:rPr lang="zh-CN" altLang="zh-CN" dirty="0"/>
              <a:t>．膀胱双合诊</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7183066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304800"/>
            <a:ext cx="8915400" cy="563563"/>
          </a:xfrm>
        </p:spPr>
        <p:txBody>
          <a:bodyPr/>
          <a:lstStyle/>
          <a:p>
            <a:r>
              <a:rPr lang="zh-CN" altLang="zh-CN" dirty="0"/>
              <a:t>第三十六章</a:t>
            </a:r>
            <a:r>
              <a:rPr lang="en-US" altLang="zh-CN" dirty="0"/>
              <a:t>  </a:t>
            </a:r>
            <a:r>
              <a:rPr lang="zh-CN" altLang="zh-CN" dirty="0"/>
              <a:t>泌尿、男性生殖系统</a:t>
            </a:r>
            <a:r>
              <a:rPr lang="zh-CN" altLang="zh-CN" dirty="0" smtClean="0"/>
              <a:t>肿瘤</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smtClean="0"/>
              <a:t>4</a:t>
            </a:r>
            <a:r>
              <a:rPr lang="zh-CN" altLang="zh-CN" dirty="0" smtClean="0"/>
              <a:t>．</a:t>
            </a:r>
            <a:r>
              <a:rPr lang="zh-CN" altLang="zh-CN" dirty="0"/>
              <a:t>能用于常规查体以发现早期肾癌的简便方法是</a:t>
            </a:r>
          </a:p>
          <a:p>
            <a:pPr marL="914400" lvl="2" indent="0">
              <a:buNone/>
            </a:pPr>
            <a:r>
              <a:rPr lang="en-US" altLang="zh-CN" dirty="0"/>
              <a:t>A</a:t>
            </a:r>
            <a:r>
              <a:rPr lang="zh-CN" altLang="zh-CN" dirty="0"/>
              <a:t>．</a:t>
            </a:r>
            <a:r>
              <a:rPr lang="en-US" altLang="zh-CN" dirty="0"/>
              <a:t>B</a:t>
            </a:r>
            <a:r>
              <a:rPr lang="zh-CN" altLang="zh-CN" dirty="0"/>
              <a:t>超检查</a:t>
            </a:r>
            <a:r>
              <a:rPr lang="en-US" altLang="zh-CN" dirty="0"/>
              <a:t>					</a:t>
            </a:r>
            <a:endParaRPr lang="en-US" altLang="zh-CN" dirty="0" smtClean="0"/>
          </a:p>
          <a:p>
            <a:pPr marL="914400" lvl="2" indent="0">
              <a:buNone/>
            </a:pPr>
            <a:r>
              <a:rPr lang="en-US" altLang="zh-CN" dirty="0" smtClean="0"/>
              <a:t>B</a:t>
            </a:r>
            <a:r>
              <a:rPr lang="zh-CN" altLang="zh-CN" dirty="0"/>
              <a:t>．</a:t>
            </a:r>
            <a:r>
              <a:rPr lang="en-US" altLang="zh-CN" dirty="0"/>
              <a:t>CT</a:t>
            </a:r>
            <a:r>
              <a:rPr lang="zh-CN" altLang="zh-CN" dirty="0"/>
              <a:t>检查</a:t>
            </a:r>
          </a:p>
          <a:p>
            <a:pPr marL="914400" lvl="2" indent="0">
              <a:buNone/>
            </a:pPr>
            <a:r>
              <a:rPr lang="en-US" altLang="zh-CN" dirty="0"/>
              <a:t>C</a:t>
            </a:r>
            <a:r>
              <a:rPr lang="zh-CN" altLang="zh-CN" dirty="0"/>
              <a:t>．静脉肾盂造影</a:t>
            </a:r>
            <a:r>
              <a:rPr lang="en-US" altLang="zh-CN" dirty="0"/>
              <a:t>				</a:t>
            </a:r>
            <a:endParaRPr lang="en-US" altLang="zh-CN" dirty="0" smtClean="0"/>
          </a:p>
          <a:p>
            <a:pPr marL="914400" lvl="2" indent="0">
              <a:buNone/>
            </a:pPr>
            <a:r>
              <a:rPr lang="en-US" altLang="zh-CN" dirty="0" smtClean="0"/>
              <a:t>D</a:t>
            </a:r>
            <a:r>
              <a:rPr lang="zh-CN" altLang="zh-CN" dirty="0"/>
              <a:t>．尿常规</a:t>
            </a:r>
          </a:p>
          <a:p>
            <a:pPr marL="914400" lvl="2" indent="0">
              <a:buNone/>
            </a:pPr>
            <a:r>
              <a:rPr lang="en-US" altLang="zh-CN" dirty="0"/>
              <a:t>E</a:t>
            </a:r>
            <a:r>
              <a:rPr lang="zh-CN" altLang="zh-CN" dirty="0"/>
              <a:t>．拟行肾盂造影</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4814163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12576" y="304800"/>
            <a:ext cx="9527976" cy="563563"/>
          </a:xfrm>
        </p:spPr>
        <p:txBody>
          <a:bodyPr/>
          <a:lstStyle/>
          <a:p>
            <a:r>
              <a:rPr lang="zh-CN" altLang="zh-CN" dirty="0"/>
              <a:t>第三十六章</a:t>
            </a:r>
            <a:r>
              <a:rPr lang="en-US" altLang="zh-CN" dirty="0"/>
              <a:t>  </a:t>
            </a:r>
            <a:r>
              <a:rPr lang="zh-CN" altLang="zh-CN" dirty="0"/>
              <a:t>泌尿、男性生殖系统</a:t>
            </a:r>
            <a:r>
              <a:rPr lang="zh-CN" altLang="zh-CN" dirty="0" smtClean="0"/>
              <a:t>肿瘤</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smtClean="0"/>
              <a:t>5</a:t>
            </a:r>
            <a:r>
              <a:rPr lang="zh-CN" altLang="zh-CN" dirty="0" smtClean="0"/>
              <a:t>．</a:t>
            </a:r>
            <a:r>
              <a:rPr lang="zh-CN" altLang="zh-CN" dirty="0"/>
              <a:t>老年男性，行回肠膀胱术术后</a:t>
            </a:r>
            <a:r>
              <a:rPr lang="en-US" altLang="zh-CN" dirty="0"/>
              <a:t>1</a:t>
            </a:r>
            <a:r>
              <a:rPr lang="zh-CN" altLang="zh-CN" dirty="0"/>
              <a:t>个月，</a:t>
            </a:r>
            <a:r>
              <a:rPr lang="zh-CN" altLang="zh-CN" dirty="0" smtClean="0"/>
              <a:t>该</a:t>
            </a:r>
            <a:r>
              <a:rPr lang="zh-CN" altLang="en-US" dirty="0" smtClean="0"/>
              <a:t>患者</a:t>
            </a:r>
            <a:r>
              <a:rPr lang="zh-CN" altLang="zh-CN" dirty="0" smtClean="0"/>
              <a:t>最</a:t>
            </a:r>
            <a:r>
              <a:rPr lang="zh-CN" altLang="zh-CN" dirty="0"/>
              <a:t>可能出现的</a:t>
            </a:r>
            <a:r>
              <a:rPr lang="zh-CN" altLang="zh-CN" dirty="0" smtClean="0"/>
              <a:t>水</a:t>
            </a:r>
            <a:r>
              <a:rPr lang="zh-CN" altLang="en-US" dirty="0" smtClean="0"/>
              <a:t>、</a:t>
            </a:r>
            <a:r>
              <a:rPr lang="zh-CN" altLang="zh-CN" dirty="0" smtClean="0"/>
              <a:t>电</a:t>
            </a:r>
            <a:r>
              <a:rPr lang="zh-CN" altLang="en-US" dirty="0" smtClean="0"/>
              <a:t>解质</a:t>
            </a:r>
            <a:r>
              <a:rPr lang="zh-CN" altLang="zh-CN" dirty="0" smtClean="0"/>
              <a:t>紊乱</a:t>
            </a:r>
            <a:r>
              <a:rPr lang="zh-CN" altLang="zh-CN" dirty="0"/>
              <a:t>是</a:t>
            </a:r>
          </a:p>
          <a:p>
            <a:pPr marL="914400" lvl="2" indent="0">
              <a:buNone/>
            </a:pPr>
            <a:r>
              <a:rPr lang="en-US" altLang="zh-CN" dirty="0"/>
              <a:t>A</a:t>
            </a:r>
            <a:r>
              <a:rPr lang="zh-CN" altLang="zh-CN" dirty="0"/>
              <a:t>．低氯性碱中毒</a:t>
            </a:r>
            <a:r>
              <a:rPr lang="en-US" altLang="zh-CN" dirty="0"/>
              <a:t>				</a:t>
            </a:r>
            <a:endParaRPr lang="en-US" altLang="zh-CN" dirty="0" smtClean="0"/>
          </a:p>
          <a:p>
            <a:pPr marL="914400" lvl="2" indent="0">
              <a:buNone/>
            </a:pPr>
            <a:r>
              <a:rPr lang="en-US" altLang="zh-CN" dirty="0" smtClean="0"/>
              <a:t>B</a:t>
            </a:r>
            <a:r>
              <a:rPr lang="zh-CN" altLang="zh-CN" dirty="0"/>
              <a:t>．低氯性酸中毒</a:t>
            </a:r>
          </a:p>
          <a:p>
            <a:pPr marL="914400" lvl="2" indent="0">
              <a:buNone/>
            </a:pPr>
            <a:r>
              <a:rPr lang="en-US" altLang="zh-CN" dirty="0"/>
              <a:t>C</a:t>
            </a:r>
            <a:r>
              <a:rPr lang="zh-CN" altLang="zh-CN" dirty="0"/>
              <a:t>．高氯性酸中毒</a:t>
            </a:r>
            <a:r>
              <a:rPr lang="en-US" altLang="zh-CN" dirty="0"/>
              <a:t>				</a:t>
            </a:r>
            <a:endParaRPr lang="en-US" altLang="zh-CN" dirty="0" smtClean="0"/>
          </a:p>
          <a:p>
            <a:pPr marL="914400" lvl="2" indent="0">
              <a:buNone/>
            </a:pPr>
            <a:r>
              <a:rPr lang="en-US" altLang="zh-CN" dirty="0" smtClean="0"/>
              <a:t>D</a:t>
            </a:r>
            <a:r>
              <a:rPr lang="zh-CN" altLang="zh-CN" dirty="0"/>
              <a:t>．高氯性碱中毒</a:t>
            </a:r>
          </a:p>
          <a:p>
            <a:pPr marL="914400" lvl="2" indent="0">
              <a:buNone/>
            </a:pPr>
            <a:r>
              <a:rPr lang="en-US" altLang="zh-CN" dirty="0"/>
              <a:t>E</a:t>
            </a:r>
            <a:r>
              <a:rPr lang="zh-CN" altLang="zh-CN" dirty="0"/>
              <a:t>．稀释性低钠血症</a:t>
            </a:r>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4784936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304800"/>
            <a:ext cx="8915400" cy="563563"/>
          </a:xfrm>
        </p:spPr>
        <p:txBody>
          <a:bodyPr/>
          <a:lstStyle/>
          <a:p>
            <a:r>
              <a:rPr lang="zh-CN" altLang="zh-CN" dirty="0"/>
              <a:t>第三十六章</a:t>
            </a:r>
            <a:r>
              <a:rPr lang="en-US" altLang="zh-CN" dirty="0"/>
              <a:t>  </a:t>
            </a:r>
            <a:r>
              <a:rPr lang="zh-CN" altLang="zh-CN" dirty="0"/>
              <a:t>泌尿、男性生殖系统</a:t>
            </a:r>
            <a:r>
              <a:rPr lang="zh-CN" altLang="zh-CN" dirty="0" smtClean="0"/>
              <a:t>肿瘤</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参考答案</a:t>
            </a:r>
          </a:p>
          <a:p>
            <a:pPr marL="457200" lvl="1" indent="0">
              <a:buNone/>
            </a:pPr>
            <a:r>
              <a:rPr lang="en-US" altLang="zh-CN" dirty="0"/>
              <a:t>1.D 	2.C		3.C		 4.A		5.C</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14078002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肾癌</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en-US" dirty="0" smtClean="0"/>
              <a:t>临床表现</a:t>
            </a:r>
            <a:endParaRPr lang="en-US" altLang="zh-CN" dirty="0" smtClean="0"/>
          </a:p>
          <a:p>
            <a:pPr lvl="2"/>
            <a:r>
              <a:rPr lang="zh-CN" altLang="en-US" dirty="0" smtClean="0"/>
              <a:t>血尿</a:t>
            </a:r>
            <a:endParaRPr lang="en-US" altLang="zh-CN" dirty="0" smtClean="0"/>
          </a:p>
          <a:p>
            <a:pPr lvl="2"/>
            <a:r>
              <a:rPr lang="zh-CN" altLang="en-US" dirty="0" smtClean="0"/>
              <a:t>肿块</a:t>
            </a:r>
            <a:endParaRPr lang="en-US" altLang="zh-CN" dirty="0" smtClean="0"/>
          </a:p>
          <a:p>
            <a:pPr lvl="2"/>
            <a:r>
              <a:rPr lang="zh-CN" altLang="en-US" dirty="0" smtClean="0"/>
              <a:t>疼痛</a:t>
            </a:r>
            <a:endParaRPr lang="en-US" altLang="zh-CN" dirty="0" smtClean="0"/>
          </a:p>
          <a:p>
            <a:pPr lvl="2"/>
            <a:r>
              <a:rPr lang="zh-CN" altLang="zh-CN" dirty="0" smtClean="0"/>
              <a:t>精索静脉曲张</a:t>
            </a:r>
            <a:endParaRPr lang="en-US" altLang="zh-CN" dirty="0" smtClean="0"/>
          </a:p>
          <a:p>
            <a:pPr lvl="3"/>
            <a:r>
              <a:rPr lang="zh-CN" altLang="zh-CN" dirty="0"/>
              <a:t>是肾癌的体征</a:t>
            </a:r>
            <a:endParaRPr lang="en-US" altLang="zh-CN" dirty="0" smtClean="0"/>
          </a:p>
          <a:p>
            <a:pPr lvl="2"/>
            <a:r>
              <a:rPr lang="zh-CN" altLang="zh-CN" dirty="0"/>
              <a:t>肾外</a:t>
            </a:r>
            <a:r>
              <a:rPr lang="zh-CN" altLang="zh-CN" dirty="0" smtClean="0"/>
              <a:t>表现</a:t>
            </a:r>
            <a:endParaRPr lang="en-US" altLang="zh-CN" dirty="0" smtClean="0"/>
          </a:p>
          <a:p>
            <a:pPr lvl="2"/>
            <a:r>
              <a:rPr lang="zh-CN" altLang="zh-CN" dirty="0"/>
              <a:t>远处转移症状</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5855778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肾癌</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辅助检查</a:t>
            </a:r>
            <a:endParaRPr lang="en-US" altLang="zh-CN" dirty="0" smtClean="0"/>
          </a:p>
          <a:p>
            <a:pPr lvl="2"/>
            <a:r>
              <a:rPr lang="en-US" altLang="zh-CN" dirty="0" smtClean="0"/>
              <a:t>B</a:t>
            </a:r>
            <a:r>
              <a:rPr lang="zh-CN" altLang="en-US" dirty="0" smtClean="0"/>
              <a:t>超</a:t>
            </a:r>
            <a:endParaRPr lang="en-US" altLang="zh-CN" dirty="0" smtClean="0"/>
          </a:p>
          <a:p>
            <a:pPr lvl="2"/>
            <a:r>
              <a:rPr lang="en-US" altLang="zh-CN" dirty="0" smtClean="0"/>
              <a:t>X</a:t>
            </a:r>
            <a:r>
              <a:rPr lang="zh-CN" altLang="en-US" dirty="0" smtClean="0"/>
              <a:t>线检查</a:t>
            </a:r>
            <a:endParaRPr lang="en-US" altLang="zh-CN" dirty="0" smtClean="0"/>
          </a:p>
          <a:p>
            <a:pPr lvl="2"/>
            <a:r>
              <a:rPr lang="en-US" altLang="zh-CN" dirty="0"/>
              <a:t>CT</a:t>
            </a:r>
            <a:r>
              <a:rPr lang="zh-CN" altLang="zh-CN" dirty="0" smtClean="0"/>
              <a:t>检查</a:t>
            </a:r>
            <a:endParaRPr lang="en-US" altLang="zh-CN" dirty="0" smtClean="0"/>
          </a:p>
          <a:p>
            <a:pPr lvl="2"/>
            <a:r>
              <a:rPr lang="en-US" altLang="zh-CN" dirty="0" smtClean="0"/>
              <a:t>MRI</a:t>
            </a:r>
            <a:r>
              <a:rPr lang="zh-CN" altLang="en-US" dirty="0" smtClean="0"/>
              <a:t>检查</a:t>
            </a:r>
            <a:endParaRPr lang="en-US" altLang="zh-CN" dirty="0" smtClean="0"/>
          </a:p>
          <a:p>
            <a:pPr lvl="2"/>
            <a:r>
              <a:rPr lang="zh-CN" altLang="zh-CN" dirty="0"/>
              <a:t>肾动脉造影</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2641220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肾癌</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b="0" dirty="0" smtClean="0"/>
              <a:t>与疾病相关</a:t>
            </a:r>
            <a:r>
              <a:rPr lang="zh-CN" altLang="zh-CN" b="0" dirty="0"/>
              <a:t>的健康史</a:t>
            </a:r>
            <a:endParaRPr lang="zh-CN" altLang="zh-CN" dirty="0"/>
          </a:p>
          <a:p>
            <a:pPr lvl="2"/>
            <a:r>
              <a:rPr lang="zh-CN" altLang="zh-CN" dirty="0" smtClean="0"/>
              <a:t>了解</a:t>
            </a:r>
            <a:r>
              <a:rPr lang="zh-CN" altLang="en-US" dirty="0" smtClean="0"/>
              <a:t>患者</a:t>
            </a:r>
            <a:r>
              <a:rPr lang="zh-CN" altLang="zh-CN" dirty="0" smtClean="0"/>
              <a:t>有</a:t>
            </a:r>
            <a:r>
              <a:rPr lang="zh-CN" altLang="zh-CN" dirty="0"/>
              <a:t>无吸烟史，有无长期接触工业化学物史，有无肿瘤家族</a:t>
            </a:r>
            <a:r>
              <a:rPr lang="zh-CN" altLang="zh-CN" dirty="0" smtClean="0"/>
              <a:t>史</a:t>
            </a:r>
            <a:endParaRPr lang="en-US" altLang="zh-CN" dirty="0" smtClean="0"/>
          </a:p>
          <a:p>
            <a:pPr lvl="1"/>
            <a:r>
              <a:rPr lang="zh-CN" altLang="zh-CN" b="0" dirty="0"/>
              <a:t>心理社会状况</a:t>
            </a:r>
            <a:endParaRPr lang="zh-CN" altLang="zh-CN" dirty="0"/>
          </a:p>
          <a:p>
            <a:pPr lvl="2"/>
            <a:r>
              <a:rPr lang="zh-CN" altLang="zh-CN" dirty="0" smtClean="0"/>
              <a:t>了解</a:t>
            </a:r>
            <a:r>
              <a:rPr lang="zh-CN" altLang="en-US" dirty="0" smtClean="0"/>
              <a:t>患者</a:t>
            </a:r>
            <a:r>
              <a:rPr lang="zh-CN" altLang="zh-CN" dirty="0" smtClean="0"/>
              <a:t>的</a:t>
            </a:r>
            <a:r>
              <a:rPr lang="zh-CN" altLang="zh-CN" dirty="0"/>
              <a:t>文化程度、婚姻状况、对疾病相关知识的掌握情况及家属</a:t>
            </a:r>
            <a:r>
              <a:rPr lang="zh-CN" altLang="zh-CN" dirty="0" smtClean="0"/>
              <a:t>对</a:t>
            </a:r>
            <a:r>
              <a:rPr lang="zh-CN" altLang="en-US" dirty="0" smtClean="0"/>
              <a:t>患者</a:t>
            </a:r>
            <a:r>
              <a:rPr lang="zh-CN" altLang="zh-CN" dirty="0" smtClean="0"/>
              <a:t>的</a:t>
            </a:r>
            <a:r>
              <a:rPr lang="zh-CN" altLang="zh-CN" dirty="0"/>
              <a:t>社会支持情况，</a:t>
            </a:r>
            <a:r>
              <a:rPr lang="zh-CN" altLang="zh-CN" dirty="0" smtClean="0"/>
              <a:t>了解</a:t>
            </a:r>
            <a:r>
              <a:rPr lang="zh-CN" altLang="en-US" dirty="0" smtClean="0"/>
              <a:t>患者</a:t>
            </a:r>
            <a:r>
              <a:rPr lang="zh-CN" altLang="zh-CN" dirty="0" smtClean="0"/>
              <a:t>家庭</a:t>
            </a:r>
            <a:r>
              <a:rPr lang="zh-CN" altLang="zh-CN" dirty="0"/>
              <a:t>的经济状况</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2916495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第一节  肾癌</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en-US" dirty="0" smtClean="0"/>
              <a:t>治疗原则</a:t>
            </a:r>
            <a:endParaRPr lang="en-US" altLang="zh-CN" dirty="0" smtClean="0"/>
          </a:p>
          <a:p>
            <a:pPr lvl="2"/>
            <a:r>
              <a:rPr lang="zh-CN" altLang="zh-CN" cap="all" dirty="0"/>
              <a:t>根治性肾切除（</a:t>
            </a:r>
            <a:r>
              <a:rPr lang="en-US" altLang="zh-CN" dirty="0"/>
              <a:t>nephrectomy</a:t>
            </a:r>
            <a:r>
              <a:rPr lang="zh-CN" altLang="zh-CN" cap="all" dirty="0"/>
              <a:t>）</a:t>
            </a:r>
            <a:r>
              <a:rPr lang="en-US" altLang="zh-CN" cap="all" dirty="0"/>
              <a:t>  </a:t>
            </a:r>
            <a:endParaRPr lang="en-US" altLang="zh-CN" cap="all" dirty="0" smtClean="0"/>
          </a:p>
          <a:p>
            <a:pPr lvl="3"/>
            <a:r>
              <a:rPr lang="zh-CN" altLang="zh-CN" cap="all" dirty="0" smtClean="0"/>
              <a:t>是</a:t>
            </a:r>
            <a:r>
              <a:rPr lang="zh-CN" altLang="zh-CN" cap="all" dirty="0"/>
              <a:t>肾癌最主要的治疗</a:t>
            </a:r>
            <a:r>
              <a:rPr lang="zh-CN" altLang="zh-CN" cap="all" dirty="0" smtClean="0"/>
              <a:t>方法</a:t>
            </a:r>
            <a:endParaRPr lang="en-US" altLang="zh-CN" cap="all" dirty="0" smtClean="0"/>
          </a:p>
          <a:p>
            <a:pPr lvl="2"/>
            <a:r>
              <a:rPr lang="zh-CN" altLang="zh-CN" cap="all" dirty="0"/>
              <a:t>其他</a:t>
            </a:r>
            <a:r>
              <a:rPr lang="en-US" altLang="zh-CN" cap="all" dirty="0"/>
              <a:t>  </a:t>
            </a:r>
            <a:endParaRPr lang="en-US" altLang="zh-CN" cap="all" dirty="0" smtClean="0"/>
          </a:p>
          <a:p>
            <a:pPr lvl="3"/>
            <a:r>
              <a:rPr lang="zh-CN" altLang="zh-CN" cap="all" dirty="0" smtClean="0"/>
              <a:t>放射</a:t>
            </a:r>
            <a:r>
              <a:rPr lang="zh-CN" altLang="zh-CN" cap="all" dirty="0"/>
              <a:t>和化学治疗对肾癌作用很小，可作为手术辅助治疗</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xmlns="" val="3275683378"/>
      </p:ext>
    </p:extLst>
  </p:cSld>
  <p:clrMapOvr>
    <a:masterClrMapping/>
  </p:clrMapOvr>
</p:sld>
</file>

<file path=ppt/theme/theme1.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354</TotalTime>
  <Pages>0</Pages>
  <Words>2302</Words>
  <Characters>0</Characters>
  <Application>Microsoft Office PowerPoint</Application>
  <DocSecurity>0</DocSecurity>
  <PresentationFormat>全屏显示(4:3)</PresentationFormat>
  <Lines>0</Lines>
  <Paragraphs>372</Paragraphs>
  <Slides>53</Slides>
  <Notes>3</Notes>
  <HiddenSlides>0</HiddenSlides>
  <MMClips>0</MMClips>
  <ScaleCrop>false</ScaleCrop>
  <HeadingPairs>
    <vt:vector size="4" baseType="variant">
      <vt:variant>
        <vt:lpstr>主题</vt:lpstr>
      </vt:variant>
      <vt:variant>
        <vt:i4>1</vt:i4>
      </vt:variant>
      <vt:variant>
        <vt:lpstr>幻灯片标题</vt:lpstr>
      </vt:variant>
      <vt:variant>
        <vt:i4>53</vt:i4>
      </vt:variant>
    </vt:vector>
  </HeadingPairs>
  <TitlesOfParts>
    <vt:vector size="54" baseType="lpstr">
      <vt:lpstr>课件模板</vt:lpstr>
      <vt:lpstr>第三十六章  泌尿、男性生殖系统肿瘤患者的护理</vt:lpstr>
      <vt:lpstr>第三十六章  泌尿、男性生殖系统肿瘤患者的护理</vt:lpstr>
      <vt:lpstr>第一节  肾癌</vt:lpstr>
      <vt:lpstr>第一节  肾癌</vt:lpstr>
      <vt:lpstr>第一节  肾癌</vt:lpstr>
      <vt:lpstr>第一节  肾癌</vt:lpstr>
      <vt:lpstr>第一节  肾癌</vt:lpstr>
      <vt:lpstr>第一节  肾癌</vt:lpstr>
      <vt:lpstr>第一节  肾癌</vt:lpstr>
      <vt:lpstr>第一节  肾癌</vt:lpstr>
      <vt:lpstr>第一节  肾癌</vt:lpstr>
      <vt:lpstr>第一节  肾癌</vt:lpstr>
      <vt:lpstr>第一节  肾癌</vt:lpstr>
      <vt:lpstr>第一节  肾癌</vt:lpstr>
      <vt:lpstr>第一节  肾癌</vt:lpstr>
      <vt:lpstr>第二节 膀胱癌</vt:lpstr>
      <vt:lpstr>第二节 膀胱癌</vt:lpstr>
      <vt:lpstr>第二节 膀胱癌</vt:lpstr>
      <vt:lpstr>第二节 膀胱癌</vt:lpstr>
      <vt:lpstr>第二节 膀胱癌</vt:lpstr>
      <vt:lpstr>第二节 膀胱癌</vt:lpstr>
      <vt:lpstr>第二节 膀胱癌</vt:lpstr>
      <vt:lpstr>第二节 膀胱癌</vt:lpstr>
      <vt:lpstr>第二节 膀胱癌</vt:lpstr>
      <vt:lpstr>第二节 膀胱癌</vt:lpstr>
      <vt:lpstr>第二节 膀胱癌</vt:lpstr>
      <vt:lpstr>第二节 膀胱癌</vt:lpstr>
      <vt:lpstr>第二节 膀胱癌</vt:lpstr>
      <vt:lpstr>第二节 膀胱癌</vt:lpstr>
      <vt:lpstr>第二节 膀胱癌</vt:lpstr>
      <vt:lpstr>第二节 膀胱癌</vt:lpstr>
      <vt:lpstr>第三节 前列腺癌</vt:lpstr>
      <vt:lpstr>第三节 前列腺癌</vt:lpstr>
      <vt:lpstr>第三节 前列腺癌</vt:lpstr>
      <vt:lpstr>第三节 前列腺癌</vt:lpstr>
      <vt:lpstr>第三节 前列腺癌</vt:lpstr>
      <vt:lpstr>第三节 前列腺癌</vt:lpstr>
      <vt:lpstr>第三节 前列腺癌</vt:lpstr>
      <vt:lpstr>第三节 前列腺癌</vt:lpstr>
      <vt:lpstr>第三节 前列腺癌</vt:lpstr>
      <vt:lpstr>第三节 前列腺癌</vt:lpstr>
      <vt:lpstr>第三节 前列腺癌</vt:lpstr>
      <vt:lpstr>第三十六章  泌尿、男性生殖系统肿瘤患者的护理</vt:lpstr>
      <vt:lpstr>第三十六章  泌尿、男性生殖系统肿瘤患者的护理</vt:lpstr>
      <vt:lpstr>第三十六章  泌尿、男性生殖系统肿瘤患者的护理</vt:lpstr>
      <vt:lpstr>第三十六章  泌尿、男性生殖系统肿瘤患者的护理</vt:lpstr>
      <vt:lpstr>第三十六章  泌尿、男性生殖系统肿瘤患者的护理</vt:lpstr>
      <vt:lpstr>第三十六章  泌尿、男性生殖系统肿瘤患者的护理</vt:lpstr>
      <vt:lpstr>第三十六章  泌尿、男性生殖系统肿瘤患者的护理</vt:lpstr>
      <vt:lpstr>第三十六章  泌尿、男性生殖系统肿瘤患者的护理</vt:lpstr>
      <vt:lpstr>第三十六章  泌尿、男性生殖系统肿瘤患者的护理</vt:lpstr>
      <vt:lpstr>第三十六章  泌尿、男性生殖系统肿瘤患者的护理</vt:lpstr>
      <vt:lpstr>第三十六章  泌尿、男性生殖系统肿瘤患者的护理</vt:lpstr>
    </vt:vector>
  </TitlesOfParts>
  <Company>pump</Company>
  <LinksUpToDate>false</LinksUpToDate>
  <CharactersWithSpaces>0</CharactersWithSpaces>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课程名称</dc:title>
  <dc:creator>zhang7</dc:creator>
  <cp:lastModifiedBy>微软用户</cp:lastModifiedBy>
  <cp:revision>51</cp:revision>
  <cp:lastPrinted>1899-12-30T00:00:00Z</cp:lastPrinted>
  <dcterms:created xsi:type="dcterms:W3CDTF">2008-12-16T07:41:38Z</dcterms:created>
  <dcterms:modified xsi:type="dcterms:W3CDTF">2015-08-07T08:21:00Z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2052-6.4.0.1920</vt:lpwstr>
  </property>
</Properties>
</file>