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85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342" r:id="rId16"/>
    <p:sldId id="272" r:id="rId17"/>
    <p:sldId id="273" r:id="rId18"/>
    <p:sldId id="274" r:id="rId19"/>
    <p:sldId id="275" r:id="rId20"/>
    <p:sldId id="343" r:id="rId21"/>
    <p:sldId id="276" r:id="rId22"/>
    <p:sldId id="277" r:id="rId23"/>
    <p:sldId id="278" r:id="rId24"/>
    <p:sldId id="279" r:id="rId25"/>
    <p:sldId id="280" r:id="rId26"/>
    <p:sldId id="281" r:id="rId27"/>
    <p:sldId id="284" r:id="rId28"/>
    <p:sldId id="259" r:id="rId29"/>
    <p:sldId id="282" r:id="rId30"/>
    <p:sldId id="286" r:id="rId31"/>
    <p:sldId id="287" r:id="rId32"/>
    <p:sldId id="310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311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283" r:id="rId57"/>
    <p:sldId id="312" r:id="rId58"/>
    <p:sldId id="313" r:id="rId59"/>
    <p:sldId id="314" r:id="rId60"/>
    <p:sldId id="315" r:id="rId61"/>
    <p:sldId id="316" r:id="rId62"/>
    <p:sldId id="317" r:id="rId63"/>
    <p:sldId id="318" r:id="rId64"/>
    <p:sldId id="319" r:id="rId65"/>
    <p:sldId id="320" r:id="rId66"/>
    <p:sldId id="321" r:id="rId67"/>
    <p:sldId id="322" r:id="rId68"/>
    <p:sldId id="323" r:id="rId69"/>
    <p:sldId id="324" r:id="rId70"/>
    <p:sldId id="325" r:id="rId71"/>
    <p:sldId id="326" r:id="rId72"/>
    <p:sldId id="344" r:id="rId73"/>
    <p:sldId id="328" r:id="rId74"/>
    <p:sldId id="329" r:id="rId75"/>
    <p:sldId id="330" r:id="rId76"/>
    <p:sldId id="332" r:id="rId77"/>
    <p:sldId id="333" r:id="rId78"/>
    <p:sldId id="334" r:id="rId79"/>
    <p:sldId id="335" r:id="rId80"/>
    <p:sldId id="336" r:id="rId81"/>
    <p:sldId id="337" r:id="rId82"/>
    <p:sldId id="338" r:id="rId83"/>
    <p:sldId id="339" r:id="rId84"/>
    <p:sldId id="340" r:id="rId85"/>
    <p:sldId id="341" r:id="rId8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ableStyles" Target="tableStyles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00278" cy="2286000"/>
          </a:xfrm>
        </p:spPr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血液检查</a:t>
            </a:r>
            <a:endParaRPr lang="en-US" altLang="zh-CN" dirty="0" smtClean="0"/>
          </a:p>
          <a:p>
            <a:pPr lvl="2"/>
            <a:r>
              <a:rPr lang="zh-CN" altLang="zh-CN" dirty="0"/>
              <a:t>局部脓肿分层</a:t>
            </a:r>
            <a:r>
              <a:rPr lang="zh-CN" altLang="zh-CN" dirty="0" smtClean="0"/>
              <a:t>穿刺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X</a:t>
            </a:r>
            <a:r>
              <a:rPr lang="zh-CN" altLang="en-US" dirty="0" smtClean="0"/>
              <a:t>线检查</a:t>
            </a:r>
            <a:endParaRPr lang="en-US" altLang="zh-CN" dirty="0" smtClean="0"/>
          </a:p>
          <a:p>
            <a:pPr lvl="2"/>
            <a:r>
              <a:rPr lang="en-US" altLang="zh-CN" dirty="0"/>
              <a:t>CT</a:t>
            </a:r>
            <a:r>
              <a:rPr lang="zh-CN" altLang="zh-CN" dirty="0"/>
              <a:t>和</a:t>
            </a:r>
            <a:r>
              <a:rPr lang="en-US" altLang="zh-CN" dirty="0"/>
              <a:t>MRI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/>
              <a:t>核素骨显像（</a:t>
            </a:r>
            <a:r>
              <a:rPr lang="en-US" altLang="zh-CN" dirty="0"/>
              <a:t>ECT</a:t>
            </a:r>
            <a:r>
              <a:rPr lang="zh-CN" altLang="zh-CN" dirty="0" smtClean="0"/>
              <a:t>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32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疾病有关的健康史</a:t>
            </a:r>
          </a:p>
          <a:p>
            <a:pPr lvl="2"/>
            <a:r>
              <a:rPr lang="zh-CN" altLang="zh-CN" dirty="0" smtClean="0"/>
              <a:t>年龄</a:t>
            </a:r>
            <a:r>
              <a:rPr lang="en-US" altLang="zh-CN" dirty="0" smtClean="0"/>
              <a:t>  </a:t>
            </a:r>
            <a:r>
              <a:rPr lang="zh-CN" altLang="zh-CN" dirty="0"/>
              <a:t>以</a:t>
            </a:r>
            <a:r>
              <a:rPr lang="en-US" altLang="zh-CN" dirty="0"/>
              <a:t>12</a:t>
            </a:r>
            <a:r>
              <a:rPr lang="zh-CN" altLang="zh-CN" dirty="0"/>
              <a:t>岁以下儿童及少年多</a:t>
            </a:r>
            <a:r>
              <a:rPr lang="zh-CN" altLang="zh-CN" dirty="0" smtClean="0"/>
              <a:t>见</a:t>
            </a:r>
            <a:endParaRPr lang="zh-CN" altLang="zh-CN" dirty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生活条件和卫生情况</a:t>
            </a:r>
            <a:r>
              <a:rPr lang="zh-CN" altLang="zh-CN" dirty="0"/>
              <a:t>是否</a:t>
            </a:r>
            <a:r>
              <a:rPr lang="zh-CN" altLang="zh-CN" dirty="0" smtClean="0"/>
              <a:t>不佳</a:t>
            </a:r>
            <a:endParaRPr lang="zh-CN" altLang="zh-CN" dirty="0"/>
          </a:p>
          <a:p>
            <a:pPr lvl="2"/>
            <a:r>
              <a:rPr lang="zh-CN" altLang="zh-CN" dirty="0" smtClean="0"/>
              <a:t>既往史</a:t>
            </a:r>
            <a:r>
              <a:rPr lang="en-US" altLang="zh-CN" dirty="0" smtClean="0"/>
              <a:t>  </a:t>
            </a:r>
            <a:r>
              <a:rPr lang="zh-CN" altLang="zh-CN" dirty="0"/>
              <a:t>有无全身细菌感染病史，有无受伤史，及有无进行外固定和内固定</a:t>
            </a:r>
            <a:r>
              <a:rPr lang="zh-CN" altLang="zh-CN" dirty="0" smtClean="0"/>
              <a:t>治疗</a:t>
            </a:r>
            <a:endParaRPr lang="zh-CN" altLang="zh-CN" dirty="0"/>
          </a:p>
          <a:p>
            <a:pPr lvl="2"/>
            <a:r>
              <a:rPr lang="zh-CN" altLang="zh-CN" dirty="0" smtClean="0"/>
              <a:t>药物治疗史及全身情况</a:t>
            </a:r>
            <a:r>
              <a:rPr lang="zh-CN" altLang="zh-CN" dirty="0"/>
              <a:t>，有无影响免疫状态的</a:t>
            </a:r>
            <a:r>
              <a:rPr lang="zh-CN" altLang="zh-CN" dirty="0" smtClean="0"/>
              <a:t>疾病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274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和</a:t>
            </a:r>
            <a:r>
              <a:rPr lang="zh-CN" altLang="zh-CN" dirty="0"/>
              <a:t>家属对疾病的认识状况和家属</a:t>
            </a:r>
            <a:r>
              <a:rPr lang="zh-CN" altLang="zh-CN" dirty="0" smtClean="0"/>
              <a:t>对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支持情况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8641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41-1  B </a:t>
            </a:r>
            <a:endParaRPr lang="zh-CN" altLang="zh-CN" dirty="0"/>
          </a:p>
          <a:p>
            <a:pPr lvl="1"/>
            <a:r>
              <a:rPr lang="zh-CN" altLang="en-US" dirty="0" smtClean="0"/>
              <a:t>患者</a:t>
            </a:r>
            <a:r>
              <a:rPr lang="zh-CN" altLang="zh-CN" dirty="0" smtClean="0"/>
              <a:t>入院</a:t>
            </a:r>
            <a:r>
              <a:rPr lang="zh-CN" altLang="zh-CN" dirty="0"/>
              <a:t>后患肢行皮牵引，于第</a:t>
            </a:r>
            <a:r>
              <a:rPr lang="en-US" altLang="zh-CN" dirty="0"/>
              <a:t>2</a:t>
            </a:r>
            <a:r>
              <a:rPr lang="zh-CN" altLang="zh-CN" dirty="0"/>
              <a:t>日在连续硬膜外麻醉下行左股骨骨髓炎钻孔引流加持续闭式冲洗术。</a:t>
            </a:r>
          </a:p>
          <a:p>
            <a:pPr lvl="1"/>
            <a:r>
              <a:rPr lang="zh-CN" altLang="zh-CN" dirty="0"/>
              <a:t>问题：①急性骨髓炎治疗要点是什么？</a:t>
            </a:r>
            <a:r>
              <a:rPr lang="zh-CN" altLang="zh-CN" dirty="0" smtClean="0"/>
              <a:t>②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行</a:t>
            </a:r>
            <a:r>
              <a:rPr lang="zh-CN" altLang="zh-CN" dirty="0"/>
              <a:t>皮牵引固定于功能位原因是什么？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9840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3"/>
            <a:r>
              <a:rPr lang="zh-CN" altLang="zh-CN" dirty="0"/>
              <a:t>应早期足量联合使用</a:t>
            </a:r>
            <a:r>
              <a:rPr lang="zh-CN" altLang="zh-CN" dirty="0" smtClean="0"/>
              <a:t>抗生素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给予</a:t>
            </a:r>
            <a:r>
              <a:rPr lang="zh-CN" altLang="zh-CN" dirty="0"/>
              <a:t>全身支持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患</a:t>
            </a:r>
            <a:r>
              <a:rPr lang="zh-CN" altLang="zh-CN" dirty="0"/>
              <a:t>肢作持续性皮肤牵引或石膏托固定于功能</a:t>
            </a:r>
            <a:r>
              <a:rPr lang="zh-CN" altLang="zh-CN" dirty="0" smtClean="0"/>
              <a:t>位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315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/>
              <a:t>最好在抗生素治疗后</a:t>
            </a:r>
            <a:r>
              <a:rPr lang="en-US" altLang="zh-CN" dirty="0"/>
              <a:t>48</a:t>
            </a:r>
            <a:r>
              <a:rPr lang="zh-CN" altLang="zh-CN" dirty="0"/>
              <a:t>～</a:t>
            </a:r>
            <a:r>
              <a:rPr lang="en-US" altLang="zh-CN" dirty="0"/>
              <a:t>72h</a:t>
            </a:r>
            <a:r>
              <a:rPr lang="zh-CN" altLang="zh-CN" dirty="0"/>
              <a:t>仍不能控制局部症状时</a:t>
            </a:r>
            <a:r>
              <a:rPr lang="zh-CN" altLang="zh-CN" dirty="0" smtClean="0"/>
              <a:t>进行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手术</a:t>
            </a:r>
            <a:r>
              <a:rPr lang="zh-CN" altLang="zh-CN" dirty="0"/>
              <a:t>方式有钻孔引流或开窗减压术，术后可在骨髓腔内放置两根引流管进行闭式引流冲洗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11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291385"/>
            <a:ext cx="3491880" cy="4275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203848" y="5733256"/>
            <a:ext cx="3185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骨</a:t>
            </a:r>
            <a:r>
              <a:rPr lang="zh-CN" altLang="zh-CN" dirty="0"/>
              <a:t>髓腔闭合冲洗引流管的放置</a:t>
            </a:r>
          </a:p>
        </p:txBody>
      </p:sp>
    </p:spTree>
    <p:extLst>
      <p:ext uri="{BB962C8B-B14F-4D97-AF65-F5344CB8AC3E}">
        <p14:creationId xmlns:p14="http://schemas.microsoft.com/office/powerpoint/2010/main" val="25842310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与炎症刺激及骨髓腔内压力增高</a:t>
            </a:r>
            <a:r>
              <a:rPr lang="zh-CN" altLang="zh-CN" dirty="0" smtClean="0"/>
              <a:t>有关</a:t>
            </a:r>
            <a:r>
              <a:rPr lang="en-US" altLang="zh-CN" dirty="0" smtClean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endParaRPr lang="zh-CN" altLang="zh-CN" dirty="0"/>
          </a:p>
          <a:p>
            <a:pPr lvl="1"/>
            <a:r>
              <a:rPr lang="zh-CN" altLang="zh-CN" dirty="0" smtClean="0"/>
              <a:t>体温增</a:t>
            </a:r>
            <a:r>
              <a:rPr lang="zh-CN" altLang="zh-CN" dirty="0"/>
              <a:t>高</a:t>
            </a:r>
            <a:r>
              <a:rPr lang="en-US" altLang="zh-CN" dirty="0"/>
              <a:t>  </a:t>
            </a:r>
            <a:r>
              <a:rPr lang="zh-CN" altLang="zh-CN" dirty="0"/>
              <a:t>与感染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与感染中毒、消耗过高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躯体移动障碍</a:t>
            </a:r>
            <a:r>
              <a:rPr lang="en-US" altLang="zh-CN" dirty="0" smtClean="0"/>
              <a:t>  </a:t>
            </a:r>
            <a:r>
              <a:rPr lang="zh-CN" altLang="zh-CN" dirty="0"/>
              <a:t>与患肢疼痛及制动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有</a:t>
            </a:r>
            <a:r>
              <a:rPr lang="zh-CN" altLang="en-US" dirty="0" smtClean="0"/>
              <a:t>失用</a:t>
            </a:r>
            <a:r>
              <a:rPr lang="zh-CN" altLang="zh-CN" dirty="0" smtClean="0"/>
              <a:t>综合征</a:t>
            </a:r>
            <a:r>
              <a:rPr lang="zh-CN" altLang="zh-CN" dirty="0"/>
              <a:t>的危险</a:t>
            </a:r>
            <a:r>
              <a:rPr lang="en-US" altLang="zh-CN" dirty="0"/>
              <a:t>  </a:t>
            </a:r>
            <a:r>
              <a:rPr lang="zh-CN" altLang="zh-CN" dirty="0"/>
              <a:t>与局部活动受到限制，导致肌肉萎缩，患肢功能障碍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病理性骨折、感染中毒性</a:t>
            </a:r>
            <a:r>
              <a:rPr lang="zh-CN" altLang="zh-CN" dirty="0" smtClean="0"/>
              <a:t>休克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4713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病情观察</a:t>
            </a:r>
            <a:endParaRPr lang="en-US" altLang="zh-CN" dirty="0" smtClean="0"/>
          </a:p>
          <a:p>
            <a:pPr lvl="2"/>
            <a:r>
              <a:rPr lang="zh-CN" altLang="zh-CN" dirty="0"/>
              <a:t>有效使用</a:t>
            </a:r>
            <a:r>
              <a:rPr lang="zh-CN" altLang="zh-CN" dirty="0" smtClean="0"/>
              <a:t>抗生素</a:t>
            </a:r>
            <a:endParaRPr lang="en-US" altLang="zh-CN" dirty="0" smtClean="0"/>
          </a:p>
          <a:p>
            <a:pPr lvl="2"/>
            <a:r>
              <a:rPr lang="zh-CN" altLang="zh-CN" dirty="0"/>
              <a:t>支持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保护患肢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前准备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1415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/>
              <a:t>病情观察</a:t>
            </a:r>
            <a:endParaRPr lang="en-US" altLang="zh-CN" dirty="0"/>
          </a:p>
          <a:p>
            <a:pPr lvl="2"/>
            <a:r>
              <a:rPr lang="zh-CN" altLang="en-US" dirty="0"/>
              <a:t>饮食</a:t>
            </a:r>
            <a:endParaRPr lang="en-US" altLang="zh-CN" dirty="0"/>
          </a:p>
          <a:p>
            <a:pPr lvl="2"/>
            <a:r>
              <a:rPr lang="zh-CN" altLang="zh-CN" dirty="0"/>
              <a:t>促进皮肤愈合</a:t>
            </a:r>
            <a:endParaRPr lang="en-US" altLang="zh-CN" dirty="0"/>
          </a:p>
          <a:p>
            <a:pPr lvl="2"/>
            <a:r>
              <a:rPr lang="zh-CN" altLang="en-US" dirty="0" smtClean="0"/>
              <a:t>预防肢体畸形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69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说出化脓</a:t>
            </a:r>
            <a:r>
              <a:rPr lang="zh-CN" altLang="zh-CN" dirty="0"/>
              <a:t>性骨髓炎的感染</a:t>
            </a:r>
            <a:r>
              <a:rPr lang="zh-CN" altLang="zh-CN" dirty="0" smtClean="0"/>
              <a:t>途径</a:t>
            </a:r>
            <a:endParaRPr lang="zh-CN" altLang="zh-CN" dirty="0"/>
          </a:p>
          <a:p>
            <a:pPr lvl="2"/>
            <a:r>
              <a:rPr lang="zh-CN" altLang="zh-CN" dirty="0" smtClean="0"/>
              <a:t>说</a:t>
            </a:r>
            <a:r>
              <a:rPr lang="zh-CN" altLang="zh-CN" dirty="0"/>
              <a:t>出血源性化脓性骨髓炎、化脓性关节炎、骨与关节结核的典型临床表现和处理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解释</a:t>
            </a:r>
            <a:r>
              <a:rPr lang="zh-CN" altLang="zh-CN" dirty="0"/>
              <a:t>血源性化脓性骨髓炎、化脓性关节炎、骨与关节结核的病理</a:t>
            </a:r>
            <a:r>
              <a:rPr lang="zh-CN" altLang="zh-CN" dirty="0" smtClean="0"/>
              <a:t>改变</a:t>
            </a:r>
            <a:endParaRPr lang="zh-CN" altLang="zh-CN" dirty="0"/>
          </a:p>
          <a:p>
            <a:pPr lvl="2"/>
            <a:r>
              <a:rPr lang="zh-CN" altLang="zh-CN" dirty="0" smtClean="0"/>
              <a:t>分析</a:t>
            </a:r>
            <a:r>
              <a:rPr lang="zh-CN" altLang="zh-CN" dirty="0"/>
              <a:t>血源性化脓性骨髓炎、化脓性关节炎、骨与关节结核的辅助检查项目和</a:t>
            </a:r>
            <a:r>
              <a:rPr lang="zh-CN" altLang="zh-CN" dirty="0" smtClean="0"/>
              <a:t>意义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676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 smtClean="0"/>
              <a:t>持续闭式引流冲洗护理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/>
              <a:t>注意防止管道扭曲、受压，保持冲洗、引流的</a:t>
            </a:r>
            <a:r>
              <a:rPr lang="zh-CN" altLang="zh-CN" dirty="0" smtClean="0"/>
              <a:t>通畅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无菌操作</a:t>
            </a:r>
            <a:endParaRPr lang="en-US" altLang="zh-CN" dirty="0" smtClean="0"/>
          </a:p>
          <a:p>
            <a:pPr lvl="3"/>
            <a:r>
              <a:rPr lang="zh-CN" altLang="zh-CN" dirty="0"/>
              <a:t>根据引流液性状调整冲洗</a:t>
            </a:r>
            <a:r>
              <a:rPr lang="zh-CN" altLang="zh-CN" dirty="0" smtClean="0"/>
              <a:t>速度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拔管时机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60451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强调长期彻底治疗</a:t>
            </a:r>
            <a:r>
              <a:rPr lang="zh-CN" altLang="zh-CN" dirty="0"/>
              <a:t>的必要性，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坚持</a:t>
            </a:r>
            <a:r>
              <a:rPr lang="zh-CN" altLang="zh-CN" dirty="0"/>
              <a:t>使用抗生素至体温正常后</a:t>
            </a:r>
            <a:r>
              <a:rPr lang="en-US" altLang="zh-CN" dirty="0"/>
              <a:t>2</a:t>
            </a:r>
            <a:r>
              <a:rPr lang="zh-CN" altLang="zh-CN" dirty="0"/>
              <a:t>周，以巩固疗效，防止转为</a:t>
            </a:r>
            <a:r>
              <a:rPr lang="zh-CN" altLang="zh-CN" dirty="0" smtClean="0"/>
              <a:t>慢性</a:t>
            </a:r>
            <a:endParaRPr lang="zh-CN" altLang="zh-CN" dirty="0"/>
          </a:p>
          <a:p>
            <a:pPr lvl="2"/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增加</a:t>
            </a:r>
            <a:r>
              <a:rPr lang="zh-CN" altLang="zh-CN" dirty="0" smtClean="0"/>
              <a:t>营养</a:t>
            </a:r>
            <a:r>
              <a:rPr lang="zh-CN" altLang="zh-CN" dirty="0"/>
              <a:t>，注意饮食调节，摄入高热量、高蛋白、高维生素、易消化食物，增加机体</a:t>
            </a:r>
            <a:r>
              <a:rPr lang="zh-CN" altLang="zh-CN" dirty="0" smtClean="0"/>
              <a:t>抵抗力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6127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健康教育</a:t>
            </a:r>
          </a:p>
          <a:p>
            <a:pPr lvl="2"/>
            <a:r>
              <a:rPr lang="zh-CN" altLang="zh-CN" dirty="0" smtClean="0"/>
              <a:t>指导伤口观察知识</a:t>
            </a:r>
            <a:r>
              <a:rPr lang="zh-CN" altLang="zh-CN" dirty="0"/>
              <a:t>，如伤口愈合后又出现红、肿、热、痛、流脓等则提示可能转为慢性，需及时诊治</a:t>
            </a:r>
          </a:p>
          <a:p>
            <a:pPr lvl="2"/>
            <a:r>
              <a:rPr lang="zh-CN" altLang="zh-CN" dirty="0" smtClean="0"/>
              <a:t>讲解患肢功能锻炼</a:t>
            </a:r>
            <a:r>
              <a:rPr lang="zh-CN" altLang="zh-CN" dirty="0"/>
              <a:t>的方法、意义和注意事项，防止过早负重，需</a:t>
            </a:r>
            <a:r>
              <a:rPr lang="en-US" altLang="zh-CN" dirty="0"/>
              <a:t>X</a:t>
            </a:r>
            <a:r>
              <a:rPr lang="zh-CN" altLang="zh-CN" dirty="0"/>
              <a:t>拍片证实病变已恢复正常时才能开始负重，以免发生病理性</a:t>
            </a:r>
            <a:r>
              <a:rPr lang="zh-CN" altLang="zh-CN" dirty="0" smtClean="0"/>
              <a:t>骨折</a:t>
            </a:r>
            <a:endParaRPr lang="zh-CN" altLang="zh-CN" dirty="0"/>
          </a:p>
          <a:p>
            <a:pPr lvl="2"/>
            <a:r>
              <a:rPr lang="zh-CN" altLang="zh-CN" dirty="0" smtClean="0"/>
              <a:t>改善卫生条</a:t>
            </a:r>
            <a:r>
              <a:rPr lang="zh-CN" altLang="en-US" dirty="0" smtClean="0"/>
              <a:t>件</a:t>
            </a:r>
            <a:endParaRPr lang="zh-CN" altLang="zh-CN" dirty="0"/>
          </a:p>
          <a:p>
            <a:pPr lvl="1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6853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慢性</a:t>
            </a:r>
            <a:r>
              <a:rPr lang="zh-CN" altLang="zh-CN" dirty="0"/>
              <a:t>血源性骨髓炎（</a:t>
            </a:r>
            <a:r>
              <a:rPr lang="en-US" altLang="zh-CN" dirty="0"/>
              <a:t>chronic </a:t>
            </a:r>
            <a:r>
              <a:rPr lang="en-US" altLang="zh-CN" dirty="0" err="1"/>
              <a:t>hematogenous</a:t>
            </a:r>
            <a:r>
              <a:rPr lang="en-US" altLang="zh-CN" dirty="0"/>
              <a:t> osteomyelitis</a:t>
            </a:r>
            <a:r>
              <a:rPr lang="zh-CN" altLang="zh-CN" dirty="0"/>
              <a:t>）是急性骨髓炎未能彻底控制，反复发作演变的结局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4058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静止期</a:t>
            </a:r>
            <a:endParaRPr lang="en-US" altLang="zh-CN" dirty="0" smtClean="0"/>
          </a:p>
          <a:p>
            <a:pPr lvl="3"/>
            <a:r>
              <a:rPr lang="zh-CN" altLang="zh-CN" dirty="0"/>
              <a:t>症状局限于局部，全身症状大多消失，只有局部引流不畅时，才有全身表现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急性发作</a:t>
            </a:r>
            <a:endParaRPr lang="en-US" altLang="zh-CN" dirty="0" smtClean="0"/>
          </a:p>
          <a:p>
            <a:pPr lvl="3"/>
            <a:r>
              <a:rPr lang="zh-CN" altLang="zh-CN" dirty="0"/>
              <a:t>表现为急性炎症的一系列症状和体征</a:t>
            </a:r>
            <a:endParaRPr lang="en-US" altLang="zh-CN" dirty="0" smtClean="0"/>
          </a:p>
          <a:p>
            <a:pPr lvl="2"/>
            <a:r>
              <a:rPr lang="zh-CN" altLang="zh-CN" dirty="0"/>
              <a:t>反复发作</a:t>
            </a:r>
            <a:r>
              <a:rPr lang="zh-CN" altLang="zh-CN" dirty="0" smtClean="0"/>
              <a:t>结果</a:t>
            </a:r>
            <a:endParaRPr lang="en-US" altLang="zh-CN" dirty="0" smtClean="0"/>
          </a:p>
          <a:p>
            <a:pPr lvl="3"/>
            <a:r>
              <a:rPr lang="zh-CN" altLang="zh-CN" dirty="0"/>
              <a:t>长期多次发作使骨骼扭曲畸形，增粗，皮肤色素沉着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37675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r>
              <a:rPr lang="en-US" altLang="zh-CN" dirty="0" smtClean="0"/>
              <a:t>  </a:t>
            </a:r>
            <a:endParaRPr lang="zh-CN" altLang="zh-CN" dirty="0"/>
          </a:p>
          <a:p>
            <a:pPr lvl="2"/>
            <a:r>
              <a:rPr lang="en-US" altLang="zh-CN" dirty="0" smtClean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en-US" altLang="zh-CN" dirty="0"/>
              <a:t>CT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窦道造影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5711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疾病有关的健康史</a:t>
            </a:r>
          </a:p>
          <a:p>
            <a:pPr lvl="2"/>
            <a:r>
              <a:rPr lang="zh-CN" altLang="zh-CN" dirty="0" smtClean="0"/>
              <a:t>急性</a:t>
            </a:r>
            <a:r>
              <a:rPr lang="zh-CN" altLang="zh-CN" dirty="0"/>
              <a:t>血源性骨髓炎</a:t>
            </a:r>
            <a:r>
              <a:rPr lang="zh-CN" altLang="zh-CN" dirty="0" smtClean="0"/>
              <a:t>病史</a:t>
            </a:r>
            <a:endParaRPr lang="zh-CN" altLang="zh-CN" dirty="0"/>
          </a:p>
          <a:p>
            <a:pPr lvl="2"/>
            <a:r>
              <a:rPr lang="zh-CN" altLang="zh-CN" dirty="0" smtClean="0"/>
              <a:t>有无开</a:t>
            </a:r>
            <a:r>
              <a:rPr lang="zh-CN" altLang="zh-CN" dirty="0"/>
              <a:t>放性骨折、手术、固定</a:t>
            </a:r>
            <a:r>
              <a:rPr lang="zh-CN" altLang="zh-CN" dirty="0" smtClean="0"/>
              <a:t>史</a:t>
            </a:r>
            <a:endParaRPr lang="zh-CN" altLang="zh-CN" dirty="0"/>
          </a:p>
          <a:p>
            <a:pPr lvl="2"/>
            <a:r>
              <a:rPr lang="zh-CN" altLang="zh-CN" dirty="0" smtClean="0"/>
              <a:t>有无</a:t>
            </a:r>
            <a:r>
              <a:rPr lang="zh-CN" altLang="zh-CN" dirty="0"/>
              <a:t>糖尿病、免疫缺陷、营养不良、长期服用激素史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1"/>
            <a:r>
              <a:rPr lang="zh-CN" altLang="zh-CN" dirty="0"/>
              <a:t>心理社会状况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7115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清除病灶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消灭死腔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闭合伤口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37552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与疾病造成的长期消耗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躯体活动障碍</a:t>
            </a:r>
            <a:r>
              <a:rPr lang="en-US" altLang="zh-CN" dirty="0" smtClean="0"/>
              <a:t>  </a:t>
            </a:r>
            <a:r>
              <a:rPr lang="zh-CN" altLang="zh-CN" dirty="0"/>
              <a:t>与关节变形、活动受限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 </a:t>
            </a:r>
            <a:r>
              <a:rPr lang="zh-CN" altLang="zh-CN" dirty="0"/>
              <a:t>窦道口皮肤癌变、病理性骨折、肢体</a:t>
            </a:r>
            <a:r>
              <a:rPr lang="zh-CN" altLang="zh-CN" dirty="0" smtClean="0"/>
              <a:t>畸形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zh-CN" dirty="0"/>
              <a:t>除一般骨科术前护理外，术前加强营养支持，必要时遵医嘱给予静脉营养支持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后护理</a:t>
            </a:r>
            <a:endParaRPr lang="en-US" altLang="zh-CN" dirty="0" smtClean="0"/>
          </a:p>
          <a:p>
            <a:pPr lvl="2"/>
            <a:r>
              <a:rPr lang="zh-CN" altLang="zh-CN" dirty="0"/>
              <a:t>密切观察肌瓣供区和受区伤口有无渗血、肿胀，受区皮瓣颜色、皮肤温度、感觉、局部肿胀情况、毛细血管充盈情况等</a:t>
            </a:r>
            <a:r>
              <a:rPr lang="zh-CN" altLang="zh-CN" dirty="0" smtClean="0"/>
              <a:t>。</a:t>
            </a:r>
            <a:endParaRPr lang="zh-CN" altLang="zh-CN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538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 smtClean="0"/>
              <a:t>运</a:t>
            </a:r>
            <a:r>
              <a:rPr lang="zh-CN" altLang="zh-CN" dirty="0"/>
              <a:t>用：</a:t>
            </a:r>
          </a:p>
          <a:p>
            <a:pPr lvl="2"/>
            <a:r>
              <a:rPr lang="zh-CN" altLang="zh-CN" dirty="0" smtClean="0"/>
              <a:t>正确实施骨髓腔及关节腔</a:t>
            </a:r>
            <a:r>
              <a:rPr lang="zh-CN" altLang="zh-CN" dirty="0" smtClean="0"/>
              <a:t>引流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</a:p>
          <a:p>
            <a:pPr lvl="2"/>
            <a:r>
              <a:rPr lang="zh-CN" altLang="zh-CN" dirty="0" smtClean="0"/>
              <a:t>正确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并对骨关节结核</a:t>
            </a:r>
            <a:r>
              <a:rPr lang="zh-CN" altLang="zh-CN" dirty="0" smtClean="0"/>
              <a:t>手术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实施</a:t>
            </a:r>
            <a:r>
              <a:rPr lang="zh-CN" altLang="zh-CN" dirty="0"/>
              <a:t>护理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213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体位与活动</a:t>
            </a:r>
            <a:r>
              <a:rPr lang="en-US" altLang="zh-CN" dirty="0" smtClean="0"/>
              <a:t>  </a:t>
            </a:r>
            <a:endParaRPr lang="en-US" altLang="zh-CN" dirty="0"/>
          </a:p>
          <a:p>
            <a:pPr lvl="3"/>
            <a:r>
              <a:rPr lang="zh-CN" altLang="zh-CN" dirty="0"/>
              <a:t>患肢制动、抬高，保持功能位，避免受压</a:t>
            </a:r>
            <a:endParaRPr lang="en-US" altLang="zh-CN" dirty="0"/>
          </a:p>
          <a:p>
            <a:pPr lvl="2"/>
            <a:r>
              <a:rPr lang="zh-CN" altLang="zh-CN" dirty="0"/>
              <a:t>闭式引流护理同急性血源性骨髓炎。</a:t>
            </a:r>
            <a:endParaRPr lang="zh-CN" altLang="zh-CN" sz="2000" dirty="0"/>
          </a:p>
          <a:p>
            <a:pPr lvl="2"/>
            <a:r>
              <a:rPr lang="zh-CN" altLang="zh-CN" dirty="0"/>
              <a:t>做好移植皮瓣护理。</a:t>
            </a:r>
            <a:endParaRPr lang="zh-CN" altLang="zh-CN" sz="2000" dirty="0"/>
          </a:p>
          <a:p>
            <a:pPr lvl="2"/>
            <a:r>
              <a:rPr lang="zh-CN" altLang="zh-CN" dirty="0"/>
              <a:t>功能锻炼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16442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二、慢性血源性骨髓炎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循序渐进进行功能锻炼，补充优质蛋白饮食，增强抵抗力</a:t>
            </a:r>
          </a:p>
          <a:p>
            <a:pPr lvl="2"/>
            <a:r>
              <a:rPr lang="zh-CN" altLang="zh-CN" dirty="0" smtClean="0"/>
              <a:t>不宜过早进行剧烈活动</a:t>
            </a:r>
            <a:r>
              <a:rPr lang="zh-CN" altLang="zh-CN" dirty="0"/>
              <a:t>，防止病理性骨折，半年内勿负</a:t>
            </a:r>
            <a:r>
              <a:rPr lang="zh-CN" altLang="zh-CN" dirty="0" smtClean="0"/>
              <a:t>重</a:t>
            </a:r>
            <a:endParaRPr lang="zh-CN" altLang="zh-CN" dirty="0"/>
          </a:p>
          <a:p>
            <a:pPr lvl="2"/>
            <a:r>
              <a:rPr lang="zh-CN" altLang="zh-CN" dirty="0" smtClean="0"/>
              <a:t>注意自我观察</a:t>
            </a:r>
            <a:r>
              <a:rPr lang="zh-CN" altLang="zh-CN" dirty="0"/>
              <a:t>，如有发热或肢体皮肤发冷、青紫、麻木、疼痛等，</a:t>
            </a:r>
            <a:r>
              <a:rPr lang="zh-CN" altLang="zh-CN" dirty="0" smtClean="0"/>
              <a:t>立即就诊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7594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</a:t>
            </a:r>
            <a:r>
              <a:rPr lang="zh-CN" altLang="zh-CN" dirty="0" smtClean="0"/>
              <a:t>关节炎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3867588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化脓性关节炎（</a:t>
            </a:r>
            <a:r>
              <a:rPr lang="en-US" altLang="zh-CN" dirty="0" err="1"/>
              <a:t>suppurative</a:t>
            </a:r>
            <a:r>
              <a:rPr lang="en-US" altLang="zh-CN" dirty="0"/>
              <a:t> arthritis</a:t>
            </a:r>
            <a:r>
              <a:rPr lang="zh-CN" altLang="zh-CN" dirty="0"/>
              <a:t>）是指关节内的化脓性感染，好发于儿童、老年体弱和慢性关节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最</a:t>
            </a:r>
            <a:r>
              <a:rPr lang="zh-CN" altLang="zh-CN" dirty="0"/>
              <a:t>常见的致病菌为金黄色葡萄球菌，其次为白色葡萄球菌、淋病双球菌和肠道杆菌等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3608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可有原发感染病的症状和</a:t>
            </a:r>
            <a:r>
              <a:rPr lang="zh-CN" altLang="zh-CN" dirty="0" smtClean="0"/>
              <a:t>体征</a:t>
            </a:r>
            <a:endParaRPr lang="en-US" altLang="zh-CN" dirty="0" smtClean="0"/>
          </a:p>
          <a:p>
            <a:pPr lvl="2"/>
            <a:r>
              <a:rPr lang="zh-CN" altLang="zh-CN" dirty="0"/>
              <a:t>关节症状体征的轻重按关节渗出液的分期</a:t>
            </a:r>
            <a:r>
              <a:rPr lang="zh-CN" altLang="zh-CN" dirty="0" smtClean="0"/>
              <a:t>有所不同</a:t>
            </a:r>
            <a:endParaRPr lang="en-US" altLang="zh-CN" dirty="0" smtClean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40178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r>
              <a:rPr lang="en-US" altLang="zh-CN" dirty="0" smtClean="0"/>
              <a:t>  </a:t>
            </a:r>
            <a:endParaRPr lang="zh-CN" altLang="zh-CN" dirty="0"/>
          </a:p>
          <a:p>
            <a:pPr lvl="2"/>
            <a:r>
              <a:rPr lang="zh-CN" altLang="zh-CN" dirty="0" smtClean="0"/>
              <a:t>血液检查</a:t>
            </a:r>
            <a:endParaRPr lang="en-US" altLang="zh-CN" dirty="0" smtClean="0"/>
          </a:p>
          <a:p>
            <a:pPr lvl="2"/>
            <a:r>
              <a:rPr lang="zh-CN" altLang="zh-CN" dirty="0"/>
              <a:t>关节穿刺液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en-US" altLang="zh-CN" dirty="0"/>
              <a:t>CT</a:t>
            </a:r>
            <a:r>
              <a:rPr lang="zh-CN" altLang="zh-CN" dirty="0"/>
              <a:t>、</a:t>
            </a:r>
            <a:r>
              <a:rPr lang="en-US" altLang="zh-CN" dirty="0"/>
              <a:t>MRI</a:t>
            </a:r>
            <a:r>
              <a:rPr lang="zh-CN" altLang="zh-CN" dirty="0"/>
              <a:t>、超声检查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79904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疾病有关的健康史</a:t>
            </a:r>
          </a:p>
          <a:p>
            <a:pPr lvl="2"/>
            <a:r>
              <a:rPr lang="zh-CN" altLang="zh-CN" dirty="0" smtClean="0"/>
              <a:t>其他部位手术</a:t>
            </a:r>
            <a:r>
              <a:rPr lang="zh-CN" altLang="zh-CN" dirty="0"/>
              <a:t>、外伤、感染</a:t>
            </a:r>
            <a:r>
              <a:rPr lang="zh-CN" altLang="zh-CN" dirty="0" smtClean="0"/>
              <a:t>史</a:t>
            </a:r>
            <a:endParaRPr lang="zh-CN" altLang="zh-CN" dirty="0"/>
          </a:p>
          <a:p>
            <a:pPr lvl="2"/>
            <a:r>
              <a:rPr lang="zh-CN" altLang="zh-CN" dirty="0" smtClean="0"/>
              <a:t>临近关节</a:t>
            </a:r>
            <a:r>
              <a:rPr lang="zh-CN" altLang="zh-CN" dirty="0"/>
              <a:t>附近有无化脓性</a:t>
            </a:r>
            <a:r>
              <a:rPr lang="zh-CN" altLang="zh-CN" dirty="0" smtClean="0"/>
              <a:t>病灶</a:t>
            </a:r>
            <a:endParaRPr lang="zh-CN" altLang="zh-CN" dirty="0"/>
          </a:p>
          <a:p>
            <a:pPr lvl="2"/>
            <a:r>
              <a:rPr lang="zh-CN" altLang="zh-CN" dirty="0" smtClean="0"/>
              <a:t>有无关节外伤</a:t>
            </a:r>
            <a:r>
              <a:rPr lang="zh-CN" altLang="zh-CN" dirty="0"/>
              <a:t>、手术、关节腔内穿刺、注射</a:t>
            </a:r>
            <a:r>
              <a:rPr lang="zh-CN" altLang="zh-CN" dirty="0" smtClean="0"/>
              <a:t>史</a:t>
            </a:r>
            <a:endParaRPr lang="zh-CN" altLang="zh-CN" dirty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发病</a:t>
            </a:r>
            <a:r>
              <a:rPr lang="zh-CN" altLang="zh-CN" dirty="0"/>
              <a:t>年龄、性别，机体营养状况及全身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1"/>
            <a:r>
              <a:rPr lang="zh-CN" altLang="zh-CN" dirty="0"/>
              <a:t>心理社会状况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82746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抗生素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2"/>
            <a:r>
              <a:rPr lang="zh-CN" altLang="zh-CN" dirty="0"/>
              <a:t>全身支持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局部治疗</a:t>
            </a:r>
            <a:endParaRPr lang="en-US" altLang="zh-CN" dirty="0" smtClean="0"/>
          </a:p>
          <a:p>
            <a:pPr lvl="3"/>
            <a:r>
              <a:rPr lang="zh-CN" altLang="zh-CN" dirty="0"/>
              <a:t>较小而表浅的关节，可行关节腔穿刺冲洗。较大、表浅的关节，可进行关节腔持续灌洗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37606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图片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268760"/>
            <a:ext cx="5266796" cy="422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131840" y="5733256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关节腔</a:t>
            </a:r>
            <a:r>
              <a:rPr lang="zh-CN" altLang="zh-CN" dirty="0"/>
              <a:t>持续闭合冲洗引流</a:t>
            </a:r>
          </a:p>
        </p:txBody>
      </p:sp>
    </p:spTree>
    <p:extLst>
      <p:ext uri="{BB962C8B-B14F-4D97-AF65-F5344CB8AC3E}">
        <p14:creationId xmlns:p14="http://schemas.microsoft.com/office/powerpoint/2010/main" val="6194547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体温</a:t>
            </a:r>
            <a:r>
              <a:rPr lang="zh-CN" altLang="zh-CN" dirty="0"/>
              <a:t>升高</a:t>
            </a:r>
            <a:r>
              <a:rPr lang="en-US" altLang="zh-CN" dirty="0"/>
              <a:t>  </a:t>
            </a:r>
            <a:r>
              <a:rPr lang="zh-CN" altLang="zh-CN" dirty="0"/>
              <a:t>与化脓性感染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与疾病本身或手术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 与消耗性疾病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 </a:t>
            </a:r>
            <a:r>
              <a:rPr lang="zh-CN" altLang="zh-CN" dirty="0"/>
              <a:t>感染中毒性休克、慢性化脓性关节炎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3413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化脓性骨髓炎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8850448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术</a:t>
            </a:r>
            <a:r>
              <a:rPr lang="zh-CN" altLang="zh-CN" dirty="0" smtClean="0"/>
              <a:t>前</a:t>
            </a:r>
            <a:r>
              <a:rPr lang="zh-CN" altLang="zh-CN" dirty="0"/>
              <a:t>护理</a:t>
            </a:r>
            <a:r>
              <a:rPr lang="en-US" altLang="zh-CN" dirty="0"/>
              <a:t>/</a:t>
            </a:r>
            <a:r>
              <a:rPr lang="zh-CN" altLang="zh-CN" dirty="0"/>
              <a:t>非手术治疗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遵医嘱进行降温、抗感染等处理，</a:t>
            </a:r>
            <a:r>
              <a:rPr lang="zh-CN" altLang="zh-CN" dirty="0" smtClean="0"/>
              <a:t>观察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体温</a:t>
            </a:r>
            <a:r>
              <a:rPr lang="zh-CN" altLang="zh-CN" dirty="0"/>
              <a:t>变化情况。适当抬高患肢，限制活动；保持患肢功能位，以减轻疼痛，消除肿胀，并预防关节</a:t>
            </a:r>
            <a:r>
              <a:rPr lang="zh-CN" altLang="zh-CN" dirty="0" smtClean="0"/>
              <a:t>畸形</a:t>
            </a:r>
            <a:endParaRPr lang="en-US" altLang="zh-CN" dirty="0" smtClean="0"/>
          </a:p>
          <a:p>
            <a:pPr lvl="1"/>
            <a:r>
              <a:rPr lang="zh-CN" altLang="zh-CN" dirty="0"/>
              <a:t>术后护理</a:t>
            </a:r>
            <a:endParaRPr lang="zh-CN" altLang="zh-CN" sz="2400" dirty="0"/>
          </a:p>
          <a:p>
            <a:pPr lvl="2"/>
            <a:r>
              <a:rPr lang="zh-CN" altLang="zh-CN" dirty="0"/>
              <a:t>同急性血源性骨髓炎术后护理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29899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化脓性关节炎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/>
              <a:t>同急性血源性骨髓炎术后护理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324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骨与关节结核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0238016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骨与关节结核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骨与关节结核（</a:t>
            </a:r>
            <a:r>
              <a:rPr lang="en-US" altLang="zh-CN" dirty="0"/>
              <a:t>bone and joint tuberculosis</a:t>
            </a:r>
            <a:r>
              <a:rPr lang="zh-CN" altLang="zh-CN" dirty="0"/>
              <a:t>）是发生于骨与关节的特异性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1"/>
            <a:r>
              <a:rPr lang="zh-CN" altLang="zh-CN" dirty="0"/>
              <a:t>骨与关节结核的最初病理变化是单纯性滑膜结核或单纯性骨结核</a:t>
            </a:r>
            <a:r>
              <a:rPr lang="zh-CN" altLang="zh-CN" dirty="0" smtClean="0"/>
              <a:t>，病变</a:t>
            </a:r>
            <a:r>
              <a:rPr lang="zh-CN" altLang="zh-CN" dirty="0"/>
              <a:t>进一步发展，侵犯关节软骨后为全关节结核，滑膜骨质、软骨逐渐被破坏，功能不同程度损害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53168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脊柱结核占骨关节结核的</a:t>
            </a:r>
            <a:r>
              <a:rPr lang="zh-CN" altLang="zh-CN" dirty="0"/>
              <a:t>首位，多发生于负重较大的</a:t>
            </a:r>
            <a:r>
              <a:rPr lang="zh-CN" altLang="zh-CN" dirty="0" smtClean="0"/>
              <a:t>腰椎</a:t>
            </a:r>
            <a:endParaRPr lang="en-US" altLang="zh-CN" dirty="0" smtClean="0"/>
          </a:p>
          <a:p>
            <a:r>
              <a:rPr lang="zh-CN" altLang="zh-CN" dirty="0"/>
              <a:t>椎体结核可分为中心型和边缘型</a:t>
            </a:r>
            <a:r>
              <a:rPr lang="en-US" altLang="zh-CN" dirty="0"/>
              <a:t>2</a:t>
            </a:r>
            <a:r>
              <a:rPr lang="zh-CN" altLang="zh-CN" dirty="0"/>
              <a:t>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5350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结核</a:t>
            </a:r>
            <a:r>
              <a:rPr lang="zh-CN" altLang="zh-CN" dirty="0"/>
              <a:t>中毒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疼痛</a:t>
            </a:r>
            <a:endParaRPr lang="en-US" altLang="zh-CN" dirty="0" smtClean="0"/>
          </a:p>
          <a:p>
            <a:pPr lvl="2"/>
            <a:r>
              <a:rPr lang="zh-CN" altLang="zh-CN" dirty="0"/>
              <a:t>姿势</a:t>
            </a:r>
            <a:r>
              <a:rPr lang="zh-CN" altLang="zh-CN" dirty="0" smtClean="0"/>
              <a:t>异常</a:t>
            </a:r>
            <a:endParaRPr lang="en-US" altLang="zh-CN" dirty="0" smtClean="0"/>
          </a:p>
          <a:p>
            <a:pPr lvl="2"/>
            <a:r>
              <a:rPr lang="zh-CN" altLang="zh-CN" dirty="0"/>
              <a:t>脊柱</a:t>
            </a:r>
            <a:r>
              <a:rPr lang="zh-CN" altLang="zh-CN" dirty="0" smtClean="0"/>
              <a:t>畸形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寒性脓肿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4853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4784"/>
            <a:ext cx="8644417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030551" y="4221088"/>
            <a:ext cx="22621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幼儿</a:t>
            </a:r>
            <a:r>
              <a:rPr lang="zh-CN" altLang="zh-CN" dirty="0"/>
              <a:t>脊柱活动检查法</a:t>
            </a:r>
          </a:p>
        </p:txBody>
      </p:sp>
    </p:spTree>
    <p:extLst>
      <p:ext uri="{BB962C8B-B14F-4D97-AF65-F5344CB8AC3E}">
        <p14:creationId xmlns:p14="http://schemas.microsoft.com/office/powerpoint/2010/main" val="149041657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线平</a:t>
            </a:r>
            <a:r>
              <a:rPr lang="zh-CN" altLang="zh-CN" dirty="0" smtClean="0"/>
              <a:t>片</a:t>
            </a:r>
            <a:endParaRPr lang="en-US" altLang="zh-CN" dirty="0" smtClean="0"/>
          </a:p>
          <a:p>
            <a:pPr lvl="2"/>
            <a:r>
              <a:rPr lang="en-US" altLang="zh-CN" dirty="0"/>
              <a:t>CT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MRI</a:t>
            </a:r>
            <a:r>
              <a:rPr lang="zh-CN" altLang="en-US" dirty="0" smtClean="0"/>
              <a:t>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112979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疾病有关的健康史</a:t>
            </a:r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、生活环境及条件、卫生情况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有无肺结核</a:t>
            </a:r>
            <a:r>
              <a:rPr lang="zh-CN" altLang="zh-CN" dirty="0"/>
              <a:t>、消化道结核或淋巴结核</a:t>
            </a:r>
            <a:r>
              <a:rPr lang="zh-CN" altLang="zh-CN" dirty="0" smtClean="0"/>
              <a:t>病史</a:t>
            </a:r>
            <a:endParaRPr lang="zh-CN" altLang="zh-CN" dirty="0"/>
          </a:p>
          <a:p>
            <a:pPr lvl="2"/>
            <a:r>
              <a:rPr lang="zh-CN" altLang="zh-CN" dirty="0" smtClean="0"/>
              <a:t>是否为</a:t>
            </a:r>
            <a:r>
              <a:rPr lang="zh-CN" altLang="zh-CN" dirty="0"/>
              <a:t>糖尿病、慢性肾功能衰竭、营养不良、长期使用免疫抑制剂、艾滋病等</a:t>
            </a:r>
            <a:r>
              <a:rPr lang="zh-CN" altLang="zh-CN" dirty="0" smtClean="0"/>
              <a:t>高危人群</a:t>
            </a:r>
            <a:endParaRPr lang="zh-CN" altLang="zh-CN" dirty="0"/>
          </a:p>
          <a:p>
            <a:pPr lvl="2"/>
            <a:r>
              <a:rPr lang="zh-CN" altLang="zh-CN" dirty="0" smtClean="0"/>
              <a:t>有无外伤</a:t>
            </a:r>
            <a:r>
              <a:rPr lang="zh-CN" altLang="zh-CN" dirty="0"/>
              <a:t>、营养不良、过度劳累等导致抵抗力下降的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1"/>
            <a:r>
              <a:rPr lang="zh-CN" altLang="zh-CN" dirty="0"/>
              <a:t>心理社会状况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0400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全身治疗</a:t>
            </a:r>
            <a:endParaRPr lang="en-US" altLang="zh-CN" dirty="0" smtClean="0"/>
          </a:p>
          <a:p>
            <a:pPr lvl="2"/>
            <a:r>
              <a:rPr lang="zh-CN" altLang="zh-CN" dirty="0"/>
              <a:t>局部</a:t>
            </a:r>
            <a:r>
              <a:rPr lang="zh-CN" altLang="zh-CN" dirty="0" smtClean="0"/>
              <a:t>制动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553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化脓性骨髓炎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化脓性骨髓炎（</a:t>
            </a:r>
            <a:r>
              <a:rPr lang="en-US" altLang="zh-CN" dirty="0" err="1"/>
              <a:t>suppurative</a:t>
            </a:r>
            <a:r>
              <a:rPr lang="en-US" altLang="zh-CN" dirty="0"/>
              <a:t> osteomyelitis</a:t>
            </a:r>
            <a:r>
              <a:rPr lang="zh-CN" altLang="zh-CN" dirty="0"/>
              <a:t>）是骨膜、骨密质、骨松质及骨髓组织受到化脓性细菌感染而引起的炎症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5630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与炎症刺激</a:t>
            </a:r>
            <a:r>
              <a:rPr lang="zh-CN" altLang="zh-CN" dirty="0" smtClean="0"/>
              <a:t>有关</a:t>
            </a:r>
            <a:r>
              <a:rPr lang="en-US" altLang="zh-CN" dirty="0" smtClean="0"/>
              <a:t>                                                                                                                                                                                                   </a:t>
            </a:r>
            <a:endParaRPr lang="zh-CN" altLang="zh-CN" dirty="0"/>
          </a:p>
          <a:p>
            <a:pPr lvl="1"/>
            <a:r>
              <a:rPr lang="zh-CN" altLang="zh-CN" dirty="0" smtClean="0"/>
              <a:t>皮肤</a:t>
            </a:r>
            <a:r>
              <a:rPr lang="zh-CN" altLang="zh-CN" dirty="0"/>
              <a:t>完整性受损</a:t>
            </a:r>
            <a:r>
              <a:rPr lang="en-US" altLang="zh-CN" dirty="0"/>
              <a:t>  </a:t>
            </a:r>
            <a:r>
              <a:rPr lang="zh-CN" altLang="zh-CN" dirty="0"/>
              <a:t>与脓肿破溃形成窦道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躯体移动障碍</a:t>
            </a:r>
            <a:r>
              <a:rPr lang="en-US" altLang="zh-CN" dirty="0" smtClean="0"/>
              <a:t>  </a:t>
            </a:r>
            <a:r>
              <a:rPr lang="zh-CN" altLang="zh-CN" dirty="0"/>
              <a:t>与患肢疼痛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与结核病慢性消耗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有</a:t>
            </a:r>
            <a:r>
              <a:rPr lang="zh-CN" altLang="en-US" dirty="0" smtClean="0"/>
              <a:t>失用</a:t>
            </a:r>
            <a:r>
              <a:rPr lang="zh-CN" altLang="zh-CN" dirty="0" smtClean="0"/>
              <a:t>综合征</a:t>
            </a:r>
            <a:r>
              <a:rPr lang="zh-CN" altLang="zh-CN" dirty="0"/>
              <a:t>的危险</a:t>
            </a:r>
            <a:r>
              <a:rPr lang="en-US" altLang="zh-CN" dirty="0"/>
              <a:t>  </a:t>
            </a:r>
            <a:r>
              <a:rPr lang="zh-CN" altLang="zh-CN" dirty="0"/>
              <a:t>与患肢制动及关节畸形不能活动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关节畸形、</a:t>
            </a:r>
            <a:r>
              <a:rPr lang="zh-CN" altLang="zh-CN" dirty="0" smtClean="0"/>
              <a:t>瘫痪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89339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前护理</a:t>
            </a:r>
            <a:endParaRPr lang="en-US" altLang="zh-CN" dirty="0" smtClean="0"/>
          </a:p>
          <a:p>
            <a:pPr lvl="2"/>
            <a:r>
              <a:rPr lang="zh-CN" altLang="zh-CN" dirty="0"/>
              <a:t>休息与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营养</a:t>
            </a:r>
            <a:endParaRPr lang="en-US" altLang="zh-CN" dirty="0" smtClean="0"/>
          </a:p>
          <a:p>
            <a:pPr lvl="2"/>
            <a:r>
              <a:rPr lang="zh-CN" altLang="zh-CN" dirty="0"/>
              <a:t>药物治疗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皮肤护理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8624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/>
              <a:t>严密观察病情</a:t>
            </a:r>
            <a:endParaRPr lang="en-US" altLang="zh-CN" dirty="0"/>
          </a:p>
          <a:p>
            <a:pPr lvl="2"/>
            <a:r>
              <a:rPr lang="zh-CN" altLang="en-US" dirty="0"/>
              <a:t>抗感染</a:t>
            </a:r>
            <a:endParaRPr lang="en-US" altLang="zh-CN" dirty="0"/>
          </a:p>
          <a:p>
            <a:pPr lvl="2"/>
            <a:r>
              <a:rPr lang="zh-CN" altLang="en-US" dirty="0"/>
              <a:t>局部制动</a:t>
            </a:r>
            <a:endParaRPr lang="en-US" altLang="zh-CN" dirty="0"/>
          </a:p>
          <a:p>
            <a:pPr lvl="2"/>
            <a:r>
              <a:rPr lang="zh-CN" altLang="en-US" dirty="0"/>
              <a:t>截瘫护理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05098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进行结核</a:t>
            </a:r>
            <a:r>
              <a:rPr lang="zh-CN" altLang="zh-CN" dirty="0"/>
              <a:t>病的防治宣传工作，加强对原发结核病灶的</a:t>
            </a:r>
            <a:r>
              <a:rPr lang="zh-CN" altLang="zh-CN" dirty="0" smtClean="0"/>
              <a:t>防治</a:t>
            </a:r>
            <a:endParaRPr lang="zh-CN" altLang="zh-CN" dirty="0"/>
          </a:p>
          <a:p>
            <a:pPr lvl="2"/>
            <a:r>
              <a:rPr lang="zh-CN" altLang="zh-CN" dirty="0" smtClean="0"/>
              <a:t>教育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坚持</a:t>
            </a:r>
            <a:r>
              <a:rPr lang="zh-CN" altLang="zh-CN" dirty="0" smtClean="0"/>
              <a:t>规范抗结核治疗</a:t>
            </a:r>
            <a:r>
              <a:rPr lang="zh-CN" altLang="zh-CN" dirty="0"/>
              <a:t>，定期检查血常规</a:t>
            </a:r>
            <a:r>
              <a:rPr lang="zh-CN" altLang="zh-CN" dirty="0" smtClean="0"/>
              <a:t>、</a:t>
            </a:r>
            <a:r>
              <a:rPr lang="zh-CN" altLang="en-US" dirty="0" smtClean="0"/>
              <a:t>红细胞沉降率</a:t>
            </a:r>
            <a:r>
              <a:rPr lang="zh-CN" altLang="zh-CN" dirty="0" smtClean="0"/>
              <a:t>和</a:t>
            </a:r>
            <a:r>
              <a:rPr lang="zh-CN" altLang="zh-CN" dirty="0"/>
              <a:t>肝肾功能，注意药物的毒、副作用，如出现耳鸣，听力异常应立即停药．警惕肝功能受损及多发性神经</a:t>
            </a:r>
            <a:r>
              <a:rPr lang="zh-CN" altLang="zh-CN" dirty="0" smtClean="0"/>
              <a:t>炎的发生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15904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一、脊柱结核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健康教育</a:t>
            </a:r>
            <a:endParaRPr lang="en-US" altLang="zh-CN" dirty="0"/>
          </a:p>
          <a:p>
            <a:pPr lvl="2"/>
            <a:r>
              <a:rPr lang="zh-CN" altLang="zh-CN" dirty="0" smtClean="0"/>
              <a:t>继续适度功能锻炼以促进肌力恢复</a:t>
            </a:r>
            <a:r>
              <a:rPr lang="zh-CN" altLang="zh-CN" dirty="0"/>
              <a:t>，防止肌肉萎缩及关节僵硬</a:t>
            </a:r>
          </a:p>
          <a:p>
            <a:pPr lvl="2"/>
            <a:r>
              <a:rPr lang="zh-CN" altLang="zh-CN" dirty="0" smtClean="0"/>
              <a:t>合理调节饮食</a:t>
            </a:r>
            <a:r>
              <a:rPr lang="zh-CN" altLang="zh-CN" dirty="0"/>
              <a:t>，加强营养，增强机体抵抗力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80135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髋关节结核</a:t>
            </a:r>
            <a:r>
              <a:rPr lang="zh-CN" altLang="zh-CN" dirty="0"/>
              <a:t>在全身骨关节结核中约占第</a:t>
            </a:r>
            <a:r>
              <a:rPr lang="en-US" altLang="zh-CN" dirty="0"/>
              <a:t>3</a:t>
            </a:r>
            <a:r>
              <a:rPr lang="zh-CN" altLang="zh-CN" dirty="0" smtClean="0"/>
              <a:t>位</a:t>
            </a:r>
            <a:endParaRPr lang="en-US" altLang="zh-CN" dirty="0" smtClean="0"/>
          </a:p>
          <a:p>
            <a:r>
              <a:rPr lang="zh-CN" altLang="zh-CN" dirty="0" smtClean="0"/>
              <a:t>多发</a:t>
            </a:r>
            <a:r>
              <a:rPr lang="zh-CN" altLang="zh-CN" dirty="0"/>
              <a:t>生于儿童和青壮年，男性多于女性，以骨型和滑膜型多见，导致关节软骨、股骨头、股骨颈和髋臼破坏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r>
              <a:rPr lang="zh-CN" altLang="zh-CN" dirty="0" smtClean="0"/>
              <a:t>病灶</a:t>
            </a:r>
            <a:r>
              <a:rPr lang="zh-CN" altLang="zh-CN" dirty="0"/>
              <a:t>常有干酪样物和寒性脓肿形成，并可向腹股沟区或大粗隆处穿破，引起窦道和合并感染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448556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全身结核中毒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疼痛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畸形</a:t>
            </a:r>
            <a:endParaRPr lang="en-US" altLang="zh-CN" dirty="0" smtClean="0"/>
          </a:p>
          <a:p>
            <a:pPr lvl="2"/>
            <a:r>
              <a:rPr lang="zh-CN" altLang="zh-CN" dirty="0"/>
              <a:t>窦道形成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7266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85317"/>
            <a:ext cx="6436792" cy="40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347864" y="5494267"/>
            <a:ext cx="11592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/>
              <a:t>“</a:t>
            </a:r>
            <a:r>
              <a:rPr lang="en-US" altLang="zh-CN" dirty="0"/>
              <a:t>4”</a:t>
            </a:r>
            <a:r>
              <a:rPr lang="zh-CN" altLang="zh-CN" dirty="0"/>
              <a:t>字试验</a:t>
            </a:r>
          </a:p>
        </p:txBody>
      </p:sp>
    </p:spTree>
    <p:extLst>
      <p:ext uri="{BB962C8B-B14F-4D97-AF65-F5344CB8AC3E}">
        <p14:creationId xmlns:p14="http://schemas.microsoft.com/office/powerpoint/2010/main" val="421481246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X</a:t>
            </a:r>
            <a:r>
              <a:rPr lang="zh-CN" altLang="zh-CN" dirty="0" smtClean="0"/>
              <a:t>线平片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CT</a:t>
            </a:r>
            <a:r>
              <a:rPr lang="zh-CN" altLang="zh-CN" dirty="0" smtClean="0"/>
              <a:t>与</a:t>
            </a:r>
            <a:r>
              <a:rPr lang="en-US" altLang="zh-CN" dirty="0" smtClean="0"/>
              <a:t>MRI</a:t>
            </a:r>
            <a:r>
              <a:rPr lang="zh-CN" altLang="zh-CN" dirty="0" smtClean="0"/>
              <a:t>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8499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疾病有关的健康史</a:t>
            </a:r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、生活环境及条件、卫生情况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有无肺结核</a:t>
            </a:r>
            <a:r>
              <a:rPr lang="zh-CN" altLang="zh-CN" dirty="0"/>
              <a:t>、消化道结核或淋巴结核</a:t>
            </a:r>
            <a:r>
              <a:rPr lang="zh-CN" altLang="zh-CN" dirty="0" smtClean="0"/>
              <a:t>病史</a:t>
            </a:r>
            <a:endParaRPr lang="zh-CN" altLang="zh-CN" dirty="0"/>
          </a:p>
          <a:p>
            <a:pPr lvl="2"/>
            <a:r>
              <a:rPr lang="zh-CN" altLang="zh-CN" dirty="0" smtClean="0"/>
              <a:t>是否为</a:t>
            </a:r>
            <a:r>
              <a:rPr lang="zh-CN" altLang="zh-CN" dirty="0"/>
              <a:t>糖尿病、慢性肾功能衰竭、营养不良、长期使用免疫抑制剂、艾滋病等</a:t>
            </a:r>
            <a:r>
              <a:rPr lang="zh-CN" altLang="zh-CN" dirty="0" smtClean="0"/>
              <a:t>高危人群</a:t>
            </a:r>
            <a:endParaRPr lang="zh-CN" altLang="zh-CN" dirty="0"/>
          </a:p>
          <a:p>
            <a:pPr lvl="2"/>
            <a:r>
              <a:rPr lang="zh-CN" altLang="zh-CN" dirty="0" smtClean="0"/>
              <a:t>有无外伤</a:t>
            </a:r>
            <a:r>
              <a:rPr lang="zh-CN" altLang="zh-CN" dirty="0"/>
              <a:t>、营养不良、过度劳累等导致抵抗力下降的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心理社会状况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329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200" dirty="0" smtClean="0"/>
              <a:t>急性</a:t>
            </a:r>
            <a:r>
              <a:rPr lang="zh-CN" altLang="zh-CN" sz="3200" dirty="0"/>
              <a:t>血源性骨髓炎（</a:t>
            </a:r>
            <a:r>
              <a:rPr lang="en-US" altLang="zh-CN" sz="3200" dirty="0"/>
              <a:t>acute </a:t>
            </a:r>
            <a:r>
              <a:rPr lang="en-US" altLang="zh-CN" sz="3200" dirty="0" err="1"/>
              <a:t>hematogenous</a:t>
            </a:r>
            <a:r>
              <a:rPr lang="en-US" altLang="zh-CN" sz="3200" dirty="0"/>
              <a:t> osteomyelitis</a:t>
            </a:r>
            <a:r>
              <a:rPr lang="zh-CN" altLang="zh-CN" sz="3200" dirty="0"/>
              <a:t>）是化脓性细菌经身体其他部位的感染灶进入血液播散，并定位于骨组织引起的急性化脓性</a:t>
            </a:r>
            <a:r>
              <a:rPr lang="zh-CN" altLang="zh-CN" sz="3200" dirty="0" smtClean="0"/>
              <a:t>感染</a:t>
            </a:r>
            <a:endParaRPr lang="en-US" altLang="zh-CN" sz="3200" dirty="0" smtClean="0"/>
          </a:p>
          <a:p>
            <a:r>
              <a:rPr lang="zh-CN" altLang="zh-CN" sz="3200" dirty="0"/>
              <a:t>急性血液性骨髓炎的病理变化主要以骨质破坏和坏死为主，大量细菌栓子进入长管状骨的干骺端，阻塞小血管，迅速发生骨坏死，并形成局限性骨脓肿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49532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全身治疗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单纯滑膜结核</a:t>
            </a:r>
            <a:endParaRPr lang="en-US" altLang="zh-CN" dirty="0" smtClean="0"/>
          </a:p>
          <a:p>
            <a:pPr lvl="3"/>
            <a:r>
              <a:rPr lang="zh-CN" altLang="zh-CN" dirty="0"/>
              <a:t>抗结核药物治疗为主</a:t>
            </a:r>
            <a:endParaRPr lang="en-US" altLang="zh-CN" dirty="0" smtClean="0"/>
          </a:p>
          <a:p>
            <a:pPr lvl="2"/>
            <a:r>
              <a:rPr lang="zh-CN" altLang="zh-CN" dirty="0"/>
              <a:t>单纯型</a:t>
            </a:r>
            <a:r>
              <a:rPr lang="zh-CN" altLang="zh-CN" dirty="0" smtClean="0"/>
              <a:t>骨结核</a:t>
            </a:r>
            <a:endParaRPr lang="en-US" altLang="zh-CN" dirty="0" smtClean="0"/>
          </a:p>
          <a:p>
            <a:pPr lvl="3"/>
            <a:r>
              <a:rPr lang="zh-CN" altLang="zh-CN" dirty="0"/>
              <a:t>应手术清除结核病灶</a:t>
            </a:r>
            <a:endParaRPr lang="en-US" altLang="zh-CN" dirty="0" smtClean="0"/>
          </a:p>
          <a:p>
            <a:pPr lvl="2"/>
            <a:r>
              <a:rPr lang="zh-CN" altLang="zh-CN" dirty="0"/>
              <a:t>全关节</a:t>
            </a:r>
            <a:r>
              <a:rPr lang="zh-CN" altLang="zh-CN" dirty="0" smtClean="0"/>
              <a:t>结核</a:t>
            </a:r>
            <a:endParaRPr lang="en-US" altLang="zh-CN" dirty="0" smtClean="0"/>
          </a:p>
          <a:p>
            <a:pPr lvl="3"/>
            <a:r>
              <a:rPr lang="zh-CN" altLang="zh-CN" dirty="0"/>
              <a:t>在全身情况改善后，应争取早期手术治疗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2457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与髋关节结核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与结核病消耗以及食欲减退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畸形、肌萎缩、脱位等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027468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二</a:t>
            </a:r>
            <a:r>
              <a:rPr lang="zh-CN" altLang="zh-CN" dirty="0"/>
              <a:t>、髋关节结核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营养护理</a:t>
            </a:r>
            <a:endParaRPr lang="en-US" altLang="zh-CN" dirty="0" smtClean="0"/>
          </a:p>
          <a:p>
            <a:pPr lvl="1"/>
            <a:r>
              <a:rPr lang="zh-CN" altLang="zh-CN" dirty="0"/>
              <a:t>做好抗结核治疗护理 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休息与体位</a:t>
            </a:r>
            <a:endParaRPr lang="en-US" altLang="zh-CN" dirty="0" smtClean="0"/>
          </a:p>
          <a:p>
            <a:pPr lvl="1"/>
            <a:r>
              <a:rPr lang="zh-CN" altLang="zh-CN" dirty="0"/>
              <a:t>做好牵引及石膏</a:t>
            </a:r>
            <a:r>
              <a:rPr lang="zh-CN" altLang="zh-CN" dirty="0" smtClean="0"/>
              <a:t>固定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398398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膝关节结核</a:t>
            </a:r>
            <a:r>
              <a:rPr lang="zh-CN" altLang="zh-CN" dirty="0" smtClean="0"/>
              <a:t>患病率较</a:t>
            </a:r>
            <a:r>
              <a:rPr lang="zh-CN" altLang="zh-CN" dirty="0"/>
              <a:t>高，为全身骨关节结核的</a:t>
            </a:r>
            <a:r>
              <a:rPr lang="zh-CN" altLang="zh-CN" dirty="0" smtClean="0"/>
              <a:t>第</a:t>
            </a:r>
            <a:r>
              <a:rPr lang="en-US" altLang="zh-CN" dirty="0" smtClean="0"/>
              <a:t>2</a:t>
            </a:r>
            <a:r>
              <a:rPr lang="zh-CN" altLang="zh-CN" dirty="0" smtClean="0"/>
              <a:t>位</a:t>
            </a:r>
            <a:r>
              <a:rPr lang="zh-CN" altLang="zh-CN" dirty="0"/>
              <a:t>，居四肢大关节结核的首位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36314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起病缓慢，早期症状不明显，出现结核全身中毒症状，局部可有轻度关节肿胀，活动受限，局部疼痛不明显，只是劳累后感膝关节周围酸胀疼痛。至晚期症状严重，股四头肌萎缩，膝关节肿胀呈梭形，关节活动受限，伴有疼痛和压痛，浮髌征阳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58814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r>
              <a:rPr lang="en-US" altLang="zh-CN" dirty="0" smtClean="0"/>
              <a:t>  </a:t>
            </a:r>
            <a:endParaRPr lang="zh-CN" altLang="zh-CN" dirty="0"/>
          </a:p>
          <a:p>
            <a:pPr lvl="2"/>
            <a:r>
              <a:rPr lang="en-US" altLang="zh-CN" dirty="0" smtClean="0"/>
              <a:t>X</a:t>
            </a:r>
            <a:r>
              <a:rPr lang="zh-CN" altLang="zh-CN" dirty="0" smtClean="0"/>
              <a:t>线</a:t>
            </a:r>
            <a:endParaRPr lang="en-US" altLang="zh-CN" dirty="0" smtClean="0"/>
          </a:p>
          <a:p>
            <a:pPr lvl="2"/>
            <a:r>
              <a:rPr lang="zh-CN" altLang="en-US" dirty="0"/>
              <a:t>其他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34513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371600"/>
            <a:ext cx="9036496" cy="4876800"/>
          </a:xfrm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疾病有关的健康史</a:t>
            </a:r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年龄</a:t>
            </a:r>
            <a:r>
              <a:rPr lang="zh-CN" altLang="zh-CN" dirty="0"/>
              <a:t>、生活环境及条件、卫生情况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zh-CN" altLang="zh-CN" dirty="0" smtClean="0"/>
              <a:t>有无肺结核</a:t>
            </a:r>
            <a:r>
              <a:rPr lang="zh-CN" altLang="zh-CN" dirty="0"/>
              <a:t>、消化道结核或淋巴结核</a:t>
            </a:r>
            <a:r>
              <a:rPr lang="zh-CN" altLang="zh-CN" dirty="0" smtClean="0"/>
              <a:t>病史</a:t>
            </a:r>
            <a:endParaRPr lang="zh-CN" altLang="zh-CN" dirty="0"/>
          </a:p>
          <a:p>
            <a:pPr lvl="2"/>
            <a:r>
              <a:rPr lang="zh-CN" altLang="zh-CN" dirty="0" smtClean="0"/>
              <a:t>是否为</a:t>
            </a:r>
            <a:r>
              <a:rPr lang="zh-CN" altLang="zh-CN" dirty="0"/>
              <a:t>糖尿病、慢性</a:t>
            </a:r>
            <a:r>
              <a:rPr lang="zh-CN" altLang="zh-CN" dirty="0" smtClean="0"/>
              <a:t>肾衰竭</a:t>
            </a:r>
            <a:r>
              <a:rPr lang="zh-CN" altLang="zh-CN" dirty="0"/>
              <a:t>、营养不良、长期使用免疫抑制剂、艾滋病等</a:t>
            </a:r>
            <a:r>
              <a:rPr lang="zh-CN" altLang="zh-CN" dirty="0" smtClean="0"/>
              <a:t>高危人群</a:t>
            </a:r>
            <a:endParaRPr lang="zh-CN" altLang="zh-CN" dirty="0"/>
          </a:p>
          <a:p>
            <a:pPr lvl="2"/>
            <a:r>
              <a:rPr lang="zh-CN" altLang="zh-CN" dirty="0" smtClean="0"/>
              <a:t>有无外伤</a:t>
            </a:r>
            <a:r>
              <a:rPr lang="zh-CN" altLang="zh-CN" dirty="0"/>
              <a:t>、营养不良、过度劳累等导致抵抗力下降的</a:t>
            </a:r>
            <a:r>
              <a:rPr lang="zh-CN" altLang="zh-CN" dirty="0" smtClean="0"/>
              <a:t>因素</a:t>
            </a:r>
            <a:endParaRPr lang="zh-CN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049648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en-US" dirty="0" smtClean="0"/>
              <a:t>支</a:t>
            </a:r>
            <a:r>
              <a:rPr lang="zh-CN" altLang="zh-CN" dirty="0" smtClean="0"/>
              <a:t>持</a:t>
            </a:r>
            <a:r>
              <a:rPr lang="zh-CN" altLang="zh-CN" dirty="0"/>
              <a:t>疗法和抗结核药物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2"/>
            <a:r>
              <a:rPr lang="zh-CN" altLang="zh-CN" dirty="0"/>
              <a:t>滑膜型结核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 </a:t>
            </a:r>
            <a:r>
              <a:rPr lang="zh-CN" altLang="zh-CN" dirty="0"/>
              <a:t>如软骨大部分完整，可做病灶清除</a:t>
            </a:r>
            <a:r>
              <a:rPr lang="zh-CN" altLang="zh-CN" dirty="0" smtClean="0"/>
              <a:t>术</a:t>
            </a:r>
            <a:endParaRPr lang="en-US" altLang="zh-CN" dirty="0" smtClean="0"/>
          </a:p>
          <a:p>
            <a:pPr lvl="2"/>
            <a:r>
              <a:rPr lang="zh-CN" altLang="zh-CN" dirty="0"/>
              <a:t>骨型结核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病灶</a:t>
            </a:r>
            <a:r>
              <a:rPr lang="zh-CN" altLang="zh-CN" dirty="0"/>
              <a:t>近关节有死骨脓肿，可能累及关节腔者，骨病灶虽远离关节，但非手术治疗效果不佳者，应及时行病灶清除</a:t>
            </a:r>
            <a:r>
              <a:rPr lang="zh-CN" altLang="zh-CN" dirty="0" smtClean="0"/>
              <a:t>术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963674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/>
          </a:p>
          <a:p>
            <a:pPr lvl="2"/>
            <a:r>
              <a:rPr lang="zh-CN" altLang="zh-CN" dirty="0" smtClean="0"/>
              <a:t>全关节结核</a:t>
            </a:r>
            <a:endParaRPr lang="en-US" altLang="zh-CN" dirty="0"/>
          </a:p>
          <a:p>
            <a:pPr lvl="3"/>
            <a:r>
              <a:rPr lang="zh-CN" altLang="zh-CN" dirty="0"/>
              <a:t>早期仍要尽量保留关节功能，包括切除滑膜、刮除脓腔内死骨、清除病灶，术后制动</a:t>
            </a:r>
            <a:r>
              <a:rPr lang="en-US" altLang="zh-CN" dirty="0"/>
              <a:t>3</a:t>
            </a:r>
            <a:r>
              <a:rPr lang="zh-CN" altLang="zh-CN" dirty="0"/>
              <a:t>周。晚期进行手术治疗，以清除病灶，稳定关节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15999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与膝关节结核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与结核病消耗以及食欲减退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畸形、肌萎缩、脱位等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112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41-1 A</a:t>
            </a:r>
            <a:endParaRPr lang="zh-CN" altLang="zh-CN" dirty="0"/>
          </a:p>
          <a:p>
            <a:pPr lvl="1"/>
            <a:r>
              <a:rPr lang="zh-CN" altLang="zh-CN" dirty="0"/>
              <a:t>患儿，男，</a:t>
            </a:r>
            <a:r>
              <a:rPr lang="en-US" altLang="zh-CN" dirty="0"/>
              <a:t>9</a:t>
            </a:r>
            <a:r>
              <a:rPr lang="zh-CN" altLang="zh-CN" dirty="0"/>
              <a:t>岁，主诉左下肢肿胀、疼痛伴寒战</a:t>
            </a:r>
            <a:r>
              <a:rPr lang="zh-CN" altLang="zh-CN" dirty="0" smtClean="0"/>
              <a:t>高热</a:t>
            </a:r>
            <a:r>
              <a:rPr lang="en-US" altLang="zh-CN" dirty="0" smtClean="0"/>
              <a:t>2</a:t>
            </a:r>
            <a:r>
              <a:rPr lang="zh-CN" altLang="zh-CN" dirty="0" smtClean="0"/>
              <a:t>周</a:t>
            </a:r>
            <a:r>
              <a:rPr lang="zh-CN" altLang="zh-CN" dirty="0"/>
              <a:t>。</a:t>
            </a:r>
          </a:p>
          <a:p>
            <a:pPr lvl="1"/>
            <a:r>
              <a:rPr lang="zh-CN" altLang="zh-CN" dirty="0"/>
              <a:t>查体：</a:t>
            </a:r>
            <a:r>
              <a:rPr lang="en-US" altLang="zh-CN" dirty="0"/>
              <a:t>T 39.5</a:t>
            </a:r>
            <a:r>
              <a:rPr lang="zh-CN" altLang="zh-CN" dirty="0"/>
              <a:t>℃，</a:t>
            </a:r>
            <a:r>
              <a:rPr lang="en-US" altLang="zh-CN" dirty="0"/>
              <a:t>P 110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R 26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 smtClean="0"/>
              <a:t>BP </a:t>
            </a:r>
            <a:r>
              <a:rPr lang="en-US" altLang="zh-CN" dirty="0"/>
              <a:t>110/65mmHg</a:t>
            </a:r>
            <a:r>
              <a:rPr lang="zh-CN" altLang="zh-CN" dirty="0"/>
              <a:t>，局部红肿、皮温增高，疼痛剧烈，膝关节处压痛明显，肢体处于强迫体位，不能主动和被动活动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61702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三、膝关节结核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注意心理护理及营养护理；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遵</a:t>
            </a:r>
            <a:r>
              <a:rPr lang="zh-CN" altLang="zh-CN" dirty="0"/>
              <a:t>医嘱服用抗结核药物，观察药物不良反应；休息、肢体制动，以免出现关节脱位；做好牵引及石膏</a:t>
            </a:r>
            <a:r>
              <a:rPr lang="zh-CN" altLang="zh-CN" dirty="0" smtClean="0"/>
              <a:t>固定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976559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  <a:r>
              <a:rPr lang="zh-CN" altLang="zh-CN" dirty="0"/>
              <a:t>化脓性骨髓炎和化脓性关节炎是非特异性感染，感染来源有血源性、临近组织蔓延、开放性损伤直接感染及医源性感染。骨与关节结核最常继发于肺结核或</a:t>
            </a:r>
            <a:r>
              <a:rPr lang="zh-CN" altLang="zh-CN" dirty="0" smtClean="0"/>
              <a:t>肠结核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69331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本章小结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临床表现</a:t>
            </a:r>
            <a:r>
              <a:rPr lang="en-US" altLang="zh-CN" dirty="0" smtClean="0"/>
              <a:t>  </a:t>
            </a:r>
            <a:r>
              <a:rPr lang="zh-CN" altLang="zh-CN" dirty="0"/>
              <a:t>化脓性骨髓炎和化脓性关节炎除全身中毒症状外，具有一般感染红肿热痛的局部症状以及运动功能受限表现，感染迁延不愈可形成窦道，儿童会影响发育，造成肢体不等长。</a:t>
            </a:r>
            <a:r>
              <a:rPr lang="zh-CN" altLang="zh-CN" dirty="0" smtClean="0"/>
              <a:t>骨与关节结核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除</a:t>
            </a:r>
            <a:r>
              <a:rPr lang="zh-CN" altLang="zh-CN" dirty="0"/>
              <a:t>结核中毒症状外，可出现疼痛、肿胀、关节活动受限等表现，晚期因骨质破坏，或骨骺生长影响，形成关节畸形、病理性脱位或肢体短缩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100925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均</a:t>
            </a:r>
            <a:r>
              <a:rPr lang="zh-CN" altLang="zh-CN" dirty="0"/>
              <a:t>需全身支持治疗，使用抗菌素或抗结核药物。局部可行固定，预防与矫正患肢畸形。手术需对脓液进行彻底引流，并清除病灶，修补缺损骨质。</a:t>
            </a:r>
            <a:r>
              <a:rPr lang="zh-CN" altLang="zh-CN" dirty="0" smtClean="0"/>
              <a:t>骨关节结核手术前后均需进行抗结核治疗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1939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  <a:endParaRPr lang="en-US" altLang="zh-CN" dirty="0"/>
          </a:p>
          <a:p>
            <a:pPr lvl="1"/>
            <a:r>
              <a:rPr lang="zh-CN" altLang="zh-CN" dirty="0" smtClean="0"/>
              <a:t>护</a:t>
            </a:r>
            <a:r>
              <a:rPr lang="zh-CN" altLang="zh-CN" dirty="0"/>
              <a:t>理</a:t>
            </a:r>
            <a:r>
              <a:rPr lang="en-US" altLang="zh-CN" dirty="0"/>
              <a:t>  </a:t>
            </a:r>
            <a:r>
              <a:rPr lang="zh-CN" altLang="zh-CN" dirty="0"/>
              <a:t>非手术治疗和术前护理要点是给予支持护理、患肢制动及做好抗生素使用护理。术后应注意肢端颜色、温度、感觉、运动和毛细血管充盈时间，化脓性感染要做好骨髓腔或关节腔冲洗护理。骨与关节结核术后继续抗结核药物治疗至少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6</a:t>
            </a:r>
            <a:r>
              <a:rPr lang="zh-CN" altLang="zh-CN" dirty="0"/>
              <a:t>个</a:t>
            </a:r>
            <a:r>
              <a:rPr lang="zh-CN" altLang="zh-CN" dirty="0" smtClean="0"/>
              <a:t>月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613115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24</a:t>
            </a:r>
            <a:r>
              <a:rPr lang="zh-CN" altLang="zh-CN" dirty="0"/>
              <a:t>岁。腰痛伴低热</a:t>
            </a:r>
            <a:r>
              <a:rPr lang="en-US" altLang="zh-CN" dirty="0"/>
              <a:t>1</a:t>
            </a:r>
            <a:r>
              <a:rPr lang="zh-CN" altLang="zh-CN" dirty="0"/>
              <a:t>年余，近来腰痛加重就诊。</a:t>
            </a:r>
          </a:p>
          <a:p>
            <a:pPr lvl="1"/>
            <a:r>
              <a:rPr lang="zh-CN" altLang="zh-CN" dirty="0"/>
              <a:t>体检，</a:t>
            </a:r>
            <a:r>
              <a:rPr lang="en-US" altLang="zh-CN" dirty="0" smtClean="0"/>
              <a:t>T 37.6</a:t>
            </a:r>
            <a:r>
              <a:rPr lang="en-US" altLang="zh-CN" dirty="0"/>
              <a:t>℃</a:t>
            </a:r>
            <a:r>
              <a:rPr lang="zh-CN" altLang="zh-CN" dirty="0"/>
              <a:t>，脊柱向右侧弯曲，腰椎后突畸形</a:t>
            </a:r>
            <a:r>
              <a:rPr lang="zh-CN" altLang="zh-CN" dirty="0" smtClean="0"/>
              <a:t>，</a:t>
            </a:r>
            <a:r>
              <a:rPr lang="en-US" altLang="zh-CN" dirty="0" smtClean="0"/>
              <a:t>L4~5</a:t>
            </a:r>
            <a:r>
              <a:rPr lang="zh-CN" altLang="zh-CN" dirty="0" smtClean="0"/>
              <a:t>棘</a:t>
            </a:r>
            <a:r>
              <a:rPr lang="zh-CN" altLang="zh-CN" dirty="0"/>
              <a:t>间压痛（</a:t>
            </a:r>
            <a:r>
              <a:rPr lang="en-US" altLang="zh-CN" dirty="0"/>
              <a:t>+</a:t>
            </a:r>
            <a:r>
              <a:rPr lang="zh-CN" altLang="zh-CN" dirty="0"/>
              <a:t>），叩击痛（</a:t>
            </a:r>
            <a:r>
              <a:rPr lang="en-US" altLang="zh-CN" dirty="0"/>
              <a:t>+</a:t>
            </a:r>
            <a:r>
              <a:rPr lang="zh-CN" altLang="zh-CN" dirty="0"/>
              <a:t>）。</a:t>
            </a:r>
          </a:p>
          <a:p>
            <a:pPr lvl="1"/>
            <a:r>
              <a:rPr lang="zh-CN" altLang="zh-CN" dirty="0"/>
              <a:t>实验室检查：血清抗结核抗体阳性</a:t>
            </a:r>
            <a:r>
              <a:rPr lang="zh-CN" altLang="zh-CN" dirty="0" smtClean="0"/>
              <a:t>，</a:t>
            </a:r>
            <a:r>
              <a:rPr lang="zh-CN" altLang="en-US" dirty="0" smtClean="0"/>
              <a:t>红细胞沉降率</a:t>
            </a:r>
            <a:r>
              <a:rPr lang="en-US" altLang="zh-CN" dirty="0" smtClean="0"/>
              <a:t>70mm/h</a:t>
            </a:r>
            <a:r>
              <a:rPr lang="zh-CN" altLang="zh-CN" dirty="0"/>
              <a:t>，</a:t>
            </a:r>
            <a:r>
              <a:rPr lang="en-US" altLang="zh-CN" dirty="0" smtClean="0"/>
              <a:t>C</a:t>
            </a:r>
            <a:r>
              <a:rPr lang="zh-CN" altLang="zh-CN" dirty="0" smtClean="0"/>
              <a:t>反应</a:t>
            </a:r>
            <a:r>
              <a:rPr lang="zh-CN" altLang="zh-CN" dirty="0"/>
              <a:t>蛋白</a:t>
            </a:r>
            <a:r>
              <a:rPr lang="en-US" altLang="zh-CN" dirty="0"/>
              <a:t>16.49g/L</a:t>
            </a:r>
            <a:r>
              <a:rPr lang="zh-CN" altLang="zh-CN" dirty="0"/>
              <a:t>，</a:t>
            </a:r>
            <a:r>
              <a:rPr lang="en-US" altLang="zh-CN" dirty="0"/>
              <a:t>PPD</a:t>
            </a:r>
            <a:r>
              <a:rPr lang="zh-CN" altLang="zh-CN" dirty="0"/>
              <a:t>试验强阳性。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272685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sz="2800" dirty="0"/>
              <a:t>腰椎平片示</a:t>
            </a:r>
            <a:r>
              <a:rPr lang="zh-CN" altLang="zh-CN" sz="2800" dirty="0" smtClean="0"/>
              <a:t>：</a:t>
            </a:r>
            <a:r>
              <a:rPr lang="en-US" altLang="zh-CN" sz="2800" dirty="0" smtClean="0"/>
              <a:t>L4~5</a:t>
            </a:r>
            <a:r>
              <a:rPr lang="zh-CN" altLang="zh-CN" sz="2800" dirty="0"/>
              <a:t>间隙变窄</a:t>
            </a:r>
            <a:r>
              <a:rPr lang="zh-CN" altLang="zh-CN" sz="2800" dirty="0" smtClean="0"/>
              <a:t>，</a:t>
            </a:r>
            <a:r>
              <a:rPr lang="en-US" altLang="zh-CN" sz="2800" dirty="0" smtClean="0"/>
              <a:t>L4</a:t>
            </a:r>
            <a:r>
              <a:rPr lang="zh-CN" altLang="zh-CN" sz="2800" dirty="0"/>
              <a:t>椎体上缘骨质破坏，椎体塌陷呈楔状变形，双侧腰大肌内可见液性暗区。</a:t>
            </a:r>
          </a:p>
          <a:p>
            <a:pPr lvl="1"/>
            <a:r>
              <a:rPr lang="zh-CN" altLang="zh-CN" sz="2800" dirty="0"/>
              <a:t>诊断：腰椎结核</a:t>
            </a:r>
            <a:r>
              <a:rPr lang="zh-CN" altLang="zh-CN" sz="2800" dirty="0" smtClean="0"/>
              <a:t>（</a:t>
            </a:r>
            <a:r>
              <a:rPr lang="en-US" altLang="zh-CN" sz="2800" dirty="0" smtClean="0"/>
              <a:t>L4~5</a:t>
            </a:r>
            <a:r>
              <a:rPr lang="zh-CN" altLang="zh-CN" sz="2800" dirty="0" smtClean="0"/>
              <a:t>），</a:t>
            </a:r>
            <a:r>
              <a:rPr lang="zh-CN" altLang="zh-CN" sz="2800" dirty="0"/>
              <a:t>腰大肌脓肿（双侧）。入院后给予</a:t>
            </a:r>
            <a:r>
              <a:rPr lang="en-US" altLang="zh-CN" sz="2800" dirty="0"/>
              <a:t>H.R.Z.E</a:t>
            </a:r>
            <a:r>
              <a:rPr lang="zh-CN" altLang="zh-CN" sz="2800" dirty="0"/>
              <a:t>初治方案，同时在</a:t>
            </a:r>
            <a:r>
              <a:rPr lang="en-US" altLang="zh-CN" sz="2800" dirty="0"/>
              <a:t>CT</a:t>
            </a:r>
            <a:r>
              <a:rPr lang="zh-CN" altLang="zh-CN" sz="2800" dirty="0"/>
              <a:t>引导下行双侧腰大肌脓肿穿刺置管引流术，引流</a:t>
            </a:r>
            <a:r>
              <a:rPr lang="zh-CN" altLang="zh-CN" sz="2800" dirty="0" smtClean="0"/>
              <a:t>后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症状</a:t>
            </a:r>
            <a:r>
              <a:rPr lang="zh-CN" altLang="zh-CN" sz="2800" dirty="0"/>
              <a:t>明显缓解。经过抗结核治疗</a:t>
            </a:r>
            <a:r>
              <a:rPr lang="en-US" altLang="zh-CN" sz="2800" dirty="0"/>
              <a:t>4</a:t>
            </a:r>
            <a:r>
              <a:rPr lang="zh-CN" altLang="zh-CN" sz="2800" dirty="0"/>
              <a:t>周后给予</a:t>
            </a:r>
            <a:r>
              <a:rPr lang="en-US" altLang="zh-CN" sz="2800" dirty="0"/>
              <a:t>“</a:t>
            </a:r>
            <a:r>
              <a:rPr lang="zh-CN" altLang="zh-CN" sz="2800" dirty="0"/>
              <a:t>后路椎弓根钉棒系统内固定、前路病灶清除取髂骨植骨融合术</a:t>
            </a:r>
            <a:r>
              <a:rPr lang="en-US" altLang="zh-CN" sz="2800" dirty="0"/>
              <a:t>”</a:t>
            </a:r>
            <a:r>
              <a:rPr lang="zh-CN" altLang="zh-CN" sz="2800" dirty="0"/>
              <a:t>。</a:t>
            </a:r>
          </a:p>
          <a:p>
            <a:pPr lvl="1"/>
            <a:r>
              <a:rPr lang="zh-CN" altLang="zh-CN" sz="2800" dirty="0"/>
              <a:t>问题</a:t>
            </a:r>
            <a:r>
              <a:rPr lang="zh-CN" altLang="zh-CN" sz="2800" dirty="0" smtClean="0"/>
              <a:t>：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手术</a:t>
            </a:r>
            <a:r>
              <a:rPr lang="zh-CN" altLang="zh-CN" sz="2800" dirty="0"/>
              <a:t>前后护理要点有哪些？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68229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zh-CN" dirty="0"/>
              <a:t>）术前护理要点：</a:t>
            </a:r>
            <a:r>
              <a:rPr lang="en-US" altLang="zh-CN" dirty="0"/>
              <a:t>①</a:t>
            </a:r>
            <a:r>
              <a:rPr lang="zh-CN" altLang="zh-CN" dirty="0"/>
              <a:t>营养支持；</a:t>
            </a:r>
            <a:r>
              <a:rPr lang="en-US" altLang="zh-CN" dirty="0"/>
              <a:t>②</a:t>
            </a:r>
            <a:r>
              <a:rPr lang="zh-CN" altLang="zh-CN" dirty="0"/>
              <a:t>体位护理，绝对卧硬板床休息，轴式翻身，以防加重脊髓损伤；</a:t>
            </a:r>
            <a:r>
              <a:rPr lang="en-US" altLang="zh-CN" dirty="0"/>
              <a:t>③</a:t>
            </a:r>
            <a:r>
              <a:rPr lang="zh-CN" altLang="zh-CN" dirty="0"/>
              <a:t>适应性训练，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床上</a:t>
            </a:r>
            <a:r>
              <a:rPr lang="zh-CN" altLang="en-US" dirty="0" smtClean="0"/>
              <a:t>二</a:t>
            </a:r>
            <a:r>
              <a:rPr lang="zh-CN" altLang="zh-CN" dirty="0" smtClean="0"/>
              <a:t>便</a:t>
            </a:r>
            <a:r>
              <a:rPr lang="zh-CN" altLang="zh-CN" dirty="0"/>
              <a:t>，有效的深呼吸及咳嗽、咳痰、扩胸运动，呼吸功能锻炼；</a:t>
            </a:r>
            <a:r>
              <a:rPr lang="en-US" altLang="zh-CN" dirty="0"/>
              <a:t>④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肌肉按摩和双下肢功能锻炼，预防下肢深静脉血栓形成及肌肉萎缩。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396882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sz="2800" dirty="0"/>
              <a:t>（</a:t>
            </a:r>
            <a:r>
              <a:rPr lang="en-US" altLang="zh-CN" sz="2800" dirty="0"/>
              <a:t>2</a:t>
            </a:r>
            <a:r>
              <a:rPr lang="zh-CN" altLang="zh-CN" sz="2800" dirty="0"/>
              <a:t>）术后护理要点：</a:t>
            </a:r>
            <a:r>
              <a:rPr lang="en-US" altLang="zh-CN" sz="2800" dirty="0"/>
              <a:t>①</a:t>
            </a:r>
            <a:r>
              <a:rPr lang="zh-CN" altLang="zh-CN" sz="2800" dirty="0"/>
              <a:t>密切观察生命体征，</a:t>
            </a:r>
            <a:r>
              <a:rPr lang="zh-CN" altLang="zh-CN" sz="2800" dirty="0" smtClean="0"/>
              <a:t>注意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腹部</a:t>
            </a:r>
            <a:r>
              <a:rPr lang="zh-CN" altLang="zh-CN" sz="2800" dirty="0"/>
              <a:t>切口渗血及腹部体征；</a:t>
            </a:r>
            <a:r>
              <a:rPr lang="en-US" altLang="zh-CN" sz="2800" dirty="0"/>
              <a:t>②</a:t>
            </a:r>
            <a:r>
              <a:rPr lang="zh-CN" altLang="zh-CN" sz="2800" dirty="0"/>
              <a:t>术后体位护理，</a:t>
            </a:r>
            <a:r>
              <a:rPr lang="zh-CN" altLang="zh-CN" sz="2800" dirty="0" smtClean="0"/>
              <a:t>指导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术</a:t>
            </a:r>
            <a:r>
              <a:rPr lang="zh-CN" altLang="zh-CN" sz="2800" dirty="0"/>
              <a:t>后平卧</a:t>
            </a:r>
            <a:r>
              <a:rPr lang="en-US" altLang="zh-CN" sz="2800" dirty="0"/>
              <a:t>6h</a:t>
            </a:r>
            <a:r>
              <a:rPr lang="zh-CN" altLang="zh-CN" sz="2800" dirty="0"/>
              <a:t>压迫止血减轻疼痛，之后每</a:t>
            </a:r>
            <a:r>
              <a:rPr lang="en-US" altLang="zh-CN" sz="2800" dirty="0"/>
              <a:t>2h </a:t>
            </a:r>
            <a:r>
              <a:rPr lang="zh-CN" altLang="zh-CN" sz="2800" dirty="0"/>
              <a:t>轴式翻身</a:t>
            </a:r>
            <a:r>
              <a:rPr lang="en-US" altLang="zh-CN" sz="2800" dirty="0"/>
              <a:t>1</a:t>
            </a:r>
            <a:r>
              <a:rPr lang="zh-CN" altLang="zh-CN" sz="2800" dirty="0"/>
              <a:t>次，绝对卧床</a:t>
            </a:r>
            <a:r>
              <a:rPr lang="en-US" altLang="zh-CN" sz="2800" dirty="0"/>
              <a:t>3 </a:t>
            </a:r>
            <a:r>
              <a:rPr lang="zh-CN" altLang="zh-CN" sz="2800" dirty="0"/>
              <a:t>周以上，</a:t>
            </a:r>
            <a:r>
              <a:rPr lang="en-US" altLang="zh-CN" sz="2800" dirty="0"/>
              <a:t>3 </a:t>
            </a:r>
            <a:r>
              <a:rPr lang="zh-CN" altLang="zh-CN" sz="2800" dirty="0"/>
              <a:t>周后带硬质腰围保护下床活动；</a:t>
            </a:r>
            <a:r>
              <a:rPr lang="en-US" altLang="zh-CN" sz="2800" dirty="0"/>
              <a:t>③</a:t>
            </a:r>
            <a:r>
              <a:rPr lang="zh-CN" altLang="zh-CN" sz="2800" dirty="0"/>
              <a:t>做好术后引流管护理；</a:t>
            </a:r>
            <a:r>
              <a:rPr lang="en-US" altLang="zh-CN" sz="2800" dirty="0"/>
              <a:t>④</a:t>
            </a:r>
            <a:r>
              <a:rPr lang="zh-CN" altLang="zh-CN" sz="2800" dirty="0"/>
              <a:t>预防下肢深静脉栓塞；</a:t>
            </a:r>
            <a:r>
              <a:rPr lang="en-US" altLang="zh-CN" sz="2800" dirty="0"/>
              <a:t>⑤</a:t>
            </a:r>
            <a:r>
              <a:rPr lang="zh-CN" altLang="zh-CN" sz="2800" dirty="0"/>
              <a:t>功能锻炼，术后第</a:t>
            </a:r>
            <a:r>
              <a:rPr lang="en-US" altLang="zh-CN" sz="2800" dirty="0"/>
              <a:t>1 </a:t>
            </a:r>
            <a:r>
              <a:rPr lang="zh-CN" altLang="zh-CN" sz="2800" dirty="0"/>
              <a:t>天，</a:t>
            </a:r>
            <a:r>
              <a:rPr lang="zh-CN" altLang="zh-CN" sz="2800" dirty="0" smtClean="0"/>
              <a:t>协助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做</a:t>
            </a:r>
            <a:r>
              <a:rPr lang="zh-CN" altLang="zh-CN" sz="2800" dirty="0"/>
              <a:t>被动的直腿抬高练习，术后第</a:t>
            </a:r>
            <a:r>
              <a:rPr lang="en-US" altLang="zh-CN" sz="2800" dirty="0"/>
              <a:t>2 </a:t>
            </a:r>
            <a:r>
              <a:rPr lang="zh-CN" altLang="zh-CN" sz="2800" dirty="0"/>
              <a:t>天，做主动的直腿抬高和膝、髋关节的伸屈活动练习</a:t>
            </a:r>
            <a:r>
              <a:rPr lang="zh-CN" altLang="zh-CN" sz="2800" dirty="0" smtClean="0"/>
              <a:t>，</a:t>
            </a:r>
            <a:r>
              <a:rPr lang="zh-CN" altLang="en-US" sz="2800" dirty="0" smtClean="0"/>
              <a:t>术</a:t>
            </a:r>
            <a:r>
              <a:rPr lang="zh-CN" altLang="zh-CN" sz="2800" dirty="0" smtClean="0"/>
              <a:t>后</a:t>
            </a:r>
            <a:r>
              <a:rPr lang="zh-CN" altLang="zh-CN" sz="2800" dirty="0"/>
              <a:t>第</a:t>
            </a:r>
            <a:r>
              <a:rPr lang="en-US" altLang="zh-CN" sz="2800" dirty="0"/>
              <a:t>2 </a:t>
            </a:r>
            <a:r>
              <a:rPr lang="zh-CN" altLang="zh-CN" sz="2800" dirty="0"/>
              <a:t>周在医师指导下做腰背肌锻炼。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513893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．急性血源性骨髓炎早期特点是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．骨质破坏、死骨形成</a:t>
            </a:r>
            <a:r>
              <a:rPr lang="en-US" altLang="zh-CN" dirty="0"/>
              <a:t>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．形成局限性脓肿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．骨性死腔</a:t>
            </a:r>
            <a:r>
              <a:rPr lang="en-US" altLang="zh-CN" dirty="0"/>
              <a:t>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．新骨形成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．骨坏死并化脓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060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辅助检查：</a:t>
            </a:r>
            <a:r>
              <a:rPr lang="en-US" altLang="zh-CN" dirty="0"/>
              <a:t>X</a:t>
            </a:r>
            <a:r>
              <a:rPr lang="zh-CN" altLang="zh-CN" dirty="0"/>
              <a:t>线检查显示软组织肿胀，左股骨下端密质骨变薄。血常规：</a:t>
            </a:r>
            <a:r>
              <a:rPr lang="en-US" altLang="zh-CN" dirty="0"/>
              <a:t>WBC 20.0</a:t>
            </a:r>
            <a:r>
              <a:rPr lang="zh-CN" altLang="zh-CN" dirty="0"/>
              <a:t>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，</a:t>
            </a:r>
            <a:r>
              <a:rPr lang="en-US" altLang="zh-CN" dirty="0"/>
              <a:t>N 0.92</a:t>
            </a:r>
            <a:r>
              <a:rPr lang="zh-CN" altLang="zh-CN" dirty="0"/>
              <a:t>。血培养和脓培养提示金黄色葡萄球菌阳性。</a:t>
            </a:r>
          </a:p>
          <a:p>
            <a:pPr lvl="1"/>
            <a:r>
              <a:rPr lang="zh-CN" altLang="zh-CN" dirty="0"/>
              <a:t>问题：①入院后进行血培养检查和脓肿穿刺培养检查的意义是什么？血培养标本留取时的注意事项有哪些？</a:t>
            </a:r>
            <a:r>
              <a:rPr lang="zh-CN" altLang="zh-CN" dirty="0" smtClean="0"/>
              <a:t>②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发病</a:t>
            </a:r>
            <a:r>
              <a:rPr lang="zh-CN" altLang="zh-CN" dirty="0"/>
              <a:t>后如立即行</a:t>
            </a:r>
            <a:r>
              <a:rPr lang="en-US" altLang="zh-CN" dirty="0"/>
              <a:t>X</a:t>
            </a:r>
            <a:r>
              <a:rPr lang="zh-CN" altLang="zh-CN" dirty="0"/>
              <a:t>线检查会有什么结果？如何能尽早诊断？</a:t>
            </a:r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131308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．女性，</a:t>
            </a:r>
            <a:r>
              <a:rPr lang="en-US" altLang="zh-CN" dirty="0"/>
              <a:t>2l</a:t>
            </a:r>
            <a:r>
              <a:rPr lang="zh-CN" altLang="zh-CN" dirty="0"/>
              <a:t>岁。身体瘦弱，脊椎后凸畸形，弯腰动作受限，腹股沟区有一肿物，穿刺抽出脓液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出现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．腹股沟脓肿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．脊柱结核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．骨髓炎</a:t>
            </a:r>
            <a:r>
              <a:rPr lang="en-US" altLang="zh-CN" dirty="0"/>
              <a:t>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．髋关节结核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</a:t>
            </a:r>
            <a:r>
              <a:rPr lang="zh-CN" altLang="zh-CN" dirty="0" smtClean="0"/>
              <a:t>腹股沟淋巴结炎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89221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．患儿男，</a:t>
            </a:r>
            <a:r>
              <a:rPr lang="en-US" altLang="zh-CN" dirty="0"/>
              <a:t>7</a:t>
            </a:r>
            <a:r>
              <a:rPr lang="zh-CN" altLang="zh-CN" dirty="0"/>
              <a:t>岁。高热、寒战</a:t>
            </a:r>
            <a:r>
              <a:rPr lang="en-US" altLang="zh-CN" dirty="0"/>
              <a:t>5</a:t>
            </a:r>
            <a:r>
              <a:rPr lang="zh-CN" altLang="zh-CN" dirty="0"/>
              <a:t>小时，左下肢活动受限。左胫骨上端剧痛，有深压痛。血白细胞计数</a:t>
            </a:r>
            <a:r>
              <a:rPr lang="en-US" altLang="zh-CN" dirty="0"/>
              <a:t>21×10</a:t>
            </a:r>
            <a:r>
              <a:rPr lang="en-US" altLang="zh-CN" baseline="30000" dirty="0"/>
              <a:t>9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，中性粒细胞</a:t>
            </a:r>
            <a:r>
              <a:rPr lang="en-US" altLang="zh-CN" dirty="0"/>
              <a:t>0.90</a:t>
            </a:r>
            <a:r>
              <a:rPr lang="zh-CN" altLang="zh-CN" dirty="0"/>
              <a:t>。</a:t>
            </a:r>
            <a:r>
              <a:rPr lang="en-US" altLang="zh-CN" dirty="0"/>
              <a:t>X</a:t>
            </a:r>
            <a:r>
              <a:rPr lang="zh-CN" altLang="zh-CN" dirty="0"/>
              <a:t>线检查未见异常。</a:t>
            </a:r>
            <a:r>
              <a:rPr lang="en-US" altLang="zh-CN" dirty="0"/>
              <a:t>4</a:t>
            </a:r>
            <a:r>
              <a:rPr lang="zh-CN" altLang="zh-CN" dirty="0"/>
              <a:t>日前有左膝部碰伤史。该患儿可能是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．左膝化脓性关节炎</a:t>
            </a:r>
            <a:r>
              <a:rPr lang="en-US" altLang="zh-CN" dirty="0"/>
              <a:t>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．急性血源性骨髓炎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．急性蜂窝织炎</a:t>
            </a:r>
            <a:r>
              <a:rPr lang="en-US" altLang="zh-CN" dirty="0"/>
              <a:t>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．膝关节结核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．创伤性关节炎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37378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．骨关节结核寒性脓肿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行</a:t>
            </a:r>
            <a:r>
              <a:rPr lang="zh-CN" altLang="zh-CN" dirty="0"/>
              <a:t>切开排脓后最大的副作用是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．引起感染</a:t>
            </a:r>
            <a:r>
              <a:rPr lang="en-US" altLang="zh-CN" dirty="0"/>
              <a:t>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en-US" altLang="zh-CN" dirty="0"/>
              <a:t>. </a:t>
            </a:r>
            <a:r>
              <a:rPr lang="zh-CN" altLang="zh-CN" dirty="0"/>
              <a:t>伤口不易愈合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．影响关节功能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，易形成经久不愈的窦道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</a:t>
            </a:r>
            <a:r>
              <a:rPr lang="zh-CN" altLang="zh-CN" dirty="0" smtClean="0"/>
              <a:t>增加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痛苦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101292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．髋关节结核可有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Thomas</a:t>
            </a:r>
            <a:r>
              <a:rPr lang="zh-CN" altLang="zh-CN" dirty="0"/>
              <a:t>征阳性</a:t>
            </a:r>
            <a:r>
              <a:rPr lang="en-US" altLang="zh-CN" dirty="0"/>
              <a:t>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 err="1"/>
              <a:t>Dugas</a:t>
            </a:r>
            <a:r>
              <a:rPr lang="zh-CN" altLang="zh-CN" dirty="0"/>
              <a:t>征阳性</a:t>
            </a:r>
            <a:r>
              <a:rPr lang="en-US" altLang="zh-CN" dirty="0"/>
              <a:t>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Murphy</a:t>
            </a:r>
            <a:r>
              <a:rPr lang="zh-CN" altLang="zh-CN" dirty="0"/>
              <a:t>征阳性</a:t>
            </a:r>
            <a:r>
              <a:rPr lang="en-US" altLang="zh-CN" dirty="0"/>
              <a:t>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 err="1"/>
              <a:t>Rovsing</a:t>
            </a:r>
            <a:r>
              <a:rPr lang="zh-CN" altLang="zh-CN" dirty="0"/>
              <a:t>征阳性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</a:t>
            </a:r>
            <a:r>
              <a:rPr lang="en-US" altLang="zh-CN" dirty="0"/>
              <a:t>Eaton</a:t>
            </a:r>
            <a:r>
              <a:rPr lang="zh-CN" altLang="zh-CN" dirty="0"/>
              <a:t>征阳性 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88493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6</a:t>
            </a:r>
            <a:r>
              <a:rPr lang="zh-CN" altLang="zh-CN" dirty="0"/>
              <a:t>．患儿女，</a:t>
            </a:r>
            <a:r>
              <a:rPr lang="en-US" altLang="zh-CN" dirty="0"/>
              <a:t>5</a:t>
            </a:r>
            <a:r>
              <a:rPr lang="zh-CN" altLang="zh-CN" dirty="0"/>
              <a:t>岁。瘦弱，常有夜啼，并主诉膝部疼痛，左侧腹股沟区有一肿物，穿刺抽出灰白色脓液。患儿可能为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．膝关节肿瘤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．膝关节结核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．膝部外伤</a:t>
            </a:r>
            <a:r>
              <a:rPr lang="en-US" altLang="zh-CN" dirty="0"/>
              <a:t>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．髋关节结核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．化脓性骨髓炎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661860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第四十一章</a:t>
            </a:r>
            <a:r>
              <a:rPr lang="en-US" altLang="zh-CN" dirty="0"/>
              <a:t>  </a:t>
            </a:r>
            <a:r>
              <a:rPr lang="zh-CN" altLang="zh-CN" dirty="0"/>
              <a:t>骨与关节</a:t>
            </a:r>
            <a:r>
              <a:rPr lang="zh-CN" altLang="zh-CN" dirty="0" smtClean="0"/>
              <a:t>感染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A   2</a:t>
            </a:r>
            <a:r>
              <a:rPr lang="zh-CN" altLang="zh-CN" dirty="0"/>
              <a:t>．</a:t>
            </a:r>
            <a:r>
              <a:rPr lang="en-US" altLang="zh-CN" dirty="0"/>
              <a:t>B   3</a:t>
            </a:r>
            <a:r>
              <a:rPr lang="zh-CN" altLang="zh-CN" dirty="0"/>
              <a:t>．</a:t>
            </a:r>
            <a:r>
              <a:rPr lang="en-US" altLang="zh-CN" dirty="0"/>
              <a:t>B   4</a:t>
            </a:r>
            <a:r>
              <a:rPr lang="zh-CN" altLang="zh-CN" dirty="0"/>
              <a:t>．</a:t>
            </a:r>
            <a:r>
              <a:rPr lang="en-US" altLang="zh-CN" dirty="0"/>
              <a:t>D   5</a:t>
            </a:r>
            <a:r>
              <a:rPr lang="zh-CN" altLang="zh-CN" dirty="0"/>
              <a:t>．</a:t>
            </a:r>
            <a:r>
              <a:rPr lang="en-US" altLang="zh-CN" dirty="0"/>
              <a:t>A   6</a:t>
            </a:r>
            <a:r>
              <a:rPr lang="zh-CN" altLang="zh-CN" dirty="0"/>
              <a:t>．</a:t>
            </a:r>
            <a:r>
              <a:rPr lang="en-US" altLang="zh-CN" dirty="0"/>
              <a:t>D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403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一、急性血源性骨髓炎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全身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3"/>
            <a:r>
              <a:rPr lang="zh-CN" altLang="zh-CN" sz="2400" dirty="0"/>
              <a:t>严重</a:t>
            </a:r>
            <a:r>
              <a:rPr lang="zh-CN" altLang="zh-CN" sz="2400" dirty="0" smtClean="0"/>
              <a:t>。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有</a:t>
            </a:r>
            <a:r>
              <a:rPr lang="zh-CN" altLang="zh-CN" sz="2400" dirty="0"/>
              <a:t>倦怠、全身酸痛、烦燥不安、食欲不振、畏寒、寒战、高热（多驰张性高热达</a:t>
            </a:r>
            <a:r>
              <a:rPr lang="en-US" altLang="zh-CN" sz="2400" dirty="0"/>
              <a:t>39</a:t>
            </a:r>
            <a:r>
              <a:rPr lang="zh-CN" altLang="zh-CN" sz="2400" dirty="0"/>
              <a:t>～</a:t>
            </a:r>
            <a:r>
              <a:rPr lang="en-US" altLang="zh-CN" sz="2400" dirty="0"/>
              <a:t>41℃</a:t>
            </a:r>
            <a:r>
              <a:rPr lang="zh-CN" altLang="zh-CN" sz="2400" dirty="0"/>
              <a:t>）、脉搏快弱等全身中毒症状，严重时可出现昏迷和感染性休克，亦可出现脑膜刺激症状</a:t>
            </a:r>
            <a:endParaRPr lang="en-US" altLang="zh-CN" sz="2400" dirty="0" smtClean="0"/>
          </a:p>
          <a:p>
            <a:pPr lvl="2"/>
            <a:r>
              <a:rPr lang="zh-CN" altLang="en-US" dirty="0" smtClean="0"/>
              <a:t>局部表现</a:t>
            </a:r>
            <a:endParaRPr lang="en-US" altLang="zh-CN" dirty="0" smtClean="0"/>
          </a:p>
          <a:p>
            <a:pPr lvl="3"/>
            <a:r>
              <a:rPr lang="zh-CN" altLang="zh-CN" sz="2400" dirty="0"/>
              <a:t>患区有局部剧烈疼痛和跳痛，肢体固定于半屈曲位，不敢活动，拒绝检查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92972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329</TotalTime>
  <Pages>0</Pages>
  <Words>4113</Words>
  <Characters>0</Characters>
  <Application>Microsoft Office PowerPoint</Application>
  <DocSecurity>0</DocSecurity>
  <PresentationFormat>全屏显示(4:3)</PresentationFormat>
  <Lines>0</Lines>
  <Paragraphs>533</Paragraphs>
  <Slides>85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85</vt:i4>
      </vt:variant>
    </vt:vector>
  </HeadingPairs>
  <TitlesOfParts>
    <vt:vector size="86" baseType="lpstr">
      <vt:lpstr>课件模板</vt:lpstr>
      <vt:lpstr>第四十一章  骨与关节感染患者的护理</vt:lpstr>
      <vt:lpstr>第四十一章  骨与关节感染患者的护理</vt:lpstr>
      <vt:lpstr>第四十一章  骨与关节感染患者的护理</vt:lpstr>
      <vt:lpstr>第一节  化脓性骨髓炎</vt:lpstr>
      <vt:lpstr>第一节  化脓性骨髓炎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一、急性血源性骨髓炎</vt:lpstr>
      <vt:lpstr>二、慢性血源性骨髓炎</vt:lpstr>
      <vt:lpstr>二、慢性血源性骨髓炎</vt:lpstr>
      <vt:lpstr>二、慢性血源性骨髓炎</vt:lpstr>
      <vt:lpstr>二、慢性血源性骨髓炎</vt:lpstr>
      <vt:lpstr>二、慢性血源性骨髓炎</vt:lpstr>
      <vt:lpstr>二、慢性血源性骨髓炎</vt:lpstr>
      <vt:lpstr>二、慢性血源性骨髓炎</vt:lpstr>
      <vt:lpstr>二、慢性血源性骨髓炎</vt:lpstr>
      <vt:lpstr>二、慢性血源性骨髓炎</vt:lpstr>
      <vt:lpstr>第二节  化脓性关节炎</vt:lpstr>
      <vt:lpstr>第二节  化脓性关节炎</vt:lpstr>
      <vt:lpstr>第二节  化脓性关节炎</vt:lpstr>
      <vt:lpstr>第二节  化脓性关节炎</vt:lpstr>
      <vt:lpstr>第二节  化脓性关节炎</vt:lpstr>
      <vt:lpstr>第二节  化脓性关节炎</vt:lpstr>
      <vt:lpstr>第二节  化脓性关节炎</vt:lpstr>
      <vt:lpstr>第二节  化脓性关节炎</vt:lpstr>
      <vt:lpstr>第二节  化脓性关节炎</vt:lpstr>
      <vt:lpstr>第二节  化脓性关节炎</vt:lpstr>
      <vt:lpstr>第三节  骨与关节结核</vt:lpstr>
      <vt:lpstr>第三节  骨与关节结核</vt:lpstr>
      <vt:lpstr>一、脊柱结核</vt:lpstr>
      <vt:lpstr>一、脊柱结核</vt:lpstr>
      <vt:lpstr>一、脊柱结核</vt:lpstr>
      <vt:lpstr>一、脊柱结核</vt:lpstr>
      <vt:lpstr>一、脊柱结核</vt:lpstr>
      <vt:lpstr>一、脊柱结核</vt:lpstr>
      <vt:lpstr>一、脊柱结核</vt:lpstr>
      <vt:lpstr>一、脊柱结核</vt:lpstr>
      <vt:lpstr>一、脊柱结核</vt:lpstr>
      <vt:lpstr>一、脊柱结核</vt:lpstr>
      <vt:lpstr>一、脊柱结核</vt:lpstr>
      <vt:lpstr>二、髋关节结核</vt:lpstr>
      <vt:lpstr>二、髋关节结核</vt:lpstr>
      <vt:lpstr>二、髋关节结核</vt:lpstr>
      <vt:lpstr>二、髋关节结核</vt:lpstr>
      <vt:lpstr>二、髋关节结核</vt:lpstr>
      <vt:lpstr>二、髋关节结核</vt:lpstr>
      <vt:lpstr>二、髋关节结核</vt:lpstr>
      <vt:lpstr>二、髋关节结核</vt:lpstr>
      <vt:lpstr>三、膝关节结核</vt:lpstr>
      <vt:lpstr>三、膝关节结核</vt:lpstr>
      <vt:lpstr>三、膝关节结核</vt:lpstr>
      <vt:lpstr>三、膝关节结核</vt:lpstr>
      <vt:lpstr>三、膝关节结核</vt:lpstr>
      <vt:lpstr>三、膝关节结核</vt:lpstr>
      <vt:lpstr>三、膝关节结核</vt:lpstr>
      <vt:lpstr>三、膝关节结核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  <vt:lpstr>第四十一章  骨与关节感染患者的护理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48</cp:revision>
  <cp:lastPrinted>1899-12-30T00:00:00Z</cp:lastPrinted>
  <dcterms:created xsi:type="dcterms:W3CDTF">2008-12-16T07:41:38Z</dcterms:created>
  <dcterms:modified xsi:type="dcterms:W3CDTF">2015-08-07T01:12:46Z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