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87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230C"/>
    <a:srgbClr val="1D1496"/>
    <a:srgbClr val="FFFFFF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5" autoAdjust="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1"/>
              <a:ext cx="5742" cy="1181"/>
              <a:chOff x="0" y="5"/>
              <a:chExt cx="5760" cy="1675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ctr">
              <a:defRPr sz="48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30D94-EB8B-46E0-B5D8-DDCE7DAB946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A5D5F18-83C3-4E72-8182-7C3712EAFF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新魏" pitchFamily="2" charset="-122"/>
          <a:ea typeface="华文新魏" pitchFamily="2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2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b="0" dirty="0"/>
              <a:t>第三十五章</a:t>
            </a:r>
            <a:r>
              <a:rPr lang="en-US" altLang="zh-CN" b="0" dirty="0"/>
              <a:t>  </a:t>
            </a:r>
            <a:r>
              <a:rPr lang="zh-CN" altLang="zh-CN" b="0" dirty="0" smtClean="0"/>
              <a:t>肾结核</a:t>
            </a:r>
            <a:r>
              <a:rPr lang="zh-CN" altLang="en-US" b="0" dirty="0" smtClean="0"/>
              <a:t>患者</a:t>
            </a:r>
            <a:r>
              <a:rPr lang="zh-CN" altLang="zh-CN" b="0" dirty="0" smtClean="0"/>
              <a:t>的</a:t>
            </a:r>
            <a:r>
              <a:rPr lang="zh-CN" altLang="zh-CN" b="0" dirty="0" smtClean="0"/>
              <a:t>护理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b="0" cap="all" dirty="0" smtClean="0"/>
              <a:t>心理</a:t>
            </a:r>
            <a:r>
              <a:rPr lang="zh-CN" altLang="zh-CN" b="0" cap="all" dirty="0"/>
              <a:t>社会状况</a:t>
            </a:r>
            <a:endParaRPr lang="zh-CN" altLang="zh-CN" dirty="0"/>
          </a:p>
          <a:p>
            <a:pPr lvl="2"/>
            <a:r>
              <a:rPr lang="zh-CN" altLang="zh-CN" cap="all" dirty="0" smtClean="0"/>
              <a:t>了解</a:t>
            </a:r>
            <a:r>
              <a:rPr lang="zh-CN" altLang="en-US" cap="all" dirty="0" smtClean="0"/>
              <a:t>患者</a:t>
            </a:r>
            <a:r>
              <a:rPr lang="zh-CN" altLang="zh-CN" cap="all" dirty="0" smtClean="0"/>
              <a:t>的</a:t>
            </a:r>
            <a:r>
              <a:rPr lang="zh-CN" altLang="zh-CN" cap="all" dirty="0"/>
              <a:t>情绪、精神状态，患病对日常工作、生活、或学习的</a:t>
            </a:r>
            <a:r>
              <a:rPr lang="zh-CN" altLang="zh-CN" cap="all" dirty="0" smtClean="0"/>
              <a:t>影响</a:t>
            </a:r>
            <a:endParaRPr lang="en-US" altLang="zh-CN" cap="all" dirty="0" smtClean="0"/>
          </a:p>
          <a:p>
            <a:pPr lvl="2"/>
            <a:r>
              <a:rPr lang="zh-CN" altLang="en-US" cap="all" dirty="0" smtClean="0"/>
              <a:t>患者</a:t>
            </a:r>
            <a:r>
              <a:rPr lang="zh-CN" altLang="zh-CN" cap="all" dirty="0" smtClean="0"/>
              <a:t>和</a:t>
            </a:r>
            <a:r>
              <a:rPr lang="zh-CN" altLang="zh-CN" cap="all" dirty="0"/>
              <a:t>家属对泌尿系结核药物治疗及手术治疗的认知情况，对疾病康复的知识掌握</a:t>
            </a:r>
            <a:r>
              <a:rPr lang="zh-CN" altLang="zh-CN" cap="all" dirty="0" smtClean="0"/>
              <a:t>情况</a:t>
            </a:r>
            <a:endParaRPr lang="en-US" altLang="zh-CN" cap="all" dirty="0" smtClean="0"/>
          </a:p>
          <a:p>
            <a:pPr lvl="2"/>
            <a:r>
              <a:rPr lang="zh-CN" altLang="zh-CN" cap="all" dirty="0" smtClean="0"/>
              <a:t>手术</a:t>
            </a:r>
            <a:r>
              <a:rPr lang="zh-CN" altLang="zh-CN" cap="all" dirty="0"/>
              <a:t>治疗的心理和经济承受能力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6256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zh-CN" dirty="0"/>
              <a:t>支持治疗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加强</a:t>
            </a:r>
            <a:r>
              <a:rPr lang="zh-CN" altLang="zh-CN" dirty="0"/>
              <a:t>营养、注意休息、生活规律、避免劳累、身心</a:t>
            </a:r>
            <a:r>
              <a:rPr lang="zh-CN" altLang="zh-CN" dirty="0" smtClean="0"/>
              <a:t>愉快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药物治疗</a:t>
            </a:r>
            <a:endParaRPr lang="en-US" altLang="zh-CN" dirty="0" smtClean="0"/>
          </a:p>
          <a:p>
            <a:pPr lvl="3"/>
            <a:r>
              <a:rPr lang="zh-CN" altLang="zh-CN" dirty="0"/>
              <a:t>药疗原则：早期、足量、</a:t>
            </a:r>
            <a:r>
              <a:rPr lang="zh-CN" altLang="zh-CN" dirty="0" smtClean="0"/>
              <a:t>联合用药</a:t>
            </a:r>
            <a:endParaRPr lang="en-US" altLang="zh-CN" dirty="0" smtClean="0"/>
          </a:p>
          <a:p>
            <a:pPr lvl="3"/>
            <a:r>
              <a:rPr lang="zh-CN" altLang="zh-CN" dirty="0"/>
              <a:t>最常用的一线抗结核药物有异烟肼、利福平、吡嗪酰胺、乙胺丁醇，最好采用</a:t>
            </a:r>
            <a:r>
              <a:rPr lang="en-US" altLang="zh-CN" dirty="0"/>
              <a:t>3</a:t>
            </a:r>
            <a:r>
              <a:rPr lang="zh-CN" altLang="zh-CN" dirty="0"/>
              <a:t>种药物联合服用的</a:t>
            </a:r>
            <a:r>
              <a:rPr lang="zh-CN" altLang="zh-CN" dirty="0" smtClean="0"/>
              <a:t>方法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913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手术治疗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肾病</a:t>
            </a:r>
            <a:r>
              <a:rPr lang="zh-CN" altLang="zh-CN" dirty="0"/>
              <a:t>变严重，药物治疗无效者可进行手术治疗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05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0" dirty="0"/>
              <a:t>案例</a:t>
            </a:r>
            <a:r>
              <a:rPr lang="en-US" altLang="zh-CN" b="0" dirty="0"/>
              <a:t>35-1B</a:t>
            </a:r>
            <a:endParaRPr lang="zh-CN" altLang="zh-CN" dirty="0"/>
          </a:p>
          <a:p>
            <a:pPr lvl="1"/>
            <a:r>
              <a:rPr lang="zh-CN" altLang="zh-CN" b="0" dirty="0" smtClean="0"/>
              <a:t>该</a:t>
            </a:r>
            <a:r>
              <a:rPr lang="zh-CN" altLang="en-US" b="0" dirty="0" smtClean="0"/>
              <a:t>患者</a:t>
            </a:r>
            <a:r>
              <a:rPr lang="zh-CN" altLang="zh-CN" b="0" dirty="0" smtClean="0"/>
              <a:t>明确</a:t>
            </a:r>
            <a:r>
              <a:rPr lang="zh-CN" altLang="zh-CN" b="0" dirty="0"/>
              <a:t>诊断为左肾结核，给予联合应用抗结核药物治疗</a:t>
            </a:r>
            <a:r>
              <a:rPr lang="en-US" altLang="zh-CN" b="0" dirty="0"/>
              <a:t>2</a:t>
            </a:r>
            <a:r>
              <a:rPr lang="zh-CN" altLang="zh-CN" b="0" dirty="0"/>
              <a:t>周后行左肾切除术。</a:t>
            </a:r>
            <a:endParaRPr lang="zh-CN" altLang="zh-CN" dirty="0"/>
          </a:p>
          <a:p>
            <a:pPr lvl="1"/>
            <a:r>
              <a:rPr lang="zh-CN" altLang="zh-CN" b="0" dirty="0"/>
              <a:t>问题：①如何进行用药护理？②术后如何观察和护理</a:t>
            </a:r>
            <a:r>
              <a:rPr lang="zh-CN" altLang="zh-CN" b="0" dirty="0" smtClean="0"/>
              <a:t>该</a:t>
            </a:r>
            <a:r>
              <a:rPr lang="zh-CN" altLang="en-US" b="0" dirty="0" smtClean="0"/>
              <a:t>患者</a:t>
            </a:r>
            <a:r>
              <a:rPr lang="zh-CN" altLang="zh-CN" b="0" dirty="0" smtClean="0"/>
              <a:t>？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2249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0" dirty="0"/>
              <a:t>主要护理诊断</a:t>
            </a:r>
            <a:r>
              <a:rPr lang="en-US" altLang="zh-CN" b="0" dirty="0"/>
              <a:t>/</a:t>
            </a:r>
            <a:r>
              <a:rPr lang="zh-CN" altLang="zh-CN" b="0" dirty="0"/>
              <a:t>合作性</a:t>
            </a:r>
            <a:r>
              <a:rPr lang="zh-CN" altLang="zh-CN" b="0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排尿型态改变</a:t>
            </a:r>
            <a:r>
              <a:rPr lang="en-US" altLang="zh-CN" dirty="0" smtClean="0"/>
              <a:t>  </a:t>
            </a:r>
            <a:r>
              <a:rPr lang="zh-CN" altLang="zh-CN" dirty="0"/>
              <a:t>与结核性肾损害、结核性膀胱炎、膀胱挛缩有关。</a:t>
            </a:r>
          </a:p>
          <a:p>
            <a:pPr lvl="1"/>
            <a:r>
              <a:rPr lang="zh-CN" altLang="zh-CN" dirty="0" smtClean="0"/>
              <a:t>潜在并发症</a:t>
            </a:r>
            <a:r>
              <a:rPr lang="en-US" altLang="zh-CN" dirty="0" smtClean="0"/>
              <a:t>  </a:t>
            </a:r>
            <a:r>
              <a:rPr lang="zh-CN" altLang="zh-CN" dirty="0"/>
              <a:t>出血、感染、肾功能不全、肝功能受损等。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8610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/>
              <a:t>术</a:t>
            </a:r>
            <a:r>
              <a:rPr lang="zh-CN" altLang="en-US" dirty="0" smtClean="0"/>
              <a:t>前护理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心理护理</a:t>
            </a:r>
            <a:endParaRPr lang="en-US" altLang="zh-CN" dirty="0" smtClean="0"/>
          </a:p>
          <a:p>
            <a:pPr lvl="2"/>
            <a:r>
              <a:rPr lang="zh-CN" altLang="zh-CN" dirty="0"/>
              <a:t>休息与</a:t>
            </a:r>
            <a:r>
              <a:rPr lang="zh-CN" altLang="zh-CN" dirty="0" smtClean="0"/>
              <a:t>营养</a:t>
            </a:r>
            <a:endParaRPr lang="en-US" altLang="zh-CN" dirty="0" smtClean="0"/>
          </a:p>
          <a:p>
            <a:pPr lvl="2"/>
            <a:r>
              <a:rPr lang="zh-CN" altLang="zh-CN" dirty="0"/>
              <a:t>药物治疗的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完善术前准备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19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 smtClean="0"/>
              <a:t>术后护</a:t>
            </a:r>
            <a:r>
              <a:rPr lang="zh-CN" altLang="en-US" dirty="0"/>
              <a:t>理</a:t>
            </a:r>
            <a:endParaRPr lang="en-US" altLang="zh-CN" dirty="0"/>
          </a:p>
          <a:p>
            <a:pPr lvl="2"/>
            <a:r>
              <a:rPr lang="zh-CN" altLang="en-US" dirty="0"/>
              <a:t>病情观察</a:t>
            </a:r>
            <a:endParaRPr lang="en-US" altLang="zh-CN" dirty="0"/>
          </a:p>
          <a:p>
            <a:pPr lvl="2"/>
            <a:r>
              <a:rPr lang="zh-CN" altLang="en-US" dirty="0"/>
              <a:t>体位</a:t>
            </a:r>
            <a:endParaRPr lang="en-US" altLang="zh-CN" dirty="0"/>
          </a:p>
          <a:p>
            <a:pPr lvl="2"/>
            <a:r>
              <a:rPr lang="zh-CN" altLang="en-US" dirty="0"/>
              <a:t>饮食</a:t>
            </a:r>
            <a:endParaRPr lang="en-US" altLang="zh-CN" dirty="0"/>
          </a:p>
          <a:p>
            <a:pPr lvl="2"/>
            <a:r>
              <a:rPr lang="zh-CN" altLang="zh-CN" dirty="0"/>
              <a:t>引流管的护理</a:t>
            </a:r>
            <a:endParaRPr lang="en-US" altLang="zh-CN" dirty="0"/>
          </a:p>
          <a:p>
            <a:pPr lvl="2"/>
            <a:r>
              <a:rPr lang="zh-CN" altLang="zh-CN" dirty="0"/>
              <a:t>观察健肾功能</a:t>
            </a:r>
            <a:endParaRPr lang="en-US" altLang="zh-CN" dirty="0"/>
          </a:p>
          <a:p>
            <a:pPr lvl="2"/>
            <a:r>
              <a:rPr lang="zh-CN" altLang="en-US" dirty="0"/>
              <a:t>预防感染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665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4876800"/>
          </a:xfrm>
        </p:spPr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b="0" dirty="0" smtClean="0"/>
              <a:t>健康</a:t>
            </a:r>
            <a:r>
              <a:rPr lang="zh-CN" altLang="zh-CN" b="0" dirty="0"/>
              <a:t>教育</a:t>
            </a:r>
            <a:endParaRPr lang="zh-CN" altLang="zh-CN" dirty="0"/>
          </a:p>
          <a:p>
            <a:pPr lvl="2"/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加强</a:t>
            </a:r>
            <a:r>
              <a:rPr lang="zh-CN" altLang="zh-CN" dirty="0" smtClean="0"/>
              <a:t>营养</a:t>
            </a:r>
            <a:r>
              <a:rPr lang="zh-CN" altLang="zh-CN" dirty="0"/>
              <a:t>、注意休息、适度活动、避免劳累以增强机体抵抗力，促进康复。</a:t>
            </a:r>
          </a:p>
          <a:p>
            <a:pPr lvl="2"/>
            <a:r>
              <a:rPr lang="zh-CN" altLang="zh-CN" dirty="0" smtClean="0"/>
              <a:t>带引流管</a:t>
            </a:r>
            <a:r>
              <a:rPr lang="zh-CN" altLang="zh-CN" dirty="0"/>
              <a:t>出院者，进行引流管自我管理的培养和健康教育，提高自我管理能力，减少并发症的发生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术后继续遵医嘱应用抗结核药物</a:t>
            </a:r>
            <a:r>
              <a:rPr lang="zh-CN" altLang="zh-CN" dirty="0"/>
              <a:t>，以防结核复发，用药期间加强药物不良反应的监测。注意观察听力，注意肝功能的变化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7880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健康教育</a:t>
            </a:r>
          </a:p>
          <a:p>
            <a:pPr lvl="2"/>
            <a:r>
              <a:rPr lang="zh-CN" altLang="zh-CN" dirty="0" smtClean="0"/>
              <a:t>实施肾切除术者</a:t>
            </a:r>
            <a:r>
              <a:rPr lang="zh-CN" altLang="zh-CN" dirty="0"/>
              <a:t>，手术后注意保护健侧肾功能，勿滥用药物防止导致药物性肾损害，必须用药时咨询医师，应用对</a:t>
            </a:r>
            <a:r>
              <a:rPr lang="zh-CN" altLang="zh-CN" dirty="0" smtClean="0"/>
              <a:t>肾无</a:t>
            </a:r>
            <a:r>
              <a:rPr lang="zh-CN" altLang="zh-CN" dirty="0"/>
              <a:t>损害或损害小的药物。</a:t>
            </a:r>
          </a:p>
          <a:p>
            <a:pPr lvl="2"/>
            <a:r>
              <a:rPr lang="zh-CN" altLang="zh-CN" dirty="0" smtClean="0"/>
              <a:t>定期复查尿常规和肾</a:t>
            </a:r>
            <a:r>
              <a:rPr lang="zh-CN" altLang="zh-CN" dirty="0"/>
              <a:t>功能，必要时复查泌尿系统造影，了解</a:t>
            </a:r>
            <a:r>
              <a:rPr lang="zh-CN" altLang="zh-CN" dirty="0" smtClean="0"/>
              <a:t>泌尿系统</a:t>
            </a:r>
            <a:r>
              <a:rPr lang="zh-CN" altLang="en-US" dirty="0" smtClean="0"/>
              <a:t>型态</a:t>
            </a:r>
            <a:r>
              <a:rPr lang="zh-CN" altLang="zh-CN" dirty="0" smtClean="0"/>
              <a:t>和</a:t>
            </a:r>
            <a:r>
              <a:rPr lang="zh-CN" altLang="zh-CN" dirty="0"/>
              <a:t>功能的恢复情况。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1491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 本章小结</a:t>
            </a:r>
          </a:p>
          <a:p>
            <a:pPr lvl="1"/>
            <a:r>
              <a:rPr lang="zh-CN" altLang="zh-CN" dirty="0" smtClean="0"/>
              <a:t>病因  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肾结核</a:t>
            </a:r>
            <a:r>
              <a:rPr lang="zh-CN" altLang="zh-CN" dirty="0"/>
              <a:t>是全身结核的一部分，常继发于身体其他部位的结核，其中以肺结核最为常见。</a:t>
            </a:r>
          </a:p>
          <a:p>
            <a:pPr lvl="1"/>
            <a:r>
              <a:rPr lang="zh-CN" altLang="zh-CN" dirty="0" smtClean="0"/>
              <a:t>临床表现  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顽固性</a:t>
            </a:r>
            <a:r>
              <a:rPr lang="zh-CN" altLang="zh-CN" dirty="0"/>
              <a:t>膀胱刺激症状是肾结核的典型临床表现，若肾结核未及时治疗可引起男性生殖系统结核，</a:t>
            </a:r>
            <a:r>
              <a:rPr lang="zh-CN" altLang="zh-CN" dirty="0" smtClean="0"/>
              <a:t>导致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不育</a:t>
            </a:r>
            <a:r>
              <a:rPr lang="zh-CN" altLang="zh-CN" dirty="0"/>
              <a:t>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9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/>
              <a:t>识记：</a:t>
            </a:r>
          </a:p>
          <a:p>
            <a:pPr lvl="2"/>
            <a:r>
              <a:rPr lang="zh-CN" altLang="zh-CN" dirty="0" smtClean="0"/>
              <a:t>复述肾结</a:t>
            </a:r>
            <a:r>
              <a:rPr lang="zh-CN" altLang="zh-CN" dirty="0"/>
              <a:t>核的病因和临床</a:t>
            </a:r>
            <a:r>
              <a:rPr lang="zh-CN" altLang="zh-CN" dirty="0" smtClean="0"/>
              <a:t>表现</a:t>
            </a:r>
            <a:endParaRPr lang="zh-CN" altLang="zh-CN" dirty="0"/>
          </a:p>
          <a:p>
            <a:pPr lvl="1"/>
            <a:r>
              <a:rPr lang="zh-CN" altLang="zh-CN" dirty="0"/>
              <a:t>理解：</a:t>
            </a:r>
          </a:p>
          <a:p>
            <a:pPr lvl="2"/>
            <a:r>
              <a:rPr lang="zh-CN" altLang="zh-CN" dirty="0" smtClean="0"/>
              <a:t>说明肾结</a:t>
            </a:r>
            <a:r>
              <a:rPr lang="zh-CN" altLang="zh-CN" dirty="0"/>
              <a:t>核的临床表现和治疗</a:t>
            </a:r>
            <a:r>
              <a:rPr lang="zh-CN" altLang="zh-CN" dirty="0" smtClean="0"/>
              <a:t>原则</a:t>
            </a:r>
            <a:endParaRPr lang="zh-CN" altLang="zh-CN" dirty="0"/>
          </a:p>
          <a:p>
            <a:pPr lvl="1"/>
            <a:r>
              <a:rPr lang="zh-CN" altLang="zh-CN" dirty="0"/>
              <a:t>运用：</a:t>
            </a:r>
          </a:p>
          <a:p>
            <a:pPr lvl="2"/>
            <a:r>
              <a:rPr lang="zh-CN" altLang="zh-CN" dirty="0" smtClean="0"/>
              <a:t>运用护理程序为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en-US" dirty="0"/>
              <a:t>制订</a:t>
            </a:r>
            <a:r>
              <a:rPr lang="zh-CN" altLang="zh-CN" dirty="0" smtClean="0"/>
              <a:t>护理</a:t>
            </a:r>
            <a:r>
              <a:rPr lang="zh-CN" altLang="zh-CN" dirty="0" smtClean="0"/>
              <a:t>计划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901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治疗原则</a:t>
            </a:r>
            <a:r>
              <a:rPr lang="en-US" altLang="zh-CN" dirty="0" smtClean="0"/>
              <a:t>  </a:t>
            </a:r>
          </a:p>
          <a:p>
            <a:pPr lvl="2"/>
            <a:r>
              <a:rPr lang="zh-CN" altLang="zh-CN" dirty="0" smtClean="0"/>
              <a:t>根据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情况</a:t>
            </a:r>
            <a:r>
              <a:rPr lang="zh-CN" altLang="zh-CN" dirty="0"/>
              <a:t>将全身治疗和局部治疗相结合，合理选择药物或手术治疗，抗结核药物用药原则同全身结核</a:t>
            </a:r>
            <a:r>
              <a:rPr lang="zh-CN" altLang="zh-CN" dirty="0" smtClean="0"/>
              <a:t>用药</a:t>
            </a:r>
            <a:endParaRPr lang="zh-CN" altLang="zh-CN" dirty="0"/>
          </a:p>
          <a:p>
            <a:pPr lvl="1"/>
            <a:r>
              <a:rPr lang="zh-CN" altLang="zh-CN" dirty="0" smtClean="0"/>
              <a:t>护</a:t>
            </a:r>
            <a:r>
              <a:rPr lang="zh-CN" altLang="zh-CN" dirty="0"/>
              <a:t>理  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药物</a:t>
            </a:r>
            <a:r>
              <a:rPr lang="zh-CN" altLang="zh-CN" dirty="0"/>
              <a:t>治疗期间应注意抗结核用药的护理注意事项，</a:t>
            </a:r>
            <a:r>
              <a:rPr lang="zh-CN" altLang="zh-CN" dirty="0" smtClean="0"/>
              <a:t>手术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应</a:t>
            </a:r>
            <a:r>
              <a:rPr lang="zh-CN" altLang="zh-CN" dirty="0"/>
              <a:t>重视心理护理，同时术后应加强促进排尿功能恢复的护理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1978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思考题</a:t>
            </a:r>
          </a:p>
          <a:p>
            <a:pPr lvl="1"/>
            <a:r>
              <a:rPr lang="zh-CN" altLang="zh-CN" dirty="0"/>
              <a:t>男性，</a:t>
            </a:r>
            <a:r>
              <a:rPr lang="en-US" altLang="zh-CN" dirty="0"/>
              <a:t>45</a:t>
            </a:r>
            <a:r>
              <a:rPr lang="zh-CN" altLang="zh-CN" dirty="0"/>
              <a:t>岁，左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en-US" altLang="zh-CN" dirty="0"/>
              <a:t>1</a:t>
            </a:r>
            <a:r>
              <a:rPr lang="zh-CN" altLang="zh-CN" dirty="0"/>
              <a:t>周前行左肾切除术，术后继续联合用药抗结核治疗。</a:t>
            </a:r>
          </a:p>
          <a:p>
            <a:pPr lvl="1"/>
            <a:r>
              <a:rPr lang="zh-CN" altLang="zh-CN" dirty="0"/>
              <a:t>请问：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用药</a:t>
            </a:r>
            <a:r>
              <a:rPr lang="zh-CN" altLang="zh-CN" dirty="0"/>
              <a:t>应注意什么？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0858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案例解析</a:t>
            </a:r>
          </a:p>
          <a:p>
            <a:pPr lvl="1"/>
            <a:r>
              <a:rPr lang="zh-CN" altLang="zh-CN" dirty="0"/>
              <a:t>抗结核药物用药原则为早期、足量、联合用药。最常用的一线抗结核药物有异烟肼、利福平、吡嗪酰胺、乙胺丁醇，最好采用</a:t>
            </a:r>
            <a:r>
              <a:rPr lang="en-US" altLang="zh-CN" dirty="0"/>
              <a:t>3</a:t>
            </a:r>
            <a:r>
              <a:rPr lang="zh-CN" altLang="zh-CN" dirty="0"/>
              <a:t>种药物联合服用的方法。用药期间应密切监测肝功能，以免发生严重的肝损害，膀胱刺激征严重时可加用链霉素，应注意长期应用链霉素对</a:t>
            </a:r>
            <a:r>
              <a:rPr lang="zh-CN" altLang="zh-CN" dirty="0" smtClean="0"/>
              <a:t>第</a:t>
            </a:r>
            <a:r>
              <a:rPr lang="en-US" altLang="zh-CN" dirty="0" smtClean="0"/>
              <a:t>Ⅷ</a:t>
            </a:r>
            <a:r>
              <a:rPr lang="zh-CN" altLang="zh-CN" dirty="0" smtClean="0"/>
              <a:t>对</a:t>
            </a:r>
            <a:r>
              <a:rPr lang="zh-CN" altLang="zh-CN" dirty="0"/>
              <a:t>脑神经的损害，一旦发现听力减退应立即停药，以免发生永久性耳聋</a:t>
            </a:r>
            <a:r>
              <a:rPr lang="zh-CN" altLang="zh-CN" dirty="0" smtClean="0"/>
              <a:t>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8094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药物治疗的关键是药量充分、时间足够，至少服药半年以上，连续半年尿中无结核菌即为稳定转阴，</a:t>
            </a:r>
            <a:r>
              <a:rPr lang="en-US" altLang="zh-CN" dirty="0"/>
              <a:t>5</a:t>
            </a:r>
            <a:r>
              <a:rPr lang="zh-CN" altLang="zh-CN" dirty="0"/>
              <a:t>年不复发可认为治愈。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8445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自测练习</a:t>
            </a:r>
          </a:p>
          <a:p>
            <a:pPr marL="457200" lvl="1" indent="0">
              <a:buNone/>
            </a:pPr>
            <a:r>
              <a:rPr lang="en-US" altLang="zh-CN" dirty="0"/>
              <a:t>1.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早期</a:t>
            </a:r>
            <a:r>
              <a:rPr lang="zh-CN" altLang="zh-CN" dirty="0"/>
              <a:t>重要的阳性发现是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．尿内有少量的红细胞和脓细胞 </a:t>
            </a:r>
            <a:r>
              <a:rPr lang="en-US" altLang="zh-CN" dirty="0"/>
              <a:t>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en-US" altLang="zh-CN" dirty="0"/>
              <a:t>.</a:t>
            </a:r>
            <a:r>
              <a:rPr lang="zh-CN" altLang="zh-CN" dirty="0"/>
              <a:t>泌尿系统平片可见钙化灶 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</a:t>
            </a:r>
            <a:r>
              <a:rPr lang="en-US" altLang="zh-CN" dirty="0"/>
              <a:t>IVU</a:t>
            </a:r>
            <a:r>
              <a:rPr lang="zh-CN" altLang="zh-CN" dirty="0"/>
              <a:t>可见空洞破坏</a:t>
            </a:r>
            <a:r>
              <a:rPr lang="en-US" altLang="zh-CN" dirty="0"/>
              <a:t>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．腰部扪及包块 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．肾区疼痛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2752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2. </a:t>
            </a:r>
            <a:r>
              <a:rPr lang="zh-CN" altLang="zh-CN" dirty="0"/>
              <a:t>女性，</a:t>
            </a:r>
            <a:r>
              <a:rPr lang="en-US" altLang="zh-CN" dirty="0"/>
              <a:t>35</a:t>
            </a:r>
            <a:r>
              <a:rPr lang="zh-CN" altLang="zh-CN" dirty="0"/>
              <a:t>岁，反复尿频、尿急和血尿，发热，经</a:t>
            </a:r>
            <a:r>
              <a:rPr lang="en-US" altLang="zh-CN" dirty="0"/>
              <a:t>CT</a:t>
            </a:r>
            <a:r>
              <a:rPr lang="zh-CN" altLang="zh-CN" dirty="0"/>
              <a:t>检查发现有肾积脓，最好的治疗方法是</a:t>
            </a:r>
          </a:p>
          <a:p>
            <a:pPr marL="914400" lvl="2" indent="0">
              <a:buNone/>
            </a:pPr>
            <a:r>
              <a:rPr lang="en-US" altLang="zh-CN" dirty="0"/>
              <a:t>A.</a:t>
            </a:r>
            <a:r>
              <a:rPr lang="zh-CN" altLang="zh-CN" dirty="0"/>
              <a:t>抗感染治疗</a:t>
            </a:r>
            <a:r>
              <a:rPr lang="en-US" altLang="zh-CN" dirty="0"/>
              <a:t>	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en-US" altLang="zh-CN" dirty="0"/>
              <a:t>.</a:t>
            </a:r>
            <a:r>
              <a:rPr lang="zh-CN" altLang="zh-CN" dirty="0"/>
              <a:t>抗结核治疗</a:t>
            </a:r>
          </a:p>
          <a:p>
            <a:pPr marL="914400" lvl="2" indent="0">
              <a:buNone/>
            </a:pPr>
            <a:r>
              <a:rPr lang="en-US" altLang="zh-CN" dirty="0"/>
              <a:t>C.</a:t>
            </a:r>
            <a:r>
              <a:rPr lang="zh-CN" altLang="zh-CN" dirty="0"/>
              <a:t>抗结核</a:t>
            </a:r>
            <a:r>
              <a:rPr lang="en-US" altLang="zh-CN" dirty="0"/>
              <a:t>+</a:t>
            </a:r>
            <a:r>
              <a:rPr lang="zh-CN" altLang="zh-CN" dirty="0"/>
              <a:t>病灶切除 </a:t>
            </a:r>
            <a:r>
              <a:rPr lang="en-US" altLang="zh-CN" dirty="0"/>
              <a:t>				</a:t>
            </a:r>
            <a:r>
              <a:rPr lang="en-US" altLang="zh-CN" dirty="0" smtClean="0"/>
              <a:t>	</a:t>
            </a:r>
          </a:p>
          <a:p>
            <a:pPr marL="914400" lvl="2" indent="0">
              <a:buNone/>
            </a:pPr>
            <a:r>
              <a:rPr lang="en-US" altLang="zh-CN" dirty="0" smtClean="0"/>
              <a:t>D.</a:t>
            </a:r>
            <a:r>
              <a:rPr lang="zh-CN" altLang="zh-CN" dirty="0"/>
              <a:t>抗结核</a:t>
            </a:r>
            <a:r>
              <a:rPr lang="en-US" altLang="zh-CN" dirty="0"/>
              <a:t>+</a:t>
            </a:r>
            <a:r>
              <a:rPr lang="zh-CN" altLang="zh-CN" dirty="0"/>
              <a:t>右肾切除</a:t>
            </a:r>
          </a:p>
          <a:p>
            <a:pPr marL="914400" lvl="2" indent="0">
              <a:buNone/>
            </a:pPr>
            <a:r>
              <a:rPr lang="en-US" altLang="zh-CN" dirty="0"/>
              <a:t>E.</a:t>
            </a:r>
            <a:r>
              <a:rPr lang="zh-CN" altLang="zh-CN" dirty="0"/>
              <a:t>抗结核</a:t>
            </a:r>
            <a:r>
              <a:rPr lang="en-US" altLang="zh-CN" dirty="0"/>
              <a:t>+ </a:t>
            </a:r>
            <a:r>
              <a:rPr lang="zh-CN" altLang="zh-CN" dirty="0"/>
              <a:t>肾部分切除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8027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．肾结核的典型症状是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．脓尿</a:t>
            </a:r>
            <a:r>
              <a:rPr lang="en-US" altLang="zh-CN" dirty="0"/>
              <a:t>		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．膀胱刺激征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．终末血尿</a:t>
            </a:r>
            <a:r>
              <a:rPr lang="en-US" altLang="zh-CN" dirty="0"/>
              <a:t>	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．肾区疼痛和肿块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．全身中毒症状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8669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．肾结核手术前至少要服用抗结核药物的时间为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</a:t>
            </a:r>
            <a:r>
              <a:rPr lang="en-US" altLang="zh-CN" dirty="0"/>
              <a:t>2</a:t>
            </a:r>
            <a:r>
              <a:rPr lang="zh-CN" altLang="zh-CN" dirty="0"/>
              <a:t>周</a:t>
            </a:r>
            <a:r>
              <a:rPr lang="en-US" altLang="zh-CN" dirty="0"/>
              <a:t>		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</a:t>
            </a:r>
            <a:r>
              <a:rPr lang="en-US" altLang="zh-CN" dirty="0"/>
              <a:t>1</a:t>
            </a:r>
            <a:r>
              <a:rPr lang="zh-CN" altLang="zh-CN" dirty="0"/>
              <a:t>个月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</a:t>
            </a:r>
            <a:r>
              <a:rPr lang="en-US" altLang="zh-CN" dirty="0"/>
              <a:t>2</a:t>
            </a:r>
            <a:r>
              <a:rPr lang="zh-CN" altLang="zh-CN" dirty="0"/>
              <a:t>个月</a:t>
            </a:r>
            <a:r>
              <a:rPr lang="en-US" altLang="zh-CN" dirty="0"/>
              <a:t>		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</a:t>
            </a:r>
            <a:r>
              <a:rPr lang="en-US" altLang="zh-CN" dirty="0"/>
              <a:t>3</a:t>
            </a:r>
            <a:r>
              <a:rPr lang="zh-CN" altLang="zh-CN" dirty="0"/>
              <a:t>～</a:t>
            </a:r>
            <a:r>
              <a:rPr lang="en-US" altLang="zh-CN" dirty="0"/>
              <a:t>6</a:t>
            </a:r>
            <a:r>
              <a:rPr lang="zh-CN" altLang="zh-CN" dirty="0"/>
              <a:t>个月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</a:t>
            </a:r>
            <a:r>
              <a:rPr lang="en-US" altLang="zh-CN" dirty="0"/>
              <a:t>6</a:t>
            </a:r>
            <a:r>
              <a:rPr lang="zh-CN" altLang="zh-CN" dirty="0"/>
              <a:t>～</a:t>
            </a:r>
            <a:r>
              <a:rPr lang="en-US" altLang="zh-CN" dirty="0"/>
              <a:t>12</a:t>
            </a:r>
            <a:r>
              <a:rPr lang="zh-CN" altLang="zh-CN" dirty="0"/>
              <a:t>个月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43343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5</a:t>
            </a:r>
            <a:r>
              <a:rPr lang="zh-CN" altLang="zh-CN" dirty="0"/>
              <a:t>．对于接受抗结核药物治疗</a:t>
            </a:r>
            <a:r>
              <a:rPr lang="zh-CN" altLang="zh-CN" dirty="0" smtClean="0"/>
              <a:t>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zh-CN" altLang="zh-CN" dirty="0"/>
              <a:t>健康教育内容不正确的是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．保证充足的睡眠</a:t>
            </a:r>
            <a:r>
              <a:rPr lang="en-US" altLang="zh-CN" dirty="0"/>
              <a:t>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．不得随意减药和加药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．肾切除术后要坚持服药</a:t>
            </a:r>
            <a:r>
              <a:rPr lang="en-US" altLang="zh-CN" dirty="0"/>
              <a:t>6</a:t>
            </a:r>
            <a:r>
              <a:rPr lang="zh-CN" altLang="zh-CN" dirty="0"/>
              <a:t>个月以上</a:t>
            </a:r>
            <a:r>
              <a:rPr lang="en-US" altLang="zh-CN" dirty="0"/>
              <a:t>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．症状好转后即可停药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．定期复查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5569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参考答案</a:t>
            </a:r>
          </a:p>
          <a:p>
            <a:pPr marL="457200" lvl="1" indent="0">
              <a:buNone/>
            </a:pPr>
            <a:r>
              <a:rPr lang="en-US" altLang="zh-CN" dirty="0" smtClean="0"/>
              <a:t>1.A  2.D  3.B</a:t>
            </a:r>
            <a:r>
              <a:rPr lang="en-US" altLang="zh-CN" dirty="0"/>
              <a:t>	</a:t>
            </a:r>
            <a:r>
              <a:rPr lang="en-US" altLang="zh-CN" dirty="0" smtClean="0"/>
              <a:t>  4.A</a:t>
            </a:r>
            <a:r>
              <a:rPr lang="en-US" altLang="zh-CN" dirty="0"/>
              <a:t>	</a:t>
            </a:r>
            <a:r>
              <a:rPr lang="en-US" altLang="zh-CN" dirty="0" smtClean="0"/>
              <a:t>  5.D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133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肾结核，</a:t>
            </a:r>
            <a:r>
              <a:rPr lang="zh-CN" altLang="zh-CN" dirty="0"/>
              <a:t>是全身结核病的一部分。肾结核常继发于</a:t>
            </a:r>
            <a:r>
              <a:rPr lang="zh-CN" altLang="zh-CN" dirty="0" smtClean="0"/>
              <a:t>身体</a:t>
            </a:r>
            <a:r>
              <a:rPr lang="zh-CN" altLang="en-US" dirty="0" smtClean="0"/>
              <a:t>其他</a:t>
            </a:r>
            <a:r>
              <a:rPr lang="zh-CN" altLang="zh-CN" dirty="0" smtClean="0"/>
              <a:t>部位</a:t>
            </a:r>
            <a:r>
              <a:rPr lang="zh-CN" altLang="zh-CN" dirty="0"/>
              <a:t>的结核，其中以肺结核最为常见，其次为骨、关节结核或消化道结核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961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b="0" dirty="0"/>
              <a:t>案例</a:t>
            </a:r>
            <a:r>
              <a:rPr lang="en-US" altLang="zh-CN" b="0" dirty="0"/>
              <a:t>35-1A</a:t>
            </a:r>
            <a:endParaRPr lang="zh-CN" altLang="zh-CN" dirty="0"/>
          </a:p>
          <a:p>
            <a:pPr lvl="1"/>
            <a:r>
              <a:rPr lang="zh-CN" altLang="zh-CN" dirty="0"/>
              <a:t>男性，</a:t>
            </a:r>
            <a:r>
              <a:rPr lang="en-US" altLang="zh-CN" dirty="0"/>
              <a:t>35</a:t>
            </a:r>
            <a:r>
              <a:rPr lang="zh-CN" altLang="zh-CN" dirty="0"/>
              <a:t>岁，尿频、尿急、尿痛伴血尿</a:t>
            </a:r>
            <a:r>
              <a:rPr lang="en-US" altLang="zh-CN" dirty="0"/>
              <a:t>6</a:t>
            </a:r>
            <a:r>
              <a:rPr lang="zh-CN" altLang="zh-CN" dirty="0"/>
              <a:t>月余。</a:t>
            </a:r>
            <a:r>
              <a:rPr lang="en-US" altLang="zh-CN" dirty="0"/>
              <a:t>6</a:t>
            </a:r>
            <a:r>
              <a:rPr lang="zh-CN" altLang="zh-CN" dirty="0"/>
              <a:t>个月前无明显诱因出现尿频、尿急、尿痛，约</a:t>
            </a:r>
            <a:r>
              <a:rPr lang="en-US" altLang="zh-CN" dirty="0"/>
              <a:t>1</a:t>
            </a:r>
            <a:r>
              <a:rPr lang="zh-CN" altLang="zh-CN" dirty="0"/>
              <a:t>小时排尿一次，排尿初始及终末为肉眼血尿，无低热、盗汗、腰痛。在当地医院行尿液检查有多数红、白细胞，给予</a:t>
            </a:r>
            <a:r>
              <a:rPr lang="en-US" altLang="zh-CN" dirty="0"/>
              <a:t>“</a:t>
            </a:r>
            <a:r>
              <a:rPr lang="zh-CN" altLang="zh-CN" dirty="0"/>
              <a:t>氟呱酸</a:t>
            </a:r>
            <a:r>
              <a:rPr lang="en-US" altLang="zh-CN" dirty="0"/>
              <a:t>”“</a:t>
            </a:r>
            <a:r>
              <a:rPr lang="zh-CN" altLang="zh-CN" dirty="0"/>
              <a:t>环丙沙星</a:t>
            </a:r>
            <a:r>
              <a:rPr lang="en-US" altLang="zh-CN" dirty="0"/>
              <a:t>”</a:t>
            </a:r>
            <a:r>
              <a:rPr lang="zh-CN" altLang="zh-CN" dirty="0"/>
              <a:t>等口服，疗效不明显，膀胱刺激症状加重，约半小时排尿一次。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356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b="0" dirty="0"/>
              <a:t>体检：左肾区轻微叩击痛。双肾未扪及。双输尿管区无压痛，未扪及包块，膀胱区无压痛。</a:t>
            </a:r>
            <a:endParaRPr lang="zh-CN" altLang="zh-CN" dirty="0"/>
          </a:p>
          <a:p>
            <a:pPr lvl="1"/>
            <a:r>
              <a:rPr lang="zh-CN" altLang="zh-CN" b="0" dirty="0"/>
              <a:t>实验室检查：血常规正常，尿蛋白（</a:t>
            </a:r>
            <a:r>
              <a:rPr lang="en-US" altLang="zh-CN" b="0" dirty="0"/>
              <a:t>++</a:t>
            </a:r>
            <a:r>
              <a:rPr lang="zh-CN" altLang="zh-CN" b="0" dirty="0"/>
              <a:t>），红细胞满视野，白细胞</a:t>
            </a:r>
            <a:r>
              <a:rPr lang="en-US" altLang="zh-CN" b="0" dirty="0"/>
              <a:t>20</a:t>
            </a:r>
            <a:r>
              <a:rPr lang="zh-CN" altLang="zh-CN" b="0" dirty="0"/>
              <a:t>～</a:t>
            </a:r>
            <a:r>
              <a:rPr lang="en-US" altLang="zh-CN" b="0" dirty="0"/>
              <a:t>30</a:t>
            </a:r>
            <a:r>
              <a:rPr lang="zh-CN" altLang="zh-CN" b="0" dirty="0"/>
              <a:t>个</a:t>
            </a:r>
            <a:r>
              <a:rPr lang="en-US" altLang="zh-CN" b="0" dirty="0"/>
              <a:t>/</a:t>
            </a:r>
            <a:r>
              <a:rPr lang="zh-CN" altLang="zh-CN" b="0" dirty="0" smtClean="0"/>
              <a:t>高倍</a:t>
            </a:r>
            <a:r>
              <a:rPr lang="zh-CN" altLang="en-US" b="0" dirty="0" smtClean="0"/>
              <a:t>视野</a:t>
            </a:r>
            <a:r>
              <a:rPr lang="zh-CN" altLang="zh-CN" b="0" dirty="0" smtClean="0"/>
              <a:t>，</a:t>
            </a:r>
            <a:r>
              <a:rPr lang="zh-CN" altLang="en-US" b="0" dirty="0" smtClean="0"/>
              <a:t>红细胞沉降率</a:t>
            </a:r>
            <a:r>
              <a:rPr lang="en-US" altLang="zh-CN" b="0" dirty="0" smtClean="0"/>
              <a:t>15mm/h</a:t>
            </a:r>
            <a:r>
              <a:rPr lang="zh-CN" altLang="zh-CN" b="0" dirty="0"/>
              <a:t>，肝肾功能无异常。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1987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b="0" dirty="0"/>
              <a:t>胸片：右上肺陈旧结核病灶。</a:t>
            </a:r>
            <a:endParaRPr lang="zh-CN" altLang="zh-CN" dirty="0"/>
          </a:p>
          <a:p>
            <a:pPr lvl="1"/>
            <a:r>
              <a:rPr lang="en-US" altLang="zh-CN" b="0" dirty="0"/>
              <a:t>B</a:t>
            </a:r>
            <a:r>
              <a:rPr lang="zh-CN" altLang="zh-CN" b="0" dirty="0"/>
              <a:t>超：左肾内部正常结构消失，可探及多个大小不等液性区，肾实质变薄并有破坏。右肾未见异常。 </a:t>
            </a:r>
            <a:endParaRPr lang="zh-CN" altLang="zh-CN" dirty="0"/>
          </a:p>
          <a:p>
            <a:pPr lvl="1"/>
            <a:r>
              <a:rPr lang="zh-CN" altLang="zh-CN" b="0" dirty="0"/>
              <a:t>问题：</a:t>
            </a:r>
            <a:r>
              <a:rPr lang="zh-CN" altLang="zh-CN" b="0" dirty="0" smtClean="0"/>
              <a:t>该</a:t>
            </a:r>
            <a:r>
              <a:rPr lang="zh-CN" altLang="en-US" b="0" dirty="0" smtClean="0"/>
              <a:t>患者</a:t>
            </a:r>
            <a:r>
              <a:rPr lang="zh-CN" altLang="zh-CN" b="0" dirty="0" smtClean="0"/>
              <a:t>护理</a:t>
            </a:r>
            <a:r>
              <a:rPr lang="zh-CN" altLang="zh-CN" b="0" dirty="0"/>
              <a:t>评估内容包括哪些？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2192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/>
              <a:t>膀胱刺激</a:t>
            </a:r>
            <a:r>
              <a:rPr lang="zh-CN" altLang="zh-CN" dirty="0" smtClean="0"/>
              <a:t>征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血尿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脓尿</a:t>
            </a:r>
            <a:endParaRPr lang="en-US" altLang="zh-CN" dirty="0" smtClean="0"/>
          </a:p>
          <a:p>
            <a:pPr lvl="2"/>
            <a:r>
              <a:rPr lang="zh-CN" altLang="zh-CN" dirty="0"/>
              <a:t>腰痛和肾区包</a:t>
            </a:r>
            <a:r>
              <a:rPr lang="zh-CN" altLang="zh-CN" dirty="0" smtClean="0"/>
              <a:t>块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窦道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全身症状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1904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268760"/>
            <a:ext cx="8610600" cy="4876800"/>
          </a:xfrm>
        </p:spPr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辅助检查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实验室检查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膀胱镜检查</a:t>
            </a:r>
            <a:endParaRPr lang="en-US" altLang="zh-CN" dirty="0" smtClean="0"/>
          </a:p>
          <a:p>
            <a:pPr lvl="2"/>
            <a:r>
              <a:rPr lang="zh-CN" altLang="en-US" dirty="0"/>
              <a:t>影像</a:t>
            </a:r>
            <a:r>
              <a:rPr lang="zh-CN" altLang="en-US" dirty="0" smtClean="0"/>
              <a:t>学检查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B</a:t>
            </a:r>
            <a:r>
              <a:rPr lang="zh-CN" altLang="en-US" dirty="0" smtClean="0"/>
              <a:t>超</a:t>
            </a:r>
            <a:endParaRPr lang="en-US" altLang="zh-CN" dirty="0" smtClean="0"/>
          </a:p>
          <a:p>
            <a:pPr lvl="3"/>
            <a:r>
              <a:rPr lang="zh-CN" altLang="en-US" dirty="0"/>
              <a:t>胸</a:t>
            </a:r>
            <a:r>
              <a:rPr lang="zh-CN" altLang="en-US" dirty="0" smtClean="0"/>
              <a:t>片</a:t>
            </a:r>
            <a:endParaRPr lang="en-US" altLang="zh-CN" dirty="0" smtClean="0"/>
          </a:p>
          <a:p>
            <a:pPr lvl="3"/>
            <a:r>
              <a:rPr lang="zh-CN" altLang="zh-CN" cap="all" dirty="0"/>
              <a:t>泌尿系统平</a:t>
            </a:r>
            <a:r>
              <a:rPr lang="zh-CN" altLang="zh-CN" cap="all" dirty="0" smtClean="0"/>
              <a:t>片</a:t>
            </a:r>
            <a:endParaRPr lang="en-US" altLang="zh-CN" cap="all" dirty="0" smtClean="0"/>
          </a:p>
          <a:p>
            <a:pPr lvl="3"/>
            <a:r>
              <a:rPr lang="zh-CN" altLang="zh-CN" dirty="0"/>
              <a:t>泌尿系统</a:t>
            </a:r>
            <a:r>
              <a:rPr lang="zh-CN" altLang="zh-CN" dirty="0" smtClean="0"/>
              <a:t>造影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CT</a:t>
            </a:r>
            <a:r>
              <a:rPr lang="zh-CN" altLang="en-US" dirty="0" smtClean="0"/>
              <a:t>和</a:t>
            </a:r>
            <a:r>
              <a:rPr lang="en-US" altLang="zh-CN" dirty="0" smtClean="0"/>
              <a:t>MRI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796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第三十五章</a:t>
            </a:r>
            <a:r>
              <a:rPr lang="en-US" altLang="zh-CN" dirty="0"/>
              <a:t>  </a:t>
            </a:r>
            <a:r>
              <a:rPr lang="zh-CN" altLang="zh-CN" dirty="0" smtClean="0"/>
              <a:t>肾结核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b="0" dirty="0" smtClean="0"/>
              <a:t>与疾病相关</a:t>
            </a:r>
            <a:r>
              <a:rPr lang="zh-CN" altLang="zh-CN" b="0" dirty="0"/>
              <a:t>的健康史</a:t>
            </a:r>
            <a:endParaRPr lang="zh-CN" altLang="zh-CN" dirty="0"/>
          </a:p>
          <a:p>
            <a:pPr lvl="2"/>
            <a:r>
              <a:rPr lang="zh-CN" altLang="zh-CN" cap="all" dirty="0"/>
              <a:t>了解有无诱发肾结核的因素，如营养不良、情绪变化、工作劳累等；有无与</a:t>
            </a:r>
            <a:r>
              <a:rPr lang="zh-CN" altLang="zh-CN" cap="all" dirty="0" smtClean="0"/>
              <a:t>结核病</a:t>
            </a:r>
            <a:r>
              <a:rPr lang="zh-CN" altLang="en-US" cap="all" dirty="0" smtClean="0"/>
              <a:t>患者</a:t>
            </a:r>
            <a:r>
              <a:rPr lang="zh-CN" altLang="zh-CN" cap="all" dirty="0" smtClean="0"/>
              <a:t>密切</a:t>
            </a:r>
            <a:r>
              <a:rPr lang="zh-CN" altLang="zh-CN" cap="all" dirty="0"/>
              <a:t>接触</a:t>
            </a:r>
            <a:r>
              <a:rPr lang="zh-CN" altLang="zh-CN" cap="all" dirty="0" smtClean="0"/>
              <a:t>史</a:t>
            </a:r>
            <a:endParaRPr lang="en-US" altLang="zh-CN" cap="all" dirty="0" smtClean="0"/>
          </a:p>
          <a:p>
            <a:pPr lvl="2"/>
            <a:r>
              <a:rPr lang="zh-CN" altLang="zh-CN" cap="all" dirty="0" smtClean="0"/>
              <a:t>了解</a:t>
            </a:r>
            <a:r>
              <a:rPr lang="zh-CN" altLang="zh-CN" cap="all" dirty="0"/>
              <a:t>患病前有无其他部位结核史，如肺结核、骨关节结核及消化系统结核</a:t>
            </a:r>
            <a:r>
              <a:rPr lang="zh-CN" altLang="zh-CN" cap="all" dirty="0" smtClean="0"/>
              <a:t>；</a:t>
            </a:r>
            <a:r>
              <a:rPr lang="zh-CN" altLang="en-US" cap="all" dirty="0" smtClean="0"/>
              <a:t>患者</a:t>
            </a:r>
            <a:r>
              <a:rPr lang="zh-CN" altLang="zh-CN" cap="all" dirty="0" smtClean="0"/>
              <a:t>自</a:t>
            </a:r>
            <a:r>
              <a:rPr lang="zh-CN" altLang="zh-CN" cap="all" dirty="0"/>
              <a:t>出现症状至就医的时间，是否接受过抗结核治疗，其疗效；家庭中有无患结核病者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678129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283</TotalTime>
  <Pages>0</Pages>
  <Words>1391</Words>
  <Characters>0</Characters>
  <Application>Microsoft Office PowerPoint</Application>
  <DocSecurity>0</DocSecurity>
  <PresentationFormat>全屏显示(4:3)</PresentationFormat>
  <Lines>0</Lines>
  <Paragraphs>189</Paragraphs>
  <Slides>29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0" baseType="lpstr">
      <vt:lpstr>课件模板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  <vt:lpstr>第三十五章  肾结核患者的护理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zhaoxin</cp:lastModifiedBy>
  <cp:revision>44</cp:revision>
  <cp:lastPrinted>1899-12-30T00:00:00Z</cp:lastPrinted>
  <dcterms:created xsi:type="dcterms:W3CDTF">2008-12-16T07:41:38Z</dcterms:created>
  <dcterms:modified xsi:type="dcterms:W3CDTF">2015-08-06T09:55:24Z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