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8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90" r:id="rId16"/>
    <p:sldId id="271" r:id="rId17"/>
    <p:sldId id="29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92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93" r:id="rId37"/>
    <p:sldId id="294" r:id="rId38"/>
    <p:sldId id="295" r:id="rId39"/>
    <p:sldId id="296" r:id="rId40"/>
    <p:sldId id="297" r:id="rId41"/>
    <p:sldId id="298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00278" cy="2286000"/>
          </a:xfrm>
        </p:spPr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紧急处理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卧床休息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密切观察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药物治疗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7895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开放性肾损伤：几乎所有这类损伤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原则</a:t>
            </a:r>
            <a:r>
              <a:rPr lang="zh-CN" altLang="zh-CN" dirty="0"/>
              <a:t>均应手术探查</a:t>
            </a:r>
            <a:endParaRPr lang="en-US" altLang="zh-CN" dirty="0"/>
          </a:p>
          <a:p>
            <a:pPr lvl="3"/>
            <a:r>
              <a:rPr lang="zh-CN" altLang="zh-CN" dirty="0"/>
              <a:t>闭合性肾损伤：一旦确定为严重肾裂伤、肾破裂、肾盂破裂或肾蒂伤，</a:t>
            </a:r>
            <a:r>
              <a:rPr lang="zh-CN" altLang="zh-CN" dirty="0" smtClean="0"/>
              <a:t>需尽早经腹进路实施手术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2091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组织灌注量改变 </a:t>
            </a:r>
            <a:r>
              <a:rPr lang="en-US" altLang="zh-CN" dirty="0" smtClean="0"/>
              <a:t> </a:t>
            </a:r>
            <a:r>
              <a:rPr lang="zh-CN" altLang="zh-CN" dirty="0" smtClean="0"/>
              <a:t>与</a:t>
            </a:r>
            <a:r>
              <a:rPr lang="zh-CN" altLang="zh-CN" dirty="0"/>
              <a:t>创伤、肾裂伤或其他脏器损伤引起的大出血、</a:t>
            </a:r>
            <a:r>
              <a:rPr lang="zh-CN" altLang="zh-CN" dirty="0" smtClean="0"/>
              <a:t>尿外渗有关</a:t>
            </a:r>
            <a:endParaRPr lang="zh-CN" altLang="zh-CN" dirty="0"/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 smtClean="0"/>
              <a:t>并发症</a:t>
            </a:r>
            <a:r>
              <a:rPr lang="zh-CN" altLang="en-US" dirty="0" smtClean="0"/>
              <a:t>  </a:t>
            </a:r>
            <a:r>
              <a:rPr lang="zh-CN" altLang="zh-CN" dirty="0" smtClean="0"/>
              <a:t>感染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1273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非手术治疗护理</a:t>
            </a:r>
            <a:r>
              <a:rPr lang="en-US" altLang="zh-CN" dirty="0"/>
              <a:t>/</a:t>
            </a:r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卧床休息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观察病情</a:t>
            </a:r>
            <a:endParaRPr lang="en-US" altLang="zh-CN" dirty="0" smtClean="0"/>
          </a:p>
          <a:p>
            <a:pPr lvl="2"/>
            <a:r>
              <a:rPr lang="zh-CN" altLang="zh-CN" dirty="0"/>
              <a:t>维持体液平衡，保证组织有效灌</a:t>
            </a:r>
            <a:r>
              <a:rPr lang="zh-CN" altLang="zh-CN" dirty="0" smtClean="0"/>
              <a:t>流量</a:t>
            </a:r>
            <a:endParaRPr lang="en-US" altLang="zh-CN" dirty="0" smtClean="0"/>
          </a:p>
          <a:p>
            <a:pPr lvl="2"/>
            <a:r>
              <a:rPr lang="zh-CN" altLang="zh-CN" dirty="0"/>
              <a:t>感染的预防和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前准备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199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0"/>
            <a:ext cx="8610600" cy="4876800"/>
          </a:xfrm>
        </p:spPr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en-US" dirty="0"/>
              <a:t>一般</a:t>
            </a:r>
            <a:r>
              <a:rPr lang="zh-CN" altLang="en-US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根据麻醉需要，手术后平卧</a:t>
            </a:r>
            <a:r>
              <a:rPr lang="en-US" altLang="zh-CN" dirty="0"/>
              <a:t>6</a:t>
            </a:r>
            <a:r>
              <a:rPr lang="zh-CN" altLang="zh-CN" dirty="0"/>
              <a:t>小时，如病情稳定后可改为半卧</a:t>
            </a:r>
            <a:r>
              <a:rPr lang="zh-CN" altLang="zh-CN" dirty="0" smtClean="0"/>
              <a:t>位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肾</a:t>
            </a:r>
            <a:r>
              <a:rPr lang="zh-CN" altLang="zh-CN" dirty="0"/>
              <a:t>切除手术后需卧床休息</a:t>
            </a:r>
            <a:r>
              <a:rPr lang="en-US" altLang="zh-CN" dirty="0"/>
              <a:t>2</a:t>
            </a:r>
            <a:r>
              <a:rPr lang="zh-CN" altLang="zh-CN" dirty="0"/>
              <a:t>～</a:t>
            </a:r>
            <a:r>
              <a:rPr lang="en-US" altLang="zh-CN" dirty="0"/>
              <a:t>3</a:t>
            </a:r>
            <a:r>
              <a:rPr lang="zh-CN" altLang="zh-CN" dirty="0"/>
              <a:t>周，肾修补术或肾部分切除术后需卧床休息</a:t>
            </a:r>
            <a:r>
              <a:rPr lang="en-US" altLang="zh-CN" dirty="0"/>
              <a:t>2</a:t>
            </a:r>
            <a:r>
              <a:rPr lang="zh-CN" altLang="zh-CN" dirty="0"/>
              <a:t>周，以预防术后</a:t>
            </a:r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待</a:t>
            </a:r>
            <a:r>
              <a:rPr lang="zh-CN" altLang="zh-CN" dirty="0"/>
              <a:t>肠功能恢复后进流质饮食并逐渐过渡到普通饮食；</a:t>
            </a:r>
            <a:r>
              <a:rPr lang="zh-CN" altLang="zh-CN" dirty="0" smtClean="0"/>
              <a:t>叮嘱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多</a:t>
            </a:r>
            <a:r>
              <a:rPr lang="zh-CN" altLang="zh-CN" dirty="0"/>
              <a:t>饮水，每天饮水量在</a:t>
            </a:r>
            <a:r>
              <a:rPr lang="en-US" altLang="zh-CN" dirty="0"/>
              <a:t>2 500</a:t>
            </a:r>
            <a:r>
              <a:rPr lang="zh-CN" altLang="zh-CN" dirty="0"/>
              <a:t>～</a:t>
            </a:r>
            <a:r>
              <a:rPr lang="en-US" altLang="zh-CN" dirty="0"/>
              <a:t>3 </a:t>
            </a:r>
            <a:r>
              <a:rPr lang="en-US" altLang="zh-CN" dirty="0" smtClean="0"/>
              <a:t>000ml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74486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en-US" dirty="0" smtClean="0"/>
              <a:t>观察病</a:t>
            </a:r>
            <a:r>
              <a:rPr lang="zh-CN" altLang="en-US" dirty="0"/>
              <a:t>情</a:t>
            </a:r>
            <a:endParaRPr lang="en-US" altLang="zh-CN" dirty="0"/>
          </a:p>
          <a:p>
            <a:pPr lvl="3"/>
            <a:r>
              <a:rPr lang="zh-CN" altLang="zh-CN" dirty="0"/>
              <a:t>别注意</a:t>
            </a:r>
            <a:r>
              <a:rPr lang="en-US" altLang="zh-CN" dirty="0"/>
              <a:t>24</a:t>
            </a:r>
            <a:r>
              <a:rPr lang="zh-CN" altLang="zh-CN" dirty="0"/>
              <a:t>～</a:t>
            </a:r>
            <a:r>
              <a:rPr lang="en-US" altLang="zh-CN" dirty="0"/>
              <a:t>48</a:t>
            </a:r>
            <a:r>
              <a:rPr lang="zh-CN" altLang="zh-CN" dirty="0"/>
              <a:t>小时内的生命体征的变化，警惕术后再次出血的发生</a:t>
            </a:r>
            <a:endParaRPr lang="en-US" altLang="zh-CN" dirty="0"/>
          </a:p>
          <a:p>
            <a:pPr lvl="3"/>
            <a:r>
              <a:rPr lang="zh-CN" altLang="zh-CN" dirty="0"/>
              <a:t>注意伤口渗血情况及其有无感染</a:t>
            </a:r>
            <a:endParaRPr lang="en-US" altLang="zh-CN" dirty="0"/>
          </a:p>
          <a:p>
            <a:pPr lvl="3"/>
            <a:r>
              <a:rPr lang="zh-CN" altLang="zh-CN" dirty="0"/>
              <a:t>注意尿量及其性质的变化；检测血、尿常规及肾功能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54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/>
              <a:t>非手术治疗、病情稳定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出院后</a:t>
            </a:r>
            <a:r>
              <a:rPr lang="en-US" altLang="zh-CN" dirty="0"/>
              <a:t>3</a:t>
            </a:r>
            <a:r>
              <a:rPr lang="zh-CN" altLang="zh-CN" dirty="0"/>
              <a:t>个月内不宜参加体力劳动或剧烈运动，可做适量活动；肾切除术后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禁止</a:t>
            </a:r>
            <a:r>
              <a:rPr lang="zh-CN" altLang="zh-CN" dirty="0"/>
              <a:t>使用对肾有毒性的药物，注意保护健肾；加强营养，提高机体抵抗力；多饮水，保持足够尿量；定期复查，以便及早发现和处理并发症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7425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第二节 </a:t>
            </a:r>
            <a:r>
              <a:rPr lang="zh-CN" altLang="zh-CN" dirty="0" smtClean="0"/>
              <a:t>膀胱损伤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30038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 膀胱损伤（</a:t>
            </a:r>
            <a:r>
              <a:rPr lang="en-US" altLang="zh-CN" dirty="0"/>
              <a:t>injury of bladder</a:t>
            </a:r>
            <a:r>
              <a:rPr lang="zh-CN" altLang="zh-CN" dirty="0"/>
              <a:t>）是指膀胱壁在受到外力的作用时发生膀胱浆膜层、肌层、黏膜层的破裂，引起膀胱腔完整性破坏、血尿</a:t>
            </a:r>
            <a:r>
              <a:rPr lang="zh-CN" altLang="zh-CN" dirty="0" smtClean="0"/>
              <a:t>外渗</a:t>
            </a:r>
            <a:endParaRPr lang="en-US" altLang="zh-CN" dirty="0" smtClean="0"/>
          </a:p>
          <a:p>
            <a:pPr lvl="1"/>
            <a:r>
              <a:rPr lang="zh-CN" altLang="zh-CN" dirty="0"/>
              <a:t>膀胱损伤根据病因可分为</a:t>
            </a:r>
            <a:r>
              <a:rPr lang="zh-CN" altLang="zh-CN" dirty="0" smtClean="0"/>
              <a:t>：开放性损伤</a:t>
            </a:r>
            <a:r>
              <a:rPr lang="zh-CN" altLang="en-US" dirty="0"/>
              <a:t>、</a:t>
            </a:r>
            <a:r>
              <a:rPr lang="zh-CN" altLang="zh-CN" dirty="0" smtClean="0"/>
              <a:t>闭合</a:t>
            </a:r>
            <a:r>
              <a:rPr lang="zh-CN" altLang="zh-CN" dirty="0"/>
              <a:t>性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、医源性损伤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3409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概述</a:t>
            </a:r>
            <a:endParaRPr lang="en-US" altLang="zh-CN" dirty="0"/>
          </a:p>
          <a:p>
            <a:pPr lvl="1"/>
            <a:r>
              <a:rPr lang="zh-CN" altLang="zh-CN" dirty="0" smtClean="0"/>
              <a:t>膀胱损伤根据膀胱损伤</a:t>
            </a:r>
            <a:r>
              <a:rPr lang="zh-CN" altLang="zh-CN" dirty="0"/>
              <a:t>的程度可分为膀胱挫伤、膀胱破裂</a:t>
            </a:r>
            <a:endParaRPr lang="en-US" altLang="zh-CN" dirty="0"/>
          </a:p>
          <a:p>
            <a:pPr lvl="2"/>
            <a:r>
              <a:rPr lang="zh-CN" altLang="zh-CN" dirty="0"/>
              <a:t>膀胱破裂发生在严重损伤时，可分为腹膜内型、腹膜外型及混合性膀胱破裂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6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列出肾脏</a:t>
            </a:r>
            <a:r>
              <a:rPr lang="zh-CN" altLang="zh-CN" dirty="0"/>
              <a:t>、膀胱、尿道损伤的病因、病理及辅助</a:t>
            </a:r>
            <a:r>
              <a:rPr lang="zh-CN" altLang="zh-CN" dirty="0" smtClean="0"/>
              <a:t>检查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总结肾脏</a:t>
            </a:r>
            <a:r>
              <a:rPr lang="zh-CN" altLang="zh-CN" dirty="0"/>
              <a:t>、膀胱、尿道损伤的临床表现、处理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运用护理程序做好泌尿系统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" name="Picture 2" descr="图32-1  膀胱损伤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24744"/>
            <a:ext cx="655796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3491880" y="6089183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膀胱损伤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44736109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休克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腹痛</a:t>
            </a:r>
            <a:endParaRPr lang="en-US" altLang="zh-CN" dirty="0" smtClean="0"/>
          </a:p>
          <a:p>
            <a:pPr lvl="2"/>
            <a:r>
              <a:rPr lang="zh-CN" altLang="zh-CN" dirty="0"/>
              <a:t>血尿和</a:t>
            </a:r>
            <a:r>
              <a:rPr lang="zh-CN" altLang="zh-CN" dirty="0" smtClean="0"/>
              <a:t>排尿困难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尿瘘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36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2"/>
            <a:r>
              <a:rPr lang="zh-CN" altLang="en-US" dirty="0"/>
              <a:t>影像</a:t>
            </a:r>
            <a:r>
              <a:rPr lang="zh-CN" altLang="en-US" dirty="0" smtClean="0"/>
              <a:t>学检查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特殊检查</a:t>
            </a:r>
            <a:endParaRPr lang="en-US" altLang="zh-CN" dirty="0" smtClean="0"/>
          </a:p>
          <a:p>
            <a:pPr lvl="3"/>
            <a:r>
              <a:rPr lang="zh-CN" altLang="en-US" dirty="0"/>
              <a:t>导尿试验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328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/>
              <a:t>了解受伤情况以及既往疾病情况，判断伤情严重程度。</a:t>
            </a:r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血尿可</a:t>
            </a:r>
            <a:r>
              <a:rPr lang="zh-CN" altLang="zh-CN" dirty="0" smtClean="0"/>
              <a:t>使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家属出现紧张、焦虑心理。腹痛及腹膜刺激征更易加重其紧张</a:t>
            </a:r>
            <a:r>
              <a:rPr lang="zh-CN" altLang="zh-CN" dirty="0" smtClean="0"/>
              <a:t>心理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1421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/>
              <a:t>应急</a:t>
            </a:r>
            <a:r>
              <a:rPr lang="zh-CN" altLang="en-US" dirty="0" smtClean="0"/>
              <a:t>处理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3"/>
            <a:r>
              <a:rPr lang="zh-CN" altLang="zh-CN" dirty="0"/>
              <a:t>留置导尿管、持续引流尿</a:t>
            </a:r>
            <a:r>
              <a:rPr lang="zh-CN" altLang="zh-CN" dirty="0" smtClean="0"/>
              <a:t>液</a:t>
            </a:r>
            <a:endParaRPr lang="en-US" altLang="zh-CN" dirty="0" smtClean="0"/>
          </a:p>
          <a:p>
            <a:pPr lvl="3"/>
            <a:r>
              <a:rPr lang="zh-CN" altLang="zh-CN" dirty="0"/>
              <a:t>合理使用抗生素预防</a:t>
            </a:r>
            <a:r>
              <a:rPr lang="zh-CN" altLang="zh-CN" dirty="0" smtClean="0"/>
              <a:t>感染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8867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对开放性损伤、经非手术治疗无效及严重膀胱破裂伴有出血和尿外渗，病情严重者，应尽早施行手术</a:t>
            </a:r>
            <a:endParaRPr lang="en-US" altLang="zh-CN" dirty="0"/>
          </a:p>
          <a:p>
            <a:pPr lvl="2"/>
            <a:r>
              <a:rPr lang="zh-CN" altLang="en-US" dirty="0"/>
              <a:t>并发症的处理</a:t>
            </a:r>
            <a:endParaRPr lang="en-US" altLang="zh-CN" dirty="0"/>
          </a:p>
          <a:p>
            <a:pPr lvl="3"/>
            <a:r>
              <a:rPr lang="zh-CN" altLang="zh-CN" dirty="0"/>
              <a:t>早期而恰当的手术治疗以及抗生素的合理应用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1246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组织灌流量改变 </a:t>
            </a:r>
            <a:r>
              <a:rPr lang="zh-CN" altLang="zh-CN" dirty="0"/>
              <a:t>与膀胱破裂、骨盆骨折损伤血管出血、尿外渗或腹膜炎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与骨盆骨折及腹膜炎有关</a:t>
            </a:r>
          </a:p>
          <a:p>
            <a:pPr lvl="1"/>
            <a:r>
              <a:rPr lang="zh-CN" altLang="zh-CN" dirty="0" smtClean="0"/>
              <a:t>排尿异</a:t>
            </a:r>
            <a:r>
              <a:rPr lang="zh-CN" altLang="zh-CN" dirty="0"/>
              <a:t>常 与膀胱破裂不能贮尿</a:t>
            </a:r>
            <a:r>
              <a:rPr lang="zh-CN" altLang="zh-CN" dirty="0" smtClean="0"/>
              <a:t>有关 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休克、</a:t>
            </a:r>
            <a:r>
              <a:rPr lang="zh-CN" altLang="zh-CN" dirty="0" smtClean="0"/>
              <a:t>感染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4028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膀胱损伤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非手术治疗护理</a:t>
            </a:r>
            <a:r>
              <a:rPr lang="en-US" altLang="zh-CN" dirty="0"/>
              <a:t>/</a:t>
            </a:r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zh-CN" dirty="0"/>
              <a:t>维持体液平衡和有效循环</a:t>
            </a:r>
            <a:r>
              <a:rPr lang="zh-CN" altLang="zh-CN" dirty="0" smtClean="0"/>
              <a:t>血量</a:t>
            </a:r>
            <a:endParaRPr lang="en-US" altLang="zh-CN" dirty="0" smtClean="0"/>
          </a:p>
          <a:p>
            <a:pPr lvl="2"/>
            <a:r>
              <a:rPr lang="zh-CN" altLang="zh-CN" dirty="0"/>
              <a:t>感染的预防与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前准备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后护理</a:t>
            </a:r>
            <a:endParaRPr lang="en-US" altLang="zh-CN" dirty="0" smtClean="0"/>
          </a:p>
          <a:p>
            <a:pPr lvl="2"/>
            <a:r>
              <a:rPr lang="zh-CN" altLang="zh-CN" dirty="0"/>
              <a:t>密切观察</a:t>
            </a:r>
            <a:r>
              <a:rPr lang="zh-CN" altLang="zh-CN" dirty="0" smtClean="0"/>
              <a:t>病情</a:t>
            </a:r>
            <a:endParaRPr lang="en-US" altLang="zh-CN" dirty="0" smtClean="0"/>
          </a:p>
          <a:p>
            <a:pPr lvl="2"/>
            <a:r>
              <a:rPr lang="zh-CN" altLang="zh-CN" dirty="0"/>
              <a:t>耻骨上膀胱造瘘管的护理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76702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第三节 </a:t>
            </a:r>
            <a:r>
              <a:rPr lang="zh-CN" altLang="zh-CN" dirty="0" smtClean="0"/>
              <a:t>尿道损伤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549304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b="0" dirty="0" smtClean="0"/>
              <a:t>概述</a:t>
            </a:r>
            <a:endParaRPr lang="en-US" altLang="zh-CN" b="0" dirty="0" smtClean="0"/>
          </a:p>
          <a:p>
            <a:pPr lvl="1"/>
            <a:r>
              <a:rPr lang="zh-CN" altLang="zh-CN" dirty="0" smtClean="0"/>
              <a:t>尿道损伤</a:t>
            </a:r>
            <a:r>
              <a:rPr lang="zh-CN" altLang="zh-CN" dirty="0"/>
              <a:t>（</a:t>
            </a:r>
            <a:r>
              <a:rPr lang="en-US" altLang="zh-CN" dirty="0"/>
              <a:t>urethral injury</a:t>
            </a:r>
            <a:r>
              <a:rPr lang="zh-CN" altLang="zh-CN" dirty="0"/>
              <a:t>）多发生于男性。男性尿道损伤是泌尿外科常见的</a:t>
            </a:r>
            <a:r>
              <a:rPr lang="zh-CN" altLang="zh-CN" dirty="0" smtClean="0"/>
              <a:t>急症</a:t>
            </a:r>
            <a:endParaRPr lang="en-US" altLang="zh-CN" dirty="0" smtClean="0"/>
          </a:p>
          <a:p>
            <a:pPr lvl="1"/>
            <a:r>
              <a:rPr lang="zh-CN" altLang="zh-CN" dirty="0"/>
              <a:t>尿道损伤按病因不同</a:t>
            </a:r>
            <a:r>
              <a:rPr lang="zh-CN" altLang="zh-CN" dirty="0" smtClean="0"/>
              <a:t>分为</a:t>
            </a:r>
            <a:endParaRPr lang="en-US" altLang="zh-CN" dirty="0" smtClean="0"/>
          </a:p>
          <a:p>
            <a:pPr lvl="2"/>
            <a:r>
              <a:rPr lang="zh-CN" altLang="en-US" dirty="0"/>
              <a:t>闭合</a:t>
            </a:r>
            <a:r>
              <a:rPr lang="zh-CN" altLang="en-US" dirty="0" smtClean="0"/>
              <a:t>性损伤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开放型损伤</a:t>
            </a:r>
            <a:endParaRPr lang="en-US" altLang="zh-CN" dirty="0" smtClean="0"/>
          </a:p>
          <a:p>
            <a:pPr lvl="1"/>
            <a:r>
              <a:rPr lang="zh-CN" altLang="zh-CN" dirty="0"/>
              <a:t>按尿道损伤程度可分为尿道挫伤、尿道裂伤、尿道断裂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133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泌尿系统损伤最多见于男性尿道损伤，其次为肾损伤、膀胱损伤，输尿管损伤发生较少且多见于医源性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r>
              <a:rPr lang="zh-CN" altLang="zh-CN" dirty="0"/>
              <a:t>泌尿系统损伤的主要临床表现为出血和尿外渗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749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休克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疼痛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尿道出血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排尿困难</a:t>
            </a:r>
            <a:endParaRPr lang="en-US" altLang="zh-CN" dirty="0" smtClean="0"/>
          </a:p>
          <a:p>
            <a:pPr lvl="2"/>
            <a:r>
              <a:rPr lang="zh-CN" altLang="zh-CN" dirty="0"/>
              <a:t>血肿及尿外渗 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2890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/>
              <a:t>导尿</a:t>
            </a:r>
            <a:r>
              <a:rPr lang="zh-CN" altLang="en-US" dirty="0" smtClean="0"/>
              <a:t>试验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X</a:t>
            </a:r>
            <a:r>
              <a:rPr lang="zh-CN" altLang="en-US" dirty="0" smtClean="0"/>
              <a:t>线检查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1517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/>
              <a:t>了解受伤过程及损伤程度。</a:t>
            </a:r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家属除有与肾损伤、膀胱损伤类似的心理反应外，还可能担心损伤是否会影响今后生活，是否有后遗症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492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急诊处理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/>
              <a:t>前尿道裂伤导尿失败或尿道断裂：立即行经会阴尿道修补或断端吻合术，并留置导尿管</a:t>
            </a:r>
            <a:r>
              <a:rPr lang="en-US" altLang="zh-CN" dirty="0"/>
              <a:t>2</a:t>
            </a:r>
            <a:r>
              <a:rPr lang="zh-CN" altLang="zh-CN" dirty="0"/>
              <a:t>～</a:t>
            </a:r>
            <a:r>
              <a:rPr lang="en-US" altLang="zh-CN" dirty="0"/>
              <a:t>3</a:t>
            </a:r>
            <a:r>
              <a:rPr lang="zh-CN" altLang="zh-CN" dirty="0"/>
              <a:t>周。</a:t>
            </a:r>
            <a:endParaRPr lang="zh-CN" altLang="zh-CN" sz="2000" dirty="0"/>
          </a:p>
          <a:p>
            <a:pPr lvl="3"/>
            <a:r>
              <a:rPr lang="zh-CN" altLang="zh-CN" dirty="0" smtClean="0"/>
              <a:t>骨盆</a:t>
            </a:r>
            <a:r>
              <a:rPr lang="zh-CN" altLang="zh-CN" dirty="0"/>
              <a:t>骨折致后尿道损伤：经休克治疗病情稳定后，局麻下作耻骨上高位膀胱造瘘</a:t>
            </a:r>
            <a:r>
              <a:rPr lang="zh-CN" altLang="zh-CN" dirty="0" smtClean="0"/>
              <a:t>。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1063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并发</a:t>
            </a:r>
            <a:r>
              <a:rPr lang="zh-CN" altLang="en-US" dirty="0"/>
              <a:t>症的处理</a:t>
            </a:r>
            <a:endParaRPr lang="en-US" altLang="zh-CN" dirty="0"/>
          </a:p>
          <a:p>
            <a:pPr lvl="3"/>
            <a:r>
              <a:rPr lang="zh-CN" altLang="zh-CN" dirty="0"/>
              <a:t>尿外渗：在尿外渗区做多个皮肤切口，深达浅筋膜下，彻底引流外渗尿液。</a:t>
            </a:r>
            <a:r>
              <a:rPr lang="en-US" altLang="zh-CN" dirty="0"/>
              <a:t>3</a:t>
            </a:r>
            <a:r>
              <a:rPr lang="zh-CN" altLang="zh-CN" dirty="0"/>
              <a:t>个月后再修补</a:t>
            </a:r>
            <a:r>
              <a:rPr lang="zh-CN" altLang="zh-CN" dirty="0" smtClean="0"/>
              <a:t>尿道</a:t>
            </a:r>
            <a:endParaRPr lang="zh-CN" altLang="zh-CN" sz="2000" dirty="0"/>
          </a:p>
          <a:p>
            <a:pPr lvl="3"/>
            <a:r>
              <a:rPr lang="zh-CN" altLang="zh-CN" dirty="0"/>
              <a:t>尿道狭窄：为预防尿道狭窄，</a:t>
            </a:r>
            <a:r>
              <a:rPr lang="zh-CN" altLang="zh-CN" dirty="0" smtClean="0"/>
              <a:t>尿道损伤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拔管</a:t>
            </a:r>
            <a:r>
              <a:rPr lang="zh-CN" altLang="zh-CN" dirty="0" smtClean="0"/>
              <a:t>后需定期作尿道扩张术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1704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与组织损伤、排尿困难及尿外渗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排尿困难 </a:t>
            </a:r>
            <a:r>
              <a:rPr lang="zh-CN" altLang="zh-CN" dirty="0"/>
              <a:t>与尿道损伤引起的局部水肿，或尿道括约肌痉挛、尿道部分或完全断裂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感染，休克，尿道狭窄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961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非手术治疗的护理</a:t>
            </a:r>
            <a:r>
              <a:rPr lang="en-US" altLang="zh-CN" dirty="0"/>
              <a:t>/</a:t>
            </a:r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zh-CN" dirty="0"/>
              <a:t>维持体液平衡、保证组织有效灌注</a:t>
            </a:r>
            <a:r>
              <a:rPr lang="zh-CN" altLang="zh-CN" dirty="0" smtClean="0"/>
              <a:t>量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预防感染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前准备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92447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/>
              <a:t>引流管的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导尿管的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4"/>
            <a:r>
              <a:rPr lang="zh-CN" altLang="zh-CN" dirty="0"/>
              <a:t>妥善固定导尿管、减缓翻身动作，防止导尿管</a:t>
            </a:r>
            <a:r>
              <a:rPr lang="zh-CN" altLang="zh-CN" dirty="0" smtClean="0"/>
              <a:t>脱落</a:t>
            </a:r>
            <a:endParaRPr lang="en-US" altLang="zh-CN" dirty="0" smtClean="0"/>
          </a:p>
          <a:p>
            <a:pPr lvl="4"/>
            <a:r>
              <a:rPr lang="zh-CN" altLang="zh-CN" dirty="0"/>
              <a:t>有效</a:t>
            </a:r>
            <a:r>
              <a:rPr lang="zh-CN" altLang="zh-CN" dirty="0" smtClean="0"/>
              <a:t>牵引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预防感染</a:t>
            </a:r>
            <a:endParaRPr lang="en-US" altLang="zh-CN" dirty="0" smtClean="0"/>
          </a:p>
          <a:p>
            <a:pPr lvl="4"/>
            <a:r>
              <a:rPr lang="zh-CN" altLang="en-US" dirty="0"/>
              <a:t>拔管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1262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尿道损伤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en-US" dirty="0" smtClean="0"/>
              <a:t>引流管护理</a:t>
            </a:r>
            <a:endParaRPr lang="en-US" altLang="zh-CN" dirty="0"/>
          </a:p>
          <a:p>
            <a:pPr lvl="3"/>
            <a:r>
              <a:rPr lang="zh-CN" altLang="zh-CN" dirty="0" smtClean="0"/>
              <a:t>膀胱造瘘管</a:t>
            </a:r>
            <a:endParaRPr lang="en-US" altLang="zh-CN" dirty="0"/>
          </a:p>
          <a:p>
            <a:pPr lvl="4"/>
            <a:r>
              <a:rPr lang="zh-CN" altLang="zh-CN" dirty="0"/>
              <a:t>按常规引流管护理进行护理。膀胱造瘘管留置</a:t>
            </a:r>
            <a:r>
              <a:rPr lang="en-US" altLang="zh-CN" dirty="0"/>
              <a:t>10</a:t>
            </a:r>
            <a:r>
              <a:rPr lang="zh-CN" altLang="zh-CN" dirty="0"/>
              <a:t>天左右即可拔除。</a:t>
            </a:r>
            <a:endParaRPr lang="en-US" altLang="zh-CN" dirty="0"/>
          </a:p>
          <a:p>
            <a:pPr lvl="2"/>
            <a:r>
              <a:rPr lang="zh-CN" altLang="zh-CN" dirty="0"/>
              <a:t>尿外渗区切开引流的护理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抬高</a:t>
            </a:r>
            <a:r>
              <a:rPr lang="zh-CN" altLang="zh-CN" dirty="0"/>
              <a:t>阴囊，以利于外渗尿液吸收，促进肿胀消退；定期更换切开敷料；保持引流通畅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132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 </a:t>
            </a:r>
            <a:r>
              <a:rPr lang="zh-CN" altLang="zh-CN" dirty="0" smtClean="0"/>
              <a:t>肾、</a:t>
            </a:r>
            <a:r>
              <a:rPr lang="zh-CN" altLang="zh-CN" dirty="0"/>
              <a:t>膀胱、尿道损伤多由于外伤所致，而输尿管损伤多由于医源性因素所</a:t>
            </a:r>
            <a:r>
              <a:rPr lang="zh-CN" altLang="zh-CN" dirty="0" smtClean="0"/>
              <a:t>致</a:t>
            </a:r>
            <a:endParaRPr lang="zh-CN" altLang="zh-CN" dirty="0"/>
          </a:p>
          <a:p>
            <a:pPr lvl="1"/>
            <a:r>
              <a:rPr lang="zh-CN" altLang="zh-CN" dirty="0" smtClean="0"/>
              <a:t>临床表现 </a:t>
            </a:r>
            <a:r>
              <a:rPr lang="zh-CN" altLang="zh-CN" dirty="0" smtClean="0"/>
              <a:t>肾损伤</a:t>
            </a:r>
            <a:r>
              <a:rPr lang="zh-CN" altLang="zh-CN" dirty="0"/>
              <a:t>常表现为休克、血尿、疼痛、腰腹部肿块、发热等；膀胱损伤常表现为休克、腹痛、血尿和排尿困难、尿瘘等；尿道损伤常表现为休克、疼痛、尿道出血、排尿困难、血肿及尿外渗等。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504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 </a:t>
            </a:r>
            <a:r>
              <a:rPr lang="zh-CN" altLang="zh-CN" dirty="0" smtClean="0"/>
              <a:t>肾损伤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6356705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治疗原则 </a:t>
            </a:r>
            <a:r>
              <a:rPr lang="zh-CN" altLang="zh-CN" dirty="0"/>
              <a:t>根据病情行手术或非手术</a:t>
            </a:r>
            <a:r>
              <a:rPr lang="zh-CN" altLang="zh-CN" dirty="0" smtClean="0"/>
              <a:t>治疗</a:t>
            </a:r>
            <a:endParaRPr lang="zh-CN" altLang="zh-CN" dirty="0"/>
          </a:p>
          <a:p>
            <a:pPr lvl="1"/>
            <a:r>
              <a:rPr lang="zh-CN" altLang="zh-CN" dirty="0" smtClean="0"/>
              <a:t>护</a:t>
            </a:r>
            <a:r>
              <a:rPr lang="zh-CN" altLang="zh-CN" dirty="0"/>
              <a:t>理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应</a:t>
            </a:r>
            <a:r>
              <a:rPr lang="zh-CN" altLang="zh-CN" dirty="0"/>
              <a:t>根据损伤部位的不同做好相应的护理，另外要做好导尿管、膀胱造瘘管等的</a:t>
            </a:r>
            <a:r>
              <a:rPr lang="zh-CN" altLang="zh-CN" dirty="0" smtClean="0"/>
              <a:t>护理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8043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一建筑工人，男性，</a:t>
            </a:r>
            <a:r>
              <a:rPr lang="en-US" altLang="zh-CN" dirty="0"/>
              <a:t>29</a:t>
            </a:r>
            <a:r>
              <a:rPr lang="zh-CN" altLang="zh-CN" dirty="0"/>
              <a:t>岁，不慎从高处跌下，当时撞击会阴部，局部疼痛伴尿道出血，不能自行排尿，随即出现会阴、阴囊、阴茎、下腹壁青紫。肿胀。</a:t>
            </a:r>
          </a:p>
          <a:p>
            <a:pPr lvl="1"/>
            <a:r>
              <a:rPr lang="zh-CN" altLang="zh-CN" dirty="0"/>
              <a:t>请问：（</a:t>
            </a:r>
            <a:r>
              <a:rPr lang="en-US" altLang="zh-CN" dirty="0"/>
              <a:t>1</a:t>
            </a:r>
            <a:r>
              <a:rPr lang="zh-CN" altLang="zh-CN" dirty="0"/>
              <a:t>）可能损伤哪个部位？</a:t>
            </a:r>
          </a:p>
          <a:p>
            <a:pPr marL="457200" lvl="1" indent="0">
              <a:buNone/>
            </a:pPr>
            <a:r>
              <a:rPr lang="en-US" altLang="zh-CN" dirty="0"/>
              <a:t>     </a:t>
            </a:r>
            <a:r>
              <a:rPr lang="en-US" altLang="zh-CN" dirty="0" smtClean="0"/>
              <a:t>        </a:t>
            </a:r>
            <a:r>
              <a:rPr lang="zh-CN" altLang="zh-CN" dirty="0" smtClean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）其护理要点有哪些？</a:t>
            </a:r>
          </a:p>
          <a:p>
            <a:pPr marL="457200" lvl="1" indent="0">
              <a:buNone/>
            </a:pPr>
            <a:r>
              <a:rPr lang="en-US" altLang="zh-CN" dirty="0"/>
              <a:t>  </a:t>
            </a:r>
            <a:r>
              <a:rPr lang="en-US" altLang="zh-CN" dirty="0" smtClean="0"/>
              <a:t>           </a:t>
            </a:r>
            <a:r>
              <a:rPr lang="zh-CN" altLang="zh-CN" dirty="0" smtClean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）出院健康指导是什么？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7593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）会阴部骑跨时将尿道挤向耻骨联合下方，引起尿道球部损伤。</a:t>
            </a:r>
            <a:r>
              <a:rPr lang="en-US" altLang="zh-CN" dirty="0"/>
              <a:t>   </a:t>
            </a:r>
            <a:endParaRPr lang="zh-CN" altLang="zh-CN" dirty="0"/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）其护理要点如下：</a:t>
            </a:r>
            <a:r>
              <a:rPr lang="en-US" altLang="zh-CN" dirty="0"/>
              <a:t>                       </a:t>
            </a:r>
            <a:endParaRPr lang="zh-CN" altLang="zh-CN" dirty="0"/>
          </a:p>
          <a:p>
            <a:pPr lvl="1"/>
            <a:r>
              <a:rPr lang="en-US" altLang="zh-CN" dirty="0"/>
              <a:t>1</a:t>
            </a:r>
            <a:r>
              <a:rPr lang="zh-CN" altLang="zh-CN" dirty="0"/>
              <a:t>）术前护理：</a:t>
            </a:r>
            <a:r>
              <a:rPr lang="en-US" altLang="zh-CN" dirty="0"/>
              <a:t>①</a:t>
            </a:r>
            <a:r>
              <a:rPr lang="zh-CN" altLang="zh-CN" dirty="0"/>
              <a:t>防止休克。</a:t>
            </a:r>
            <a:r>
              <a:rPr lang="en-US" altLang="zh-CN" dirty="0"/>
              <a:t>②</a:t>
            </a:r>
            <a:r>
              <a:rPr lang="zh-CN" altLang="zh-CN" dirty="0"/>
              <a:t>解除排尿困难及尿潴留。</a:t>
            </a:r>
            <a:r>
              <a:rPr lang="en-US" altLang="zh-CN" dirty="0"/>
              <a:t>③</a:t>
            </a:r>
            <a:r>
              <a:rPr lang="zh-CN" altLang="zh-CN" dirty="0"/>
              <a:t>防止感染。</a:t>
            </a:r>
            <a:r>
              <a:rPr lang="en-US" altLang="zh-CN" dirty="0"/>
              <a:t>                      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66586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en-US" altLang="zh-CN" sz="2800" dirty="0"/>
              <a:t>2</a:t>
            </a:r>
            <a:r>
              <a:rPr lang="zh-CN" altLang="zh-CN" sz="2800" dirty="0"/>
              <a:t>）术后护理：</a:t>
            </a:r>
            <a:r>
              <a:rPr lang="en-US" altLang="zh-CN" sz="2800" dirty="0"/>
              <a:t>①</a:t>
            </a:r>
            <a:r>
              <a:rPr lang="zh-CN" altLang="zh-CN" sz="2800" dirty="0"/>
              <a:t>严密观察伤口，及时更换敷料，保持敷料干燥。</a:t>
            </a:r>
            <a:r>
              <a:rPr lang="en-US" altLang="zh-CN" sz="2800" dirty="0"/>
              <a:t>②</a:t>
            </a:r>
            <a:r>
              <a:rPr lang="zh-CN" altLang="zh-CN" sz="2800" dirty="0"/>
              <a:t>留置尿管治疗</a:t>
            </a:r>
            <a:r>
              <a:rPr lang="zh-CN" altLang="zh-CN" sz="2800" dirty="0" smtClean="0"/>
              <a:t>的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选择</a:t>
            </a:r>
            <a:r>
              <a:rPr lang="zh-CN" altLang="zh-CN" sz="2800" dirty="0"/>
              <a:t>合适时间进行尿道扩张。</a:t>
            </a:r>
            <a:r>
              <a:rPr lang="en-US" altLang="zh-CN" sz="2800" dirty="0"/>
              <a:t>③</a:t>
            </a:r>
            <a:r>
              <a:rPr lang="zh-CN" altLang="zh-CN" sz="2800" dirty="0"/>
              <a:t>保持尿管及膀胱造瘘管通畅，观察引流物的量、颜色、性状及气味，每</a:t>
            </a:r>
            <a:r>
              <a:rPr lang="en-US" altLang="zh-CN" sz="2800" dirty="0"/>
              <a:t>24</a:t>
            </a:r>
            <a:r>
              <a:rPr lang="zh-CN" altLang="zh-CN" sz="2800" dirty="0"/>
              <a:t>小时更换尿袋一次；消毒尿道外口，每日</a:t>
            </a:r>
            <a:r>
              <a:rPr lang="en-US" altLang="zh-CN" sz="2800" dirty="0"/>
              <a:t>2</a:t>
            </a:r>
            <a:r>
              <a:rPr lang="zh-CN" altLang="zh-CN" sz="2800" dirty="0"/>
              <a:t>次</a:t>
            </a:r>
            <a:r>
              <a:rPr lang="zh-CN" altLang="zh-CN" sz="2800" dirty="0" smtClean="0"/>
              <a:t>。</a:t>
            </a:r>
            <a:endParaRPr lang="en-US" altLang="zh-CN" sz="2800" dirty="0" smtClean="0"/>
          </a:p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en-US" altLang="zh-CN" sz="2800" dirty="0"/>
              <a:t>3</a:t>
            </a:r>
            <a:r>
              <a:rPr lang="zh-CN" altLang="zh-CN" sz="2800" dirty="0"/>
              <a:t>）出院健康指导：</a:t>
            </a:r>
            <a:r>
              <a:rPr lang="en-US" altLang="zh-CN" sz="2800" dirty="0"/>
              <a:t>①</a:t>
            </a:r>
            <a:r>
              <a:rPr lang="zh-CN" altLang="zh-CN" sz="2800" dirty="0" smtClean="0"/>
              <a:t>向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说明</a:t>
            </a:r>
            <a:r>
              <a:rPr lang="zh-CN" altLang="zh-CN" sz="2800" dirty="0"/>
              <a:t>尿道损伤最严重的并发症是尿道狭窄，出院后继续坚持定期尿道扩张，预防瘢痕性尿道狭窄，尿道扩张前后用</a:t>
            </a:r>
            <a:r>
              <a:rPr lang="en-US" altLang="zh-CN" sz="2800" dirty="0"/>
              <a:t>2</a:t>
            </a:r>
            <a:r>
              <a:rPr lang="zh-CN" altLang="zh-CN" sz="2800" dirty="0"/>
              <a:t>～</a:t>
            </a:r>
            <a:r>
              <a:rPr lang="en-US" altLang="zh-CN" sz="2800" dirty="0"/>
              <a:t>3</a:t>
            </a:r>
            <a:r>
              <a:rPr lang="zh-CN" altLang="zh-CN" sz="2800" dirty="0"/>
              <a:t>天</a:t>
            </a:r>
            <a:r>
              <a:rPr lang="zh-CN" altLang="zh-CN" sz="2800" dirty="0" smtClean="0"/>
              <a:t>抗</a:t>
            </a:r>
            <a:r>
              <a:rPr lang="zh-CN" altLang="en-US" sz="2800" dirty="0" smtClean="0"/>
              <a:t>生</a:t>
            </a:r>
            <a:r>
              <a:rPr lang="zh-CN" altLang="zh-CN" sz="2800" dirty="0" smtClean="0"/>
              <a:t>素</a:t>
            </a:r>
            <a:r>
              <a:rPr lang="zh-CN" altLang="zh-CN" sz="2800" dirty="0"/>
              <a:t>。</a:t>
            </a:r>
            <a:r>
              <a:rPr lang="en-US" altLang="zh-CN" sz="2800" dirty="0"/>
              <a:t>②</a:t>
            </a:r>
            <a:r>
              <a:rPr lang="zh-CN" altLang="zh-CN" sz="2800" dirty="0"/>
              <a:t>解释留置导尿及膀胱造瘘的意义。</a:t>
            </a:r>
            <a:r>
              <a:rPr lang="en-US" altLang="zh-CN" sz="2800" dirty="0"/>
              <a:t>③</a:t>
            </a:r>
            <a:r>
              <a:rPr lang="zh-CN" altLang="zh-CN" sz="2800" dirty="0"/>
              <a:t>多饮水以防感染。</a:t>
            </a:r>
          </a:p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51933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．肾损伤非手术治疗的卧床时间至少为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7</a:t>
            </a:r>
            <a:r>
              <a:rPr lang="zh-CN" altLang="zh-CN" dirty="0"/>
              <a:t>天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7</a:t>
            </a:r>
            <a:r>
              <a:rPr lang="zh-CN" altLang="zh-CN" dirty="0"/>
              <a:t>～</a:t>
            </a:r>
            <a:r>
              <a:rPr lang="en-US" altLang="zh-CN" dirty="0"/>
              <a:t>10</a:t>
            </a:r>
            <a:r>
              <a:rPr lang="zh-CN" altLang="zh-CN" dirty="0"/>
              <a:t>天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 smtClean="0"/>
              <a:t>．</a:t>
            </a:r>
            <a:r>
              <a:rPr lang="en-US" altLang="zh-CN" dirty="0"/>
              <a:t>10</a:t>
            </a:r>
            <a:r>
              <a:rPr lang="zh-CN" altLang="zh-CN" dirty="0"/>
              <a:t>～</a:t>
            </a:r>
            <a:r>
              <a:rPr lang="en-US" altLang="zh-CN" dirty="0"/>
              <a:t>14</a:t>
            </a:r>
            <a:r>
              <a:rPr lang="zh-CN" altLang="zh-CN" dirty="0"/>
              <a:t>天</a:t>
            </a:r>
            <a:r>
              <a:rPr lang="en-US" altLang="zh-CN" dirty="0"/>
              <a:t>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14</a:t>
            </a:r>
            <a:r>
              <a:rPr lang="zh-CN" altLang="zh-CN" dirty="0"/>
              <a:t>～</a:t>
            </a:r>
            <a:r>
              <a:rPr lang="en-US" altLang="zh-CN" dirty="0"/>
              <a:t>16</a:t>
            </a:r>
            <a:r>
              <a:rPr lang="zh-CN" altLang="zh-CN" dirty="0"/>
              <a:t>天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 smtClean="0"/>
              <a:t>．</a:t>
            </a:r>
            <a:r>
              <a:rPr lang="en-US" altLang="zh-CN" dirty="0"/>
              <a:t>21</a:t>
            </a:r>
            <a:r>
              <a:rPr lang="zh-CN" altLang="zh-CN" dirty="0"/>
              <a:t>天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46951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．男性骑跨伤所致的尿道断裂多发生在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．海绵体部</a:t>
            </a:r>
            <a:r>
              <a:rPr lang="en-US" altLang="zh-CN" dirty="0"/>
              <a:t>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．球部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 smtClean="0"/>
              <a:t>．</a:t>
            </a:r>
            <a:r>
              <a:rPr lang="zh-CN" altLang="zh-CN" dirty="0"/>
              <a:t>膜部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．前列腺部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 smtClean="0"/>
              <a:t>．</a:t>
            </a:r>
            <a:r>
              <a:rPr lang="zh-CN" altLang="zh-CN" dirty="0"/>
              <a:t>膀胱颈部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080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zh-CN" altLang="zh-CN" dirty="0" smtClean="0"/>
              <a:t>一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右</a:t>
            </a:r>
            <a:r>
              <a:rPr lang="zh-CN" altLang="zh-CN" dirty="0"/>
              <a:t>腰部被重物击伤，自觉疼痛，查体见右腰部压痛、叩击痛，血压、脉搏正常，尿液镜检红细胞</a:t>
            </a:r>
            <a:r>
              <a:rPr lang="en-US" altLang="zh-CN" dirty="0"/>
              <a:t>10</a:t>
            </a:r>
            <a:r>
              <a:rPr lang="zh-CN" altLang="zh-CN" dirty="0"/>
              <a:t>～</a:t>
            </a:r>
            <a:r>
              <a:rPr lang="en-US" altLang="zh-CN" dirty="0"/>
              <a:t>15 </a:t>
            </a:r>
            <a:r>
              <a:rPr lang="zh-CN" altLang="zh-CN" dirty="0"/>
              <a:t>个</a:t>
            </a:r>
            <a:r>
              <a:rPr lang="en-US" altLang="zh-CN" dirty="0"/>
              <a:t>/</a:t>
            </a:r>
            <a:r>
              <a:rPr lang="zh-CN" altLang="zh-CN" dirty="0"/>
              <a:t>高倍视野，应考虑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．腰部挫伤</a:t>
            </a:r>
            <a:r>
              <a:rPr lang="en-US" altLang="zh-CN" dirty="0"/>
              <a:t>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．肾挫伤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．肾部分裂伤</a:t>
            </a:r>
            <a:r>
              <a:rPr lang="en-US" altLang="zh-CN" dirty="0"/>
              <a:t>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．肾全层裂伤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．肾蒂裂伤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75351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4</a:t>
            </a:r>
            <a:r>
              <a:rPr lang="zh-CN" altLang="zh-CN" dirty="0" smtClean="0"/>
              <a:t>．</a:t>
            </a:r>
            <a:r>
              <a:rPr lang="zh-CN" altLang="zh-CN" dirty="0"/>
              <a:t>肾损伤最常见的症状是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．疼痛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．肿块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．血尿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．休克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．感染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56541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．某先生，</a:t>
            </a:r>
            <a:r>
              <a:rPr lang="en-US" altLang="zh-CN" dirty="0"/>
              <a:t>20 </a:t>
            </a:r>
            <a:r>
              <a:rPr lang="zh-CN" altLang="zh-CN" dirty="0"/>
              <a:t>岁，</a:t>
            </a:r>
            <a:r>
              <a:rPr lang="zh-CN" altLang="zh-CN" dirty="0" smtClean="0"/>
              <a:t>从</a:t>
            </a:r>
            <a:r>
              <a:rPr lang="en-US" altLang="zh-CN" dirty="0" smtClean="0"/>
              <a:t>3</a:t>
            </a:r>
            <a:r>
              <a:rPr lang="zh-CN" altLang="zh-CN" dirty="0" smtClean="0"/>
              <a:t>米</a:t>
            </a:r>
            <a:r>
              <a:rPr lang="zh-CN" altLang="zh-CN" dirty="0"/>
              <a:t>高处跌下骑跨于木杆上，经检查阴茎、会阴和下腹壁青紫肿胀，排尿困难，尿道口滴血，应考虑为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．会阴部挫伤</a:t>
            </a:r>
            <a:r>
              <a:rPr lang="en-US" altLang="zh-CN" dirty="0"/>
              <a:t>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．下腹部挫伤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．前尿道损伤</a:t>
            </a:r>
            <a:r>
              <a:rPr lang="en-US" altLang="zh-CN" dirty="0"/>
              <a:t>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．后尿道损伤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．膀胱损伤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143281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6</a:t>
            </a:r>
            <a:r>
              <a:rPr lang="zh-CN" altLang="zh-CN" dirty="0"/>
              <a:t>．男性，</a:t>
            </a:r>
            <a:r>
              <a:rPr lang="en-US" altLang="zh-CN" dirty="0"/>
              <a:t>25</a:t>
            </a:r>
            <a:r>
              <a:rPr lang="zh-CN" altLang="zh-CN" dirty="0"/>
              <a:t>岁，因会阴部骑跨伤</a:t>
            </a:r>
            <a:r>
              <a:rPr lang="en-US" altLang="zh-CN" dirty="0"/>
              <a:t>2</a:t>
            </a:r>
            <a:r>
              <a:rPr lang="zh-CN" altLang="zh-CN" dirty="0"/>
              <a:t>小时入院，排尿困难，尿道外口流血。</a:t>
            </a:r>
            <a:r>
              <a:rPr lang="zh-CN" altLang="zh-CN" dirty="0" smtClean="0"/>
              <a:t>对此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护理中哪项措施不恰当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．按时给止痛剂</a:t>
            </a:r>
            <a:r>
              <a:rPr lang="en-US" altLang="zh-CN" dirty="0"/>
              <a:t>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．禁食</a:t>
            </a:r>
            <a:r>
              <a:rPr lang="en-US" altLang="zh-CN" dirty="0"/>
              <a:t>24h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．观察体温</a:t>
            </a:r>
            <a:r>
              <a:rPr lang="en-US" altLang="zh-CN" dirty="0"/>
              <a:t>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．及时更换渗湿纱布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．保持输液通畅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7549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肾损伤（</a:t>
            </a:r>
            <a:r>
              <a:rPr lang="en-US" altLang="zh-CN" dirty="0"/>
              <a:t>injury of kidney</a:t>
            </a:r>
            <a:r>
              <a:rPr lang="zh-CN" altLang="zh-CN" dirty="0"/>
              <a:t>）常是严重多发性损伤的一部分，多见于成年</a:t>
            </a:r>
            <a:r>
              <a:rPr lang="zh-CN" altLang="zh-CN" dirty="0" smtClean="0"/>
              <a:t>男子</a:t>
            </a:r>
            <a:endParaRPr lang="en-US" altLang="zh-CN" dirty="0" smtClean="0"/>
          </a:p>
          <a:p>
            <a:pPr lvl="1"/>
            <a:r>
              <a:rPr lang="zh-CN" altLang="zh-CN" dirty="0"/>
              <a:t>肾损伤根据病因不同可以分为</a:t>
            </a:r>
            <a:r>
              <a:rPr lang="en-US" altLang="zh-CN" dirty="0"/>
              <a:t>3</a:t>
            </a:r>
            <a:r>
              <a:rPr lang="zh-CN" altLang="zh-CN" dirty="0" smtClean="0"/>
              <a:t>类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开放性损伤</a:t>
            </a:r>
            <a:endParaRPr lang="en-US" altLang="zh-CN" dirty="0" smtClean="0"/>
          </a:p>
          <a:p>
            <a:pPr lvl="2"/>
            <a:r>
              <a:rPr lang="zh-CN" altLang="en-US" dirty="0"/>
              <a:t>闭合</a:t>
            </a:r>
            <a:r>
              <a:rPr lang="zh-CN" altLang="en-US" dirty="0" smtClean="0"/>
              <a:t>性损伤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医源性损伤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812932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第三十二章 泌尿系统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D    2</a:t>
            </a:r>
            <a:r>
              <a:rPr lang="zh-CN" altLang="zh-CN" dirty="0"/>
              <a:t>．</a:t>
            </a:r>
            <a:r>
              <a:rPr lang="en-US" altLang="zh-CN" dirty="0"/>
              <a:t>B    3</a:t>
            </a:r>
            <a:r>
              <a:rPr lang="zh-CN" altLang="zh-CN" dirty="0"/>
              <a:t>．</a:t>
            </a:r>
            <a:r>
              <a:rPr lang="en-US" altLang="zh-CN" dirty="0"/>
              <a:t>B    4</a:t>
            </a:r>
            <a:r>
              <a:rPr lang="zh-CN" altLang="zh-CN" dirty="0"/>
              <a:t>．</a:t>
            </a:r>
            <a:r>
              <a:rPr lang="en-US" altLang="zh-CN" dirty="0"/>
              <a:t>C    5</a:t>
            </a:r>
            <a:r>
              <a:rPr lang="zh-CN" altLang="zh-CN" dirty="0"/>
              <a:t>．</a:t>
            </a:r>
            <a:r>
              <a:rPr lang="en-US" altLang="zh-CN" dirty="0"/>
              <a:t>C    6</a:t>
            </a:r>
            <a:r>
              <a:rPr lang="zh-CN" altLang="zh-CN" dirty="0"/>
              <a:t>．</a:t>
            </a:r>
            <a:r>
              <a:rPr lang="en-US" altLang="zh-CN" dirty="0"/>
              <a:t>B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88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 </a:t>
            </a:r>
            <a:r>
              <a:rPr lang="en-US" altLang="zh-CN" dirty="0" smtClean="0"/>
              <a:t>32-1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34</a:t>
            </a:r>
            <a:r>
              <a:rPr lang="zh-CN" altLang="zh-CN" dirty="0"/>
              <a:t>岁，因骑摩托车伤及右侧腰部，当时无不适感，</a:t>
            </a:r>
            <a:r>
              <a:rPr lang="en-US" altLang="zh-CN" dirty="0"/>
              <a:t>1</a:t>
            </a:r>
            <a:r>
              <a:rPr lang="zh-CN" altLang="zh-CN" dirty="0"/>
              <a:t>天后出现肉眼血尿，到当地医院就诊。</a:t>
            </a:r>
          </a:p>
          <a:p>
            <a:pPr lvl="1"/>
            <a:r>
              <a:rPr lang="zh-CN" altLang="zh-CN" dirty="0"/>
              <a:t>体检：右肾区触痛明显，余未见异常。</a:t>
            </a:r>
          </a:p>
          <a:p>
            <a:pPr lvl="1"/>
            <a:r>
              <a:rPr lang="en-US" altLang="zh-CN" dirty="0"/>
              <a:t>CT</a:t>
            </a:r>
            <a:r>
              <a:rPr lang="zh-CN" altLang="zh-CN" dirty="0"/>
              <a:t>检查：右肾轮廓清，肾周围有包膜下血肿。</a:t>
            </a:r>
          </a:p>
          <a:p>
            <a:pPr lvl="1"/>
            <a:r>
              <a:rPr lang="zh-CN" altLang="zh-CN" dirty="0"/>
              <a:t>诊断为“右肾挫伤”。</a:t>
            </a:r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护理评估主要内容有哪些？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6442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休克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血尿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疼痛</a:t>
            </a:r>
            <a:endParaRPr lang="en-US" altLang="zh-CN" dirty="0" smtClean="0"/>
          </a:p>
          <a:p>
            <a:pPr lvl="2"/>
            <a:r>
              <a:rPr lang="zh-CN" altLang="zh-CN" dirty="0"/>
              <a:t>腰腹部</a:t>
            </a:r>
            <a:r>
              <a:rPr lang="zh-CN" altLang="zh-CN" dirty="0" smtClean="0"/>
              <a:t>肿块</a:t>
            </a:r>
            <a:endParaRPr lang="en-US" altLang="zh-CN" dirty="0" smtClean="0"/>
          </a:p>
          <a:p>
            <a:pPr lvl="2"/>
            <a:r>
              <a:rPr lang="zh-CN" altLang="en-US" dirty="0"/>
              <a:t>发热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289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zh-CN" altLang="zh-CN" dirty="0" smtClean="0"/>
              <a:t>实验室检查</a:t>
            </a:r>
            <a:endParaRPr lang="en-US" altLang="zh-CN" dirty="0" smtClean="0"/>
          </a:p>
          <a:p>
            <a:pPr lvl="2"/>
            <a:r>
              <a:rPr lang="zh-CN" altLang="en-US" dirty="0"/>
              <a:t>影像</a:t>
            </a:r>
            <a:r>
              <a:rPr lang="zh-CN" altLang="en-US" dirty="0" smtClean="0"/>
              <a:t>学检查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740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肾损伤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年龄、性别、职业及运动爱好等；了解受伤史，包括受伤的原因、时间、地点、暴力性质、作用部位，受伤致就诊期间的病情变化及采</a:t>
            </a:r>
            <a:r>
              <a:rPr lang="zh-CN" altLang="zh-CN" dirty="0" smtClean="0"/>
              <a:t>取的急救措施</a:t>
            </a:r>
            <a:endParaRPr lang="zh-CN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和</a:t>
            </a:r>
            <a:r>
              <a:rPr lang="zh-CN" altLang="zh-CN" dirty="0"/>
              <a:t>家属对突发事故及预后的心理承受能力，对治疗费用的承受能力和对疾病治疗的知晓</a:t>
            </a:r>
            <a:r>
              <a:rPr lang="zh-CN" altLang="zh-CN" dirty="0" smtClean="0"/>
              <a:t>程度</a:t>
            </a:r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940762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Pages>0</Pages>
  <Words>2202</Words>
  <Characters>0</Characters>
  <Application>Microsoft Office PowerPoint</Application>
  <DocSecurity>0</DocSecurity>
  <PresentationFormat>全屏显示(4:3)</PresentationFormat>
  <Lines>0</Lines>
  <Paragraphs>336</Paragraphs>
  <Slides>50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51" baseType="lpstr">
      <vt:lpstr>课件模板</vt:lpstr>
      <vt:lpstr>第三十二章 泌尿系统损伤患者的护理</vt:lpstr>
      <vt:lpstr>第三十二章 泌尿系统损伤患者的护理</vt:lpstr>
      <vt:lpstr>第三十二章 泌尿系统损伤患者的护理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第一节 肾损伤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第二节 膀胱损伤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第三节 尿道损伤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  <vt:lpstr>第三十二章 泌尿系统损伤患者的护理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46</cp:revision>
  <cp:lastPrinted>1899-12-30T00:00:00Z</cp:lastPrinted>
  <dcterms:created xsi:type="dcterms:W3CDTF">2008-12-16T07:41:38Z</dcterms:created>
  <dcterms:modified xsi:type="dcterms:W3CDTF">2015-08-06T09:40:21Z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