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0" r:id="rId3"/>
    <p:sldId id="261" r:id="rId4"/>
    <p:sldId id="297" r:id="rId5"/>
    <p:sldId id="262" r:id="rId6"/>
    <p:sldId id="309" r:id="rId7"/>
    <p:sldId id="263" r:id="rId8"/>
    <p:sldId id="264" r:id="rId9"/>
    <p:sldId id="265" r:id="rId10"/>
    <p:sldId id="310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98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99" r:id="rId28"/>
    <p:sldId id="281" r:id="rId29"/>
    <p:sldId id="282" r:id="rId30"/>
    <p:sldId id="283" r:id="rId31"/>
    <p:sldId id="284" r:id="rId32"/>
    <p:sldId id="285" r:id="rId33"/>
    <p:sldId id="286" r:id="rId34"/>
    <p:sldId id="300" r:id="rId35"/>
    <p:sldId id="287" r:id="rId36"/>
    <p:sldId id="288" r:id="rId37"/>
    <p:sldId id="289" r:id="rId38"/>
    <p:sldId id="290" r:id="rId39"/>
    <p:sldId id="291" r:id="rId40"/>
    <p:sldId id="292" r:id="rId41"/>
    <p:sldId id="293" r:id="rId42"/>
    <p:sldId id="294" r:id="rId43"/>
    <p:sldId id="295" r:id="rId44"/>
    <p:sldId id="296" r:id="rId45"/>
    <p:sldId id="301" r:id="rId46"/>
    <p:sldId id="302" r:id="rId47"/>
    <p:sldId id="303" r:id="rId48"/>
    <p:sldId id="304" r:id="rId49"/>
    <p:sldId id="306" r:id="rId50"/>
    <p:sldId id="307" r:id="rId51"/>
    <p:sldId id="308" r:id="rId52"/>
    <p:sldId id="259" r:id="rId5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230C"/>
    <a:srgbClr val="1D1496"/>
    <a:srgbClr val="FFFFFF"/>
    <a:srgbClr val="692A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5" autoAdjust="0"/>
  </p:normalViewPr>
  <p:slideViewPr>
    <p:cSldViewPr>
      <p:cViewPr varScale="1">
        <p:scale>
          <a:sx n="108" d="100"/>
          <a:sy n="108" d="100"/>
        </p:scale>
        <p:origin x="-1704" y="-84"/>
      </p:cViewPr>
      <p:guideLst>
        <p:guide orient="horz" pos="2160"/>
        <p:guide pos="286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2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350"/>
            <a:ext cx="9144000" cy="608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未知"/>
          <p:cNvSpPr>
            <a:spLocks/>
          </p:cNvSpPr>
          <p:nvPr/>
        </p:nvSpPr>
        <p:spPr bwMode="auto">
          <a:xfrm>
            <a:off x="0" y="1792288"/>
            <a:ext cx="9097963" cy="34131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9" y="279"/>
              </a:cxn>
              <a:cxn ang="0">
                <a:pos x="1824" y="739"/>
              </a:cxn>
              <a:cxn ang="0">
                <a:pos x="3946" y="695"/>
              </a:cxn>
              <a:cxn ang="0">
                <a:pos x="5731" y="297"/>
              </a:cxn>
              <a:cxn ang="0">
                <a:pos x="5722" y="153"/>
              </a:cxn>
              <a:cxn ang="0">
                <a:pos x="0" y="0"/>
              </a:cxn>
            </a:cxnLst>
            <a:rect l="0" t="0" r="r" b="b"/>
            <a:pathLst>
              <a:path w="5731" h="808">
                <a:moveTo>
                  <a:pt x="0" y="0"/>
                </a:moveTo>
                <a:lnTo>
                  <a:pt x="19" y="279"/>
                </a:lnTo>
                <a:cubicBezTo>
                  <a:pt x="321" y="399"/>
                  <a:pt x="1170" y="671"/>
                  <a:pt x="1824" y="739"/>
                </a:cubicBezTo>
                <a:cubicBezTo>
                  <a:pt x="2478" y="808"/>
                  <a:pt x="3295" y="769"/>
                  <a:pt x="3946" y="695"/>
                </a:cubicBezTo>
                <a:cubicBezTo>
                  <a:pt x="4597" y="621"/>
                  <a:pt x="5435" y="387"/>
                  <a:pt x="5731" y="297"/>
                </a:cubicBezTo>
                <a:lnTo>
                  <a:pt x="5722" y="15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>
              <a:ea typeface="宋体" pitchFamily="2" charset="-122"/>
            </a:endParaRPr>
          </a:p>
        </p:txBody>
      </p:sp>
      <p:grpSp>
        <p:nvGrpSpPr>
          <p:cNvPr id="6" name="Group 4"/>
          <p:cNvGrpSpPr>
            <a:grpSpLocks/>
          </p:cNvGrpSpPr>
          <p:nvPr/>
        </p:nvGrpSpPr>
        <p:grpSpPr bwMode="auto">
          <a:xfrm>
            <a:off x="0" y="0"/>
            <a:ext cx="9144000" cy="2089150"/>
            <a:chOff x="0" y="0"/>
            <a:chExt cx="5760" cy="1316"/>
          </a:xfrm>
        </p:grpSpPr>
        <p:grpSp>
          <p:nvGrpSpPr>
            <p:cNvPr id="7" name="Group 5"/>
            <p:cNvGrpSpPr>
              <a:grpSpLocks/>
            </p:cNvGrpSpPr>
            <p:nvPr userDrawn="1"/>
          </p:nvGrpSpPr>
          <p:grpSpPr bwMode="auto">
            <a:xfrm flipV="1">
              <a:off x="18" y="0"/>
              <a:ext cx="5742" cy="1128"/>
              <a:chOff x="0" y="0"/>
              <a:chExt cx="5760" cy="1680"/>
            </a:xfrm>
          </p:grpSpPr>
          <p:sp>
            <p:nvSpPr>
              <p:cNvPr id="9" name="Rectangle 6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5760" cy="1680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  <p:sp>
            <p:nvSpPr>
              <p:cNvPr id="10" name="Rectangle 7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5760" cy="95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</p:grpSp>
        <p:sp>
          <p:nvSpPr>
            <p:cNvPr id="8" name="未知"/>
            <p:cNvSpPr>
              <a:spLocks/>
            </p:cNvSpPr>
            <p:nvPr userDrawn="1"/>
          </p:nvSpPr>
          <p:spPr bwMode="auto">
            <a:xfrm>
              <a:off x="0" y="1092"/>
              <a:ext cx="5731" cy="224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26" y="315"/>
                </a:cxn>
                <a:cxn ang="0">
                  <a:pos x="1795" y="771"/>
                </a:cxn>
                <a:cxn ang="0">
                  <a:pos x="3821" y="742"/>
                </a:cxn>
                <a:cxn ang="0">
                  <a:pos x="5731" y="320"/>
                </a:cxn>
                <a:cxn ang="0">
                  <a:pos x="5693" y="0"/>
                </a:cxn>
                <a:cxn ang="0">
                  <a:pos x="0" y="36"/>
                </a:cxn>
              </a:cxnLst>
              <a:rect l="0" t="0" r="r" b="b"/>
              <a:pathLst>
                <a:path w="5731" h="842">
                  <a:moveTo>
                    <a:pt x="0" y="36"/>
                  </a:moveTo>
                  <a:lnTo>
                    <a:pt x="26" y="315"/>
                  </a:lnTo>
                  <a:cubicBezTo>
                    <a:pt x="325" y="438"/>
                    <a:pt x="1163" y="700"/>
                    <a:pt x="1795" y="771"/>
                  </a:cubicBezTo>
                  <a:cubicBezTo>
                    <a:pt x="2427" y="842"/>
                    <a:pt x="3165" y="817"/>
                    <a:pt x="3821" y="742"/>
                  </a:cubicBezTo>
                  <a:cubicBezTo>
                    <a:pt x="4477" y="667"/>
                    <a:pt x="5419" y="444"/>
                    <a:pt x="5731" y="320"/>
                  </a:cubicBezTo>
                  <a:lnTo>
                    <a:pt x="5693" y="0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</p:grpSp>
      <p:grpSp>
        <p:nvGrpSpPr>
          <p:cNvPr id="11" name="Group 9"/>
          <p:cNvGrpSpPr>
            <a:grpSpLocks/>
          </p:cNvGrpSpPr>
          <p:nvPr/>
        </p:nvGrpSpPr>
        <p:grpSpPr bwMode="auto">
          <a:xfrm>
            <a:off x="0" y="4689475"/>
            <a:ext cx="9144000" cy="2168525"/>
            <a:chOff x="0" y="0"/>
            <a:chExt cx="5760" cy="1412"/>
          </a:xfrm>
        </p:grpSpPr>
        <p:grpSp>
          <p:nvGrpSpPr>
            <p:cNvPr id="12" name="Group 10"/>
            <p:cNvGrpSpPr>
              <a:grpSpLocks/>
            </p:cNvGrpSpPr>
            <p:nvPr userDrawn="1"/>
          </p:nvGrpSpPr>
          <p:grpSpPr bwMode="auto">
            <a:xfrm>
              <a:off x="18" y="231"/>
              <a:ext cx="5742" cy="1181"/>
              <a:chOff x="0" y="5"/>
              <a:chExt cx="5760" cy="1675"/>
            </a:xfrm>
          </p:grpSpPr>
          <p:sp>
            <p:nvSpPr>
              <p:cNvPr id="16" name="Rectangle 11"/>
              <p:cNvSpPr>
                <a:spLocks noChangeArrowheads="1"/>
              </p:cNvSpPr>
              <p:nvPr userDrawn="1"/>
            </p:nvSpPr>
            <p:spPr bwMode="auto">
              <a:xfrm>
                <a:off x="0" y="4"/>
                <a:ext cx="5760" cy="1676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  <p:sp>
            <p:nvSpPr>
              <p:cNvPr id="17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4"/>
                <a:ext cx="5760" cy="94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</p:grpSp>
        <p:grpSp>
          <p:nvGrpSpPr>
            <p:cNvPr id="13" name="Group 13"/>
            <p:cNvGrpSpPr>
              <a:grpSpLocks/>
            </p:cNvGrpSpPr>
            <p:nvPr userDrawn="1"/>
          </p:nvGrpSpPr>
          <p:grpSpPr bwMode="auto">
            <a:xfrm>
              <a:off x="0" y="0"/>
              <a:ext cx="5731" cy="264"/>
              <a:chOff x="0" y="0"/>
              <a:chExt cx="5731" cy="426"/>
            </a:xfrm>
          </p:grpSpPr>
          <p:sp>
            <p:nvSpPr>
              <p:cNvPr id="14" name="未知"/>
              <p:cNvSpPr>
                <a:spLocks/>
              </p:cNvSpPr>
              <p:nvPr userDrawn="1"/>
            </p:nvSpPr>
            <p:spPr bwMode="auto">
              <a:xfrm flipV="1">
                <a:off x="0" y="0"/>
                <a:ext cx="5731" cy="36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9" y="279"/>
                  </a:cxn>
                  <a:cxn ang="0">
                    <a:pos x="1824" y="739"/>
                  </a:cxn>
                  <a:cxn ang="0">
                    <a:pos x="3946" y="695"/>
                  </a:cxn>
                  <a:cxn ang="0">
                    <a:pos x="5731" y="297"/>
                  </a:cxn>
                  <a:cxn ang="0">
                    <a:pos x="5722" y="153"/>
                  </a:cxn>
                  <a:cxn ang="0">
                    <a:pos x="0" y="0"/>
                  </a:cxn>
                </a:cxnLst>
                <a:rect l="0" t="0" r="r" b="b"/>
                <a:pathLst>
                  <a:path w="5731" h="808">
                    <a:moveTo>
                      <a:pt x="0" y="0"/>
                    </a:moveTo>
                    <a:lnTo>
                      <a:pt x="19" y="279"/>
                    </a:lnTo>
                    <a:cubicBezTo>
                      <a:pt x="321" y="399"/>
                      <a:pt x="1170" y="671"/>
                      <a:pt x="1824" y="739"/>
                    </a:cubicBezTo>
                    <a:cubicBezTo>
                      <a:pt x="2478" y="808"/>
                      <a:pt x="3295" y="769"/>
                      <a:pt x="3946" y="695"/>
                    </a:cubicBezTo>
                    <a:cubicBezTo>
                      <a:pt x="4597" y="621"/>
                      <a:pt x="5435" y="387"/>
                      <a:pt x="5731" y="297"/>
                    </a:cubicBezTo>
                    <a:lnTo>
                      <a:pt x="5722" y="1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  <p:sp>
            <p:nvSpPr>
              <p:cNvPr id="15" name="未知"/>
              <p:cNvSpPr>
                <a:spLocks/>
              </p:cNvSpPr>
              <p:nvPr userDrawn="1"/>
            </p:nvSpPr>
            <p:spPr bwMode="auto">
              <a:xfrm flipV="1">
                <a:off x="0" y="47"/>
                <a:ext cx="5731" cy="379"/>
              </a:xfrm>
              <a:custGeom>
                <a:avLst/>
                <a:gdLst/>
                <a:ahLst/>
                <a:cxnLst>
                  <a:cxn ang="0">
                    <a:pos x="0" y="36"/>
                  </a:cxn>
                  <a:cxn ang="0">
                    <a:pos x="26" y="315"/>
                  </a:cxn>
                  <a:cxn ang="0">
                    <a:pos x="1795" y="771"/>
                  </a:cxn>
                  <a:cxn ang="0">
                    <a:pos x="3821" y="742"/>
                  </a:cxn>
                  <a:cxn ang="0">
                    <a:pos x="5731" y="320"/>
                  </a:cxn>
                  <a:cxn ang="0">
                    <a:pos x="5693" y="0"/>
                  </a:cxn>
                  <a:cxn ang="0">
                    <a:pos x="0" y="36"/>
                  </a:cxn>
                </a:cxnLst>
                <a:rect l="0" t="0" r="r" b="b"/>
                <a:pathLst>
                  <a:path w="5731" h="842">
                    <a:moveTo>
                      <a:pt x="0" y="36"/>
                    </a:moveTo>
                    <a:lnTo>
                      <a:pt x="26" y="315"/>
                    </a:lnTo>
                    <a:cubicBezTo>
                      <a:pt x="325" y="438"/>
                      <a:pt x="1163" y="700"/>
                      <a:pt x="1795" y="771"/>
                    </a:cubicBezTo>
                    <a:cubicBezTo>
                      <a:pt x="2427" y="842"/>
                      <a:pt x="3165" y="817"/>
                      <a:pt x="3821" y="742"/>
                    </a:cubicBezTo>
                    <a:cubicBezTo>
                      <a:pt x="4477" y="667"/>
                      <a:pt x="5419" y="444"/>
                      <a:pt x="5731" y="320"/>
                    </a:cubicBezTo>
                    <a:lnTo>
                      <a:pt x="5693" y="0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</p:grpSp>
      </p:grpSp>
      <p:grpSp>
        <p:nvGrpSpPr>
          <p:cNvPr id="18" name="Group 16"/>
          <p:cNvGrpSpPr>
            <a:grpSpLocks/>
          </p:cNvGrpSpPr>
          <p:nvPr/>
        </p:nvGrpSpPr>
        <p:grpSpPr bwMode="auto">
          <a:xfrm>
            <a:off x="0" y="0"/>
            <a:ext cx="9144000" cy="6867525"/>
            <a:chOff x="0" y="0"/>
            <a:chExt cx="5760" cy="4326"/>
          </a:xfrm>
        </p:grpSpPr>
        <p:sp>
          <p:nvSpPr>
            <p:cNvPr id="19" name="AutoShape 17"/>
            <p:cNvSpPr>
              <a:spLocks noChangeArrowheads="1"/>
            </p:cNvSpPr>
            <p:nvPr/>
          </p:nvSpPr>
          <p:spPr bwMode="auto">
            <a:xfrm>
              <a:off x="27" y="24"/>
              <a:ext cx="5709" cy="4272"/>
            </a:xfrm>
            <a:prstGeom prst="roundRect">
              <a:avLst>
                <a:gd name="adj" fmla="val 6227"/>
              </a:avLst>
            </a:prstGeom>
            <a:noFill/>
            <a:ln w="76200" cmpd="sng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0" name="未知"/>
            <p:cNvSpPr>
              <a:spLocks/>
            </p:cNvSpPr>
            <p:nvPr/>
          </p:nvSpPr>
          <p:spPr bwMode="auto">
            <a:xfrm>
              <a:off x="3" y="0"/>
              <a:ext cx="288" cy="288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1" name="未知"/>
            <p:cNvSpPr>
              <a:spLocks/>
            </p:cNvSpPr>
            <p:nvPr/>
          </p:nvSpPr>
          <p:spPr bwMode="auto">
            <a:xfrm rot="16191400">
              <a:off x="-47" y="4030"/>
              <a:ext cx="336" cy="242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2" name="未知"/>
            <p:cNvSpPr>
              <a:spLocks/>
            </p:cNvSpPr>
            <p:nvPr/>
          </p:nvSpPr>
          <p:spPr bwMode="auto">
            <a:xfrm>
              <a:off x="5520" y="3978"/>
              <a:ext cx="240" cy="348"/>
            </a:xfrm>
            <a:custGeom>
              <a:avLst/>
              <a:gdLst/>
              <a:ahLst/>
              <a:cxnLst>
                <a:cxn ang="0">
                  <a:pos x="246" y="0"/>
                </a:cxn>
                <a:cxn ang="0">
                  <a:pos x="164" y="196"/>
                </a:cxn>
                <a:cxn ang="0">
                  <a:pos x="84" y="282"/>
                </a:cxn>
                <a:cxn ang="0">
                  <a:pos x="0" y="342"/>
                </a:cxn>
                <a:cxn ang="0">
                  <a:pos x="246" y="348"/>
                </a:cxn>
              </a:cxnLst>
              <a:rect l="0" t="0" r="r" b="b"/>
              <a:pathLst>
                <a:path w="246" h="348">
                  <a:moveTo>
                    <a:pt x="246" y="0"/>
                  </a:moveTo>
                  <a:lnTo>
                    <a:pt x="164" y="196"/>
                  </a:lnTo>
                  <a:lnTo>
                    <a:pt x="84" y="282"/>
                  </a:lnTo>
                  <a:lnTo>
                    <a:pt x="0" y="342"/>
                  </a:lnTo>
                  <a:lnTo>
                    <a:pt x="246" y="348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3" name="未知"/>
            <p:cNvSpPr>
              <a:spLocks/>
            </p:cNvSpPr>
            <p:nvPr/>
          </p:nvSpPr>
          <p:spPr bwMode="auto">
            <a:xfrm rot="5400000">
              <a:off x="5472" y="0"/>
              <a:ext cx="288" cy="288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</p:grpSp>
      <p:pic>
        <p:nvPicPr>
          <p:cNvPr id="24" name="Picture 2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333375"/>
            <a:ext cx="648017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70" name="Rectangle 22"/>
          <p:cNvSpPr>
            <a:spLocks noGrp="1" noChangeArrowheads="1"/>
          </p:cNvSpPr>
          <p:nvPr>
            <p:ph type="ctrTitle"/>
          </p:nvPr>
        </p:nvSpPr>
        <p:spPr>
          <a:xfrm>
            <a:off x="323850" y="2276475"/>
            <a:ext cx="5181600" cy="2286000"/>
          </a:xfrm>
        </p:spPr>
        <p:txBody>
          <a:bodyPr/>
          <a:lstStyle>
            <a:lvl1pPr algn="ctr">
              <a:defRPr sz="4800" b="1"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2071" name="Rectangle 23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5410200"/>
            <a:ext cx="6324600" cy="5334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200" b="0"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单击此处编辑母版副标题样式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630D94-EB8B-46E0-B5D8-DDCE7DAB946B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xfrm>
            <a:off x="6248400" y="0"/>
            <a:ext cx="2667000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88913"/>
            <a:ext cx="914400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0"/>
            <a:ext cx="9144000" cy="2413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>
              <a:ea typeface="宋体" pitchFamily="2" charset="-122"/>
            </a:endParaRPr>
          </a:p>
        </p:txBody>
      </p:sp>
      <p:sp>
        <p:nvSpPr>
          <p:cNvPr id="1028" name="未知"/>
          <p:cNvSpPr>
            <a:spLocks/>
          </p:cNvSpPr>
          <p:nvPr/>
        </p:nvSpPr>
        <p:spPr bwMode="auto">
          <a:xfrm>
            <a:off x="0" y="950913"/>
            <a:ext cx="9150350" cy="461962"/>
          </a:xfrm>
          <a:custGeom>
            <a:avLst/>
            <a:gdLst/>
            <a:ahLst/>
            <a:cxnLst>
              <a:cxn ang="0">
                <a:pos x="4" y="365"/>
              </a:cxn>
              <a:cxn ang="0">
                <a:pos x="0" y="246"/>
              </a:cxn>
              <a:cxn ang="0">
                <a:pos x="1837" y="32"/>
              </a:cxn>
              <a:cxn ang="0">
                <a:pos x="3970" y="52"/>
              </a:cxn>
              <a:cxn ang="0">
                <a:pos x="5764" y="231"/>
              </a:cxn>
              <a:cxn ang="0">
                <a:pos x="5768" y="366"/>
              </a:cxn>
              <a:cxn ang="0">
                <a:pos x="4" y="365"/>
              </a:cxn>
            </a:cxnLst>
            <a:rect l="0" t="0" r="r" b="b"/>
            <a:pathLst>
              <a:path w="5768" h="366">
                <a:moveTo>
                  <a:pt x="4" y="365"/>
                </a:moveTo>
                <a:lnTo>
                  <a:pt x="0" y="246"/>
                </a:lnTo>
                <a:cubicBezTo>
                  <a:pt x="304" y="192"/>
                  <a:pt x="1175" y="64"/>
                  <a:pt x="1837" y="32"/>
                </a:cubicBezTo>
                <a:cubicBezTo>
                  <a:pt x="2499" y="0"/>
                  <a:pt x="3316" y="19"/>
                  <a:pt x="3970" y="52"/>
                </a:cubicBezTo>
                <a:cubicBezTo>
                  <a:pt x="4624" y="85"/>
                  <a:pt x="5464" y="179"/>
                  <a:pt x="5764" y="231"/>
                </a:cubicBezTo>
                <a:lnTo>
                  <a:pt x="5768" y="366"/>
                </a:lnTo>
                <a:lnTo>
                  <a:pt x="4" y="365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>
              <a:ea typeface="宋体" pitchFamily="2" charset="-122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371600"/>
            <a:ext cx="8610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429000" y="6477000"/>
            <a:ext cx="21336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5A5D5F18-83C3-4E72-8182-7C3712EAFFDF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04800"/>
            <a:ext cx="80772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单击此处编辑母版标题样式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25450" y="6524625"/>
            <a:ext cx="8353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latin typeface="Arial" pitchFamily="34" charset="0"/>
            </a:endParaRPr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32638" y="6553200"/>
            <a:ext cx="1620837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01" r:id="rId2"/>
  </p:sldLayoutIdLst>
  <p:hf sldNum="0"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华文新魏" pitchFamily="2" charset="-122"/>
          <a:ea typeface="华文新魏" pitchFamily="2" charset="-122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3600" b="1">
          <a:solidFill>
            <a:schemeClr val="accent1"/>
          </a:solidFill>
          <a:latin typeface="华文新魏" pitchFamily="2" charset="-122"/>
          <a:ea typeface="华文新魏" pitchFamily="2" charset="-122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3200">
          <a:solidFill>
            <a:schemeClr val="tx1"/>
          </a:solidFill>
          <a:latin typeface="华文新魏" pitchFamily="2" charset="-122"/>
          <a:ea typeface="华文新魏" pitchFamily="2" charset="-122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latin typeface="华文新魏" pitchFamily="2" charset="-122"/>
          <a:ea typeface="华文新魏" pitchFamily="2" charset="-122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华文新魏" pitchFamily="2" charset="-122"/>
          <a:ea typeface="华文新魏" pitchFamily="2" charset="-122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华文新魏" pitchFamily="2" charset="-122"/>
          <a:ea typeface="华文新魏" pitchFamily="2" charset="-122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zh-CN" dirty="0"/>
              <a:t>第三十九章</a:t>
            </a:r>
            <a:r>
              <a:rPr lang="en-US" altLang="zh-CN" dirty="0"/>
              <a:t>  </a:t>
            </a:r>
            <a:r>
              <a:rPr lang="zh-CN" altLang="zh-CN" dirty="0"/>
              <a:t>关节</a:t>
            </a:r>
            <a:r>
              <a:rPr lang="zh-CN" altLang="zh-CN" dirty="0" smtClean="0"/>
              <a:t>脱位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 smtClean="0"/>
              <a:t>护理</a:t>
            </a:r>
            <a:endParaRPr lang="zh-CN" alt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</a:t>
            </a:r>
            <a:r>
              <a:rPr lang="en-US" altLang="zh-CN" dirty="0"/>
              <a:t>  </a:t>
            </a:r>
            <a:r>
              <a:rPr lang="zh-CN" altLang="zh-CN" dirty="0"/>
              <a:t>概论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护理评估</a:t>
            </a:r>
            <a:endParaRPr lang="en-US" altLang="zh-CN" dirty="0"/>
          </a:p>
          <a:p>
            <a:pPr lvl="1"/>
            <a:r>
              <a:rPr lang="zh-CN" altLang="en-US" dirty="0"/>
              <a:t>临床表现</a:t>
            </a:r>
            <a:endParaRPr lang="en-US" altLang="zh-CN" dirty="0"/>
          </a:p>
          <a:p>
            <a:pPr lvl="2"/>
            <a:r>
              <a:rPr lang="zh-CN" altLang="en-US" dirty="0" smtClean="0"/>
              <a:t>相关并发症</a:t>
            </a:r>
            <a:endParaRPr lang="en-US" altLang="zh-CN" dirty="0"/>
          </a:p>
          <a:p>
            <a:pPr lvl="3"/>
            <a:r>
              <a:rPr lang="zh-CN" altLang="en-US" dirty="0" smtClean="0"/>
              <a:t>晚期并发症</a:t>
            </a:r>
            <a:endParaRPr lang="en-US" altLang="zh-CN" dirty="0" smtClean="0"/>
          </a:p>
          <a:p>
            <a:pPr lvl="4"/>
            <a:r>
              <a:rPr lang="zh-CN" altLang="zh-CN" dirty="0" smtClean="0"/>
              <a:t>骨化性肌炎</a:t>
            </a:r>
            <a:endParaRPr lang="en-US" altLang="zh-CN" dirty="0" smtClean="0"/>
          </a:p>
          <a:p>
            <a:pPr lvl="4"/>
            <a:r>
              <a:rPr lang="zh-CN" altLang="zh-CN" dirty="0"/>
              <a:t>骨</a:t>
            </a:r>
            <a:r>
              <a:rPr lang="zh-CN" altLang="zh-CN" dirty="0" smtClean="0"/>
              <a:t>缺血性坏死</a:t>
            </a:r>
            <a:endParaRPr lang="en-US" altLang="zh-CN" dirty="0" smtClean="0"/>
          </a:p>
          <a:p>
            <a:pPr lvl="4"/>
            <a:r>
              <a:rPr lang="zh-CN" altLang="en-US" dirty="0" smtClean="0"/>
              <a:t>创伤性关节炎</a:t>
            </a:r>
            <a:endParaRPr lang="zh-CN" altLang="en-US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1504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</a:t>
            </a:r>
            <a:r>
              <a:rPr lang="en-US" altLang="zh-CN" dirty="0"/>
              <a:t>  </a:t>
            </a:r>
            <a:r>
              <a:rPr lang="zh-CN" altLang="zh-CN" dirty="0"/>
              <a:t>概论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护理评估</a:t>
            </a:r>
            <a:endParaRPr lang="en-US" altLang="zh-CN" dirty="0"/>
          </a:p>
          <a:p>
            <a:pPr lvl="1"/>
            <a:r>
              <a:rPr lang="zh-CN" altLang="zh-CN" dirty="0" smtClean="0"/>
              <a:t>辅助检查</a:t>
            </a:r>
            <a:endParaRPr lang="zh-CN" altLang="zh-CN" dirty="0"/>
          </a:p>
          <a:p>
            <a:pPr lvl="2"/>
            <a:r>
              <a:rPr lang="en-US" altLang="zh-CN" dirty="0"/>
              <a:t>X</a:t>
            </a:r>
            <a:r>
              <a:rPr lang="zh-CN" altLang="zh-CN" dirty="0"/>
              <a:t>线检查可确定脱位的方向、程度、有无合并骨折等。必要时，可应用</a:t>
            </a:r>
            <a:r>
              <a:rPr lang="en-US" altLang="zh-CN" dirty="0"/>
              <a:t>CT</a:t>
            </a:r>
            <a:r>
              <a:rPr lang="zh-CN" altLang="zh-CN" dirty="0"/>
              <a:t>或</a:t>
            </a:r>
            <a:r>
              <a:rPr lang="en-US" altLang="zh-CN" dirty="0"/>
              <a:t>MRI</a:t>
            </a:r>
            <a:r>
              <a:rPr lang="zh-CN" altLang="zh-CN" dirty="0"/>
              <a:t>检查，以判断有无合并其他周围组织（如血管、神经）损伤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9686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</a:t>
            </a:r>
            <a:r>
              <a:rPr lang="en-US" altLang="zh-CN" dirty="0"/>
              <a:t>  </a:t>
            </a:r>
            <a:r>
              <a:rPr lang="zh-CN" altLang="zh-CN" dirty="0"/>
              <a:t>概论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护理评估</a:t>
            </a:r>
            <a:endParaRPr lang="en-US" altLang="zh-CN" dirty="0"/>
          </a:p>
          <a:p>
            <a:pPr lvl="1"/>
            <a:r>
              <a:rPr lang="zh-CN" altLang="zh-CN" dirty="0" smtClean="0"/>
              <a:t>与疾病相关</a:t>
            </a:r>
            <a:r>
              <a:rPr lang="zh-CN" altLang="zh-CN" dirty="0"/>
              <a:t>的健康史</a:t>
            </a:r>
          </a:p>
          <a:p>
            <a:pPr lvl="2"/>
            <a:r>
              <a:rPr lang="zh-CN" altLang="zh-CN" dirty="0"/>
              <a:t>了解有无受伤史，暴力的大小、方向，受伤时身体的状态或姿势，伤后处理</a:t>
            </a:r>
            <a:r>
              <a:rPr lang="zh-CN" altLang="zh-CN" dirty="0" smtClean="0"/>
              <a:t>情况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以往</a:t>
            </a:r>
            <a:r>
              <a:rPr lang="zh-CN" altLang="zh-CN" dirty="0"/>
              <a:t>有无关节脱位史，有无关节结核、化脓性关节炎、类风湿关节炎等</a:t>
            </a:r>
            <a:r>
              <a:rPr lang="zh-CN" altLang="zh-CN" dirty="0" smtClean="0"/>
              <a:t>病史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对</a:t>
            </a:r>
            <a:r>
              <a:rPr lang="zh-CN" altLang="zh-CN" dirty="0"/>
              <a:t>婴幼儿还应了解母亲妊娠期情况和出生史等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7500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</a:t>
            </a:r>
            <a:r>
              <a:rPr lang="en-US" altLang="zh-CN" dirty="0"/>
              <a:t>  </a:t>
            </a:r>
            <a:r>
              <a:rPr lang="zh-CN" altLang="zh-CN" dirty="0"/>
              <a:t>概论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护理评估</a:t>
            </a:r>
            <a:endParaRPr lang="en-US" altLang="zh-CN" dirty="0"/>
          </a:p>
          <a:p>
            <a:pPr lvl="1"/>
            <a:r>
              <a:rPr lang="zh-CN" altLang="zh-CN" dirty="0" smtClean="0"/>
              <a:t>心理</a:t>
            </a:r>
            <a:r>
              <a:rPr lang="zh-CN" altLang="zh-CN" dirty="0"/>
              <a:t>社会状况</a:t>
            </a:r>
          </a:p>
          <a:p>
            <a:pPr lvl="2"/>
            <a:r>
              <a:rPr lang="zh-CN" altLang="zh-CN" dirty="0" smtClean="0"/>
              <a:t>了解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对关节</a:t>
            </a:r>
            <a:r>
              <a:rPr lang="zh-CN" altLang="zh-CN" dirty="0"/>
              <a:t>脱位的认知程度及发生脱位后的心理反应，对手法复位和手术治疗的承受能力</a:t>
            </a:r>
            <a:r>
              <a:rPr lang="zh-CN" altLang="zh-CN" dirty="0" smtClean="0"/>
              <a:t>等</a:t>
            </a:r>
            <a:endParaRPr lang="zh-CN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9353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</a:t>
            </a:r>
            <a:r>
              <a:rPr lang="en-US" altLang="zh-CN" dirty="0"/>
              <a:t>  </a:t>
            </a:r>
            <a:r>
              <a:rPr lang="zh-CN" altLang="zh-CN" dirty="0"/>
              <a:t>概论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3528" y="1340768"/>
            <a:ext cx="8712968" cy="4876800"/>
          </a:xfrm>
        </p:spPr>
        <p:txBody>
          <a:bodyPr/>
          <a:lstStyle/>
          <a:p>
            <a:r>
              <a:rPr lang="zh-CN" altLang="en-US" dirty="0"/>
              <a:t>护理评估</a:t>
            </a:r>
            <a:endParaRPr lang="en-US" altLang="zh-CN" dirty="0"/>
          </a:p>
          <a:p>
            <a:pPr lvl="1"/>
            <a:r>
              <a:rPr lang="zh-CN" altLang="en-US" dirty="0" smtClean="0"/>
              <a:t>治疗原则</a:t>
            </a:r>
            <a:endParaRPr lang="en-US" altLang="zh-CN" dirty="0" smtClean="0"/>
          </a:p>
          <a:p>
            <a:pPr lvl="2"/>
            <a:r>
              <a:rPr lang="zh-CN" altLang="zh-CN" dirty="0"/>
              <a:t>复位 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包括</a:t>
            </a:r>
            <a:r>
              <a:rPr lang="zh-CN" altLang="zh-CN" dirty="0"/>
              <a:t>手法复位和切开复位，以手法复位</a:t>
            </a:r>
            <a:r>
              <a:rPr lang="zh-CN" altLang="zh-CN" dirty="0" smtClean="0"/>
              <a:t>为主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固定</a:t>
            </a:r>
            <a:endParaRPr lang="en-US" altLang="zh-CN" dirty="0" smtClean="0"/>
          </a:p>
          <a:p>
            <a:pPr lvl="3"/>
            <a:r>
              <a:rPr lang="zh-CN" altLang="zh-CN" dirty="0"/>
              <a:t>包括内固定与外固定。多数脱位可以采用外固定方法，如皮牵引、石膏固定</a:t>
            </a:r>
            <a:endParaRPr lang="en-US" altLang="zh-CN" dirty="0" smtClean="0"/>
          </a:p>
          <a:p>
            <a:pPr lvl="2"/>
            <a:r>
              <a:rPr lang="zh-CN" altLang="zh-CN" dirty="0"/>
              <a:t>功能锻炼 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在</a:t>
            </a:r>
            <a:r>
              <a:rPr lang="zh-CN" altLang="zh-CN" dirty="0"/>
              <a:t>固定期间要经常进行关节周围肌肉的伸缩活动和患</a:t>
            </a:r>
            <a:r>
              <a:rPr lang="zh-CN" altLang="zh-CN" dirty="0" smtClean="0"/>
              <a:t>肢</a:t>
            </a:r>
            <a:r>
              <a:rPr lang="zh-CN" altLang="en-US" dirty="0"/>
              <a:t>其他</a:t>
            </a:r>
            <a:r>
              <a:rPr lang="zh-CN" altLang="zh-CN" dirty="0" smtClean="0"/>
              <a:t>关节</a:t>
            </a:r>
            <a:r>
              <a:rPr lang="zh-CN" altLang="zh-CN" dirty="0"/>
              <a:t>的主动活动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94189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</a:t>
            </a:r>
            <a:r>
              <a:rPr lang="en-US" altLang="zh-CN" dirty="0"/>
              <a:t>  </a:t>
            </a:r>
            <a:r>
              <a:rPr lang="zh-CN" altLang="zh-CN" dirty="0"/>
              <a:t>概论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案例</a:t>
            </a:r>
            <a:r>
              <a:rPr lang="en-US" altLang="zh-CN" dirty="0"/>
              <a:t>  39-1  B</a:t>
            </a:r>
            <a:endParaRPr lang="zh-CN" altLang="zh-CN" dirty="0"/>
          </a:p>
          <a:p>
            <a:pPr lvl="1"/>
            <a:r>
              <a:rPr lang="zh-CN" altLang="zh-CN" dirty="0" smtClean="0"/>
              <a:t>该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明确</a:t>
            </a:r>
            <a:r>
              <a:rPr lang="zh-CN" altLang="zh-CN" dirty="0"/>
              <a:t>诊断为左髋关节脱位，行手法复位皮牵引术。</a:t>
            </a:r>
          </a:p>
          <a:p>
            <a:pPr lvl="1"/>
            <a:r>
              <a:rPr lang="zh-CN" altLang="zh-CN" dirty="0"/>
              <a:t>问题：①</a:t>
            </a:r>
            <a:r>
              <a:rPr lang="zh-CN" altLang="zh-CN" dirty="0" smtClean="0"/>
              <a:t>该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现存</a:t>
            </a:r>
            <a:r>
              <a:rPr lang="zh-CN" altLang="zh-CN" dirty="0"/>
              <a:t>哪些护理问题？②如何护理？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0374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</a:t>
            </a:r>
            <a:r>
              <a:rPr lang="en-US" altLang="zh-CN" dirty="0"/>
              <a:t>  </a:t>
            </a:r>
            <a:r>
              <a:rPr lang="zh-CN" altLang="zh-CN" dirty="0"/>
              <a:t>概论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主要护理诊断</a:t>
            </a:r>
            <a:r>
              <a:rPr lang="en-US" altLang="zh-CN" dirty="0"/>
              <a:t>/</a:t>
            </a:r>
            <a:r>
              <a:rPr lang="zh-CN" altLang="zh-CN" dirty="0"/>
              <a:t>合作性</a:t>
            </a:r>
            <a:r>
              <a:rPr lang="zh-CN" altLang="zh-CN" dirty="0" smtClean="0"/>
              <a:t>问题</a:t>
            </a:r>
            <a:endParaRPr lang="zh-CN" altLang="zh-CN" dirty="0"/>
          </a:p>
          <a:p>
            <a:pPr lvl="1"/>
            <a:r>
              <a:rPr lang="zh-CN" altLang="zh-CN" dirty="0" smtClean="0"/>
              <a:t>疼痛 </a:t>
            </a:r>
            <a:r>
              <a:rPr lang="zh-CN" altLang="zh-CN" dirty="0"/>
              <a:t>与关节脱位、局部软组织受损</a:t>
            </a:r>
            <a:r>
              <a:rPr lang="zh-CN" altLang="zh-CN" dirty="0" smtClean="0"/>
              <a:t>有关</a:t>
            </a:r>
            <a:endParaRPr lang="zh-CN" altLang="zh-CN" dirty="0"/>
          </a:p>
          <a:p>
            <a:pPr lvl="1"/>
            <a:r>
              <a:rPr lang="zh-CN" altLang="zh-CN" dirty="0" smtClean="0"/>
              <a:t>躯体移动障碍 </a:t>
            </a:r>
            <a:r>
              <a:rPr lang="zh-CN" altLang="zh-CN" dirty="0"/>
              <a:t>与脱位后患肢功能丧失、制动</a:t>
            </a:r>
            <a:r>
              <a:rPr lang="zh-CN" altLang="zh-CN" dirty="0" smtClean="0"/>
              <a:t>有关</a:t>
            </a:r>
            <a:endParaRPr lang="zh-CN" altLang="zh-CN" dirty="0"/>
          </a:p>
          <a:p>
            <a:pPr lvl="1"/>
            <a:r>
              <a:rPr lang="zh-CN" altLang="zh-CN" dirty="0" smtClean="0"/>
              <a:t>潜在</a:t>
            </a:r>
            <a:r>
              <a:rPr lang="zh-CN" altLang="zh-CN" dirty="0" smtClean="0"/>
              <a:t>并发症</a:t>
            </a:r>
            <a:r>
              <a:rPr lang="en-US" altLang="zh-CN" dirty="0" smtClean="0"/>
              <a:t>  </a:t>
            </a:r>
            <a:r>
              <a:rPr lang="zh-CN" altLang="zh-CN" dirty="0" smtClean="0"/>
              <a:t>周围</a:t>
            </a:r>
            <a:r>
              <a:rPr lang="zh-CN" altLang="zh-CN" dirty="0"/>
              <a:t>血管、神经功能</a:t>
            </a:r>
            <a:r>
              <a:rPr lang="zh-CN" altLang="zh-CN" dirty="0" smtClean="0"/>
              <a:t>障碍</a:t>
            </a:r>
            <a:endParaRPr lang="zh-CN" altLang="zh-CN" dirty="0"/>
          </a:p>
          <a:p>
            <a:pPr lvl="1"/>
            <a:r>
              <a:rPr lang="zh-CN" altLang="zh-CN" dirty="0" smtClean="0"/>
              <a:t>有</a:t>
            </a:r>
            <a:r>
              <a:rPr lang="zh-CN" altLang="en-US" dirty="0" smtClean="0"/>
              <a:t>失用</a:t>
            </a:r>
            <a:r>
              <a:rPr lang="zh-CN" altLang="zh-CN" dirty="0" smtClean="0"/>
              <a:t>综合征</a:t>
            </a:r>
            <a:r>
              <a:rPr lang="zh-CN" altLang="zh-CN" dirty="0"/>
              <a:t>的危险 与患肢制动、缺乏功能锻炼</a:t>
            </a:r>
            <a:r>
              <a:rPr lang="zh-CN" altLang="zh-CN" dirty="0" smtClean="0"/>
              <a:t>有关</a:t>
            </a:r>
            <a:endParaRPr lang="zh-CN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7524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</a:t>
            </a:r>
            <a:r>
              <a:rPr lang="en-US" altLang="zh-CN" dirty="0"/>
              <a:t>  </a:t>
            </a:r>
            <a:r>
              <a:rPr lang="zh-CN" altLang="zh-CN" dirty="0"/>
              <a:t>概论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护理措施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减轻疼痛</a:t>
            </a:r>
            <a:endParaRPr lang="en-US" altLang="zh-CN" dirty="0" smtClean="0"/>
          </a:p>
          <a:p>
            <a:pPr lvl="1"/>
            <a:r>
              <a:rPr lang="zh-CN" altLang="zh-CN" dirty="0"/>
              <a:t>生活护理和心理</a:t>
            </a:r>
            <a:r>
              <a:rPr lang="zh-CN" altLang="zh-CN" dirty="0" smtClean="0"/>
              <a:t>护理</a:t>
            </a:r>
            <a:endParaRPr lang="en-US" altLang="zh-CN" dirty="0" smtClean="0"/>
          </a:p>
          <a:p>
            <a:pPr lvl="1"/>
            <a:r>
              <a:rPr lang="zh-CN" altLang="zh-CN" dirty="0"/>
              <a:t>协助复位和</a:t>
            </a:r>
            <a:r>
              <a:rPr lang="zh-CN" altLang="zh-CN" dirty="0" smtClean="0"/>
              <a:t>固定</a:t>
            </a:r>
            <a:endParaRPr lang="en-US" altLang="zh-CN" dirty="0" smtClean="0"/>
          </a:p>
          <a:p>
            <a:pPr lvl="2"/>
            <a:r>
              <a:rPr lang="zh-CN" altLang="zh-CN" dirty="0"/>
              <a:t>手法复位与</a:t>
            </a:r>
            <a:r>
              <a:rPr lang="zh-CN" altLang="zh-CN" dirty="0" smtClean="0"/>
              <a:t>外固定</a:t>
            </a:r>
            <a:endParaRPr lang="en-US" altLang="zh-CN" dirty="0" smtClean="0"/>
          </a:p>
          <a:p>
            <a:pPr lvl="2"/>
            <a:r>
              <a:rPr lang="zh-CN" altLang="zh-CN" dirty="0"/>
              <a:t>手术复位与</a:t>
            </a:r>
            <a:r>
              <a:rPr lang="zh-CN" altLang="zh-CN" dirty="0" smtClean="0"/>
              <a:t>内固定</a:t>
            </a:r>
            <a:endParaRPr lang="en-US" altLang="zh-CN" dirty="0" smtClean="0"/>
          </a:p>
          <a:p>
            <a:pPr lvl="1"/>
            <a:r>
              <a:rPr lang="zh-CN" altLang="zh-CN" dirty="0"/>
              <a:t>功能锻炼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2727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</a:t>
            </a:r>
            <a:r>
              <a:rPr lang="en-US" altLang="zh-CN" dirty="0"/>
              <a:t>  </a:t>
            </a:r>
            <a:r>
              <a:rPr lang="zh-CN" altLang="zh-CN" dirty="0"/>
              <a:t>概论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护理措施</a:t>
            </a:r>
            <a:endParaRPr lang="en-US" altLang="zh-CN" dirty="0"/>
          </a:p>
          <a:p>
            <a:pPr lvl="1"/>
            <a:r>
              <a:rPr lang="zh-CN" altLang="zh-CN" dirty="0" smtClean="0"/>
              <a:t>健康</a:t>
            </a:r>
            <a:r>
              <a:rPr lang="zh-CN" altLang="zh-CN" dirty="0"/>
              <a:t>教育</a:t>
            </a:r>
          </a:p>
          <a:p>
            <a:pPr lvl="2"/>
            <a:r>
              <a:rPr lang="zh-CN" altLang="zh-CN" dirty="0" smtClean="0"/>
              <a:t>预</a:t>
            </a:r>
            <a:r>
              <a:rPr lang="zh-CN" altLang="zh-CN" dirty="0"/>
              <a:t>防教育 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教育</a:t>
            </a:r>
            <a:r>
              <a:rPr lang="zh-CN" altLang="zh-CN" dirty="0"/>
              <a:t>人们注意安全生产，做好劳动保护，注意交通安全，防止意外伤害事件的</a:t>
            </a:r>
            <a:r>
              <a:rPr lang="zh-CN" altLang="zh-CN" dirty="0" smtClean="0"/>
              <a:t>发生</a:t>
            </a:r>
            <a:endParaRPr lang="zh-CN" altLang="zh-CN" dirty="0"/>
          </a:p>
          <a:p>
            <a:pPr lvl="2"/>
            <a:r>
              <a:rPr lang="zh-CN" altLang="zh-CN" dirty="0" smtClean="0"/>
              <a:t>康复</a:t>
            </a:r>
            <a:r>
              <a:rPr lang="zh-CN" altLang="zh-CN" dirty="0"/>
              <a:t>教育 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向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及</a:t>
            </a:r>
            <a:r>
              <a:rPr lang="zh-CN" altLang="zh-CN" dirty="0"/>
              <a:t>家属讲解关节脱位的康复知识，说明既要保持有效固定，防止习惯性关节脱位，又要坚持功能锻炼，预防关节</a:t>
            </a:r>
            <a:r>
              <a:rPr lang="zh-CN" altLang="zh-CN" dirty="0" smtClean="0"/>
              <a:t>僵硬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962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23850" y="2276475"/>
            <a:ext cx="5400278" cy="2286000"/>
          </a:xfrm>
        </p:spPr>
        <p:txBody>
          <a:bodyPr/>
          <a:lstStyle/>
          <a:p>
            <a:r>
              <a:rPr lang="zh-CN" altLang="zh-CN" dirty="0"/>
              <a:t>第二节</a:t>
            </a:r>
            <a:r>
              <a:rPr lang="en-US" altLang="zh-CN" dirty="0"/>
              <a:t>  </a:t>
            </a:r>
            <a:r>
              <a:rPr lang="zh-CN" altLang="zh-CN" dirty="0"/>
              <a:t>肩关节</a:t>
            </a:r>
            <a:r>
              <a:rPr lang="zh-CN" altLang="zh-CN" dirty="0" smtClean="0"/>
              <a:t>脱位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359580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第三十九章</a:t>
            </a:r>
            <a:r>
              <a:rPr lang="en-US" altLang="zh-CN" dirty="0"/>
              <a:t>  </a:t>
            </a:r>
            <a:r>
              <a:rPr lang="zh-CN" altLang="zh-CN" dirty="0"/>
              <a:t>关节</a:t>
            </a:r>
            <a:r>
              <a:rPr lang="zh-CN" altLang="zh-CN" dirty="0" smtClean="0"/>
              <a:t>脱位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371600"/>
            <a:ext cx="8839200" cy="4876800"/>
          </a:xfrm>
        </p:spPr>
        <p:txBody>
          <a:bodyPr/>
          <a:lstStyle/>
          <a:p>
            <a:r>
              <a:rPr lang="zh-CN" altLang="zh-CN" dirty="0"/>
              <a:t>学习目标</a:t>
            </a:r>
          </a:p>
          <a:p>
            <a:pPr lvl="1"/>
            <a:r>
              <a:rPr lang="zh-CN" altLang="zh-CN" dirty="0"/>
              <a:t>识记：</a:t>
            </a:r>
          </a:p>
          <a:p>
            <a:pPr lvl="2"/>
            <a:r>
              <a:rPr lang="zh-CN" altLang="zh-CN" dirty="0" smtClean="0"/>
              <a:t>列举关节</a:t>
            </a:r>
            <a:r>
              <a:rPr lang="zh-CN" altLang="zh-CN" dirty="0"/>
              <a:t>脱位的常见发病原因及分类、辅助检查</a:t>
            </a:r>
            <a:r>
              <a:rPr lang="zh-CN" altLang="zh-CN" dirty="0" smtClean="0"/>
              <a:t>方法</a:t>
            </a:r>
            <a:endParaRPr lang="zh-CN" altLang="zh-CN" dirty="0"/>
          </a:p>
          <a:p>
            <a:pPr lvl="2"/>
            <a:r>
              <a:rPr lang="zh-CN" altLang="zh-CN" dirty="0" smtClean="0"/>
              <a:t>描述关节</a:t>
            </a:r>
            <a:r>
              <a:rPr lang="zh-CN" altLang="zh-CN" dirty="0"/>
              <a:t>脱位的临床表现和治疗</a:t>
            </a:r>
            <a:r>
              <a:rPr lang="zh-CN" altLang="zh-CN" dirty="0" smtClean="0"/>
              <a:t>原则</a:t>
            </a:r>
            <a:endParaRPr lang="zh-CN" altLang="zh-CN" dirty="0"/>
          </a:p>
          <a:p>
            <a:pPr lvl="1"/>
            <a:r>
              <a:rPr lang="zh-CN" altLang="zh-CN" dirty="0"/>
              <a:t>理解：</a:t>
            </a:r>
          </a:p>
          <a:p>
            <a:pPr lvl="2"/>
            <a:r>
              <a:rPr lang="zh-CN" altLang="zh-CN" dirty="0" smtClean="0"/>
              <a:t>比较几种常见关节</a:t>
            </a:r>
            <a:r>
              <a:rPr lang="zh-CN" altLang="zh-CN" dirty="0"/>
              <a:t>脱位的临床表现、治疗</a:t>
            </a:r>
            <a:r>
              <a:rPr lang="zh-CN" altLang="zh-CN" dirty="0" smtClean="0"/>
              <a:t>原则</a:t>
            </a:r>
            <a:endParaRPr lang="zh-CN" altLang="zh-CN" dirty="0"/>
          </a:p>
          <a:p>
            <a:pPr lvl="1"/>
            <a:r>
              <a:rPr lang="zh-CN" altLang="zh-CN" dirty="0"/>
              <a:t>运用：</a:t>
            </a:r>
          </a:p>
          <a:p>
            <a:pPr lvl="2"/>
            <a:r>
              <a:rPr lang="zh-CN" altLang="zh-CN" dirty="0" smtClean="0"/>
              <a:t>评估关节</a:t>
            </a:r>
            <a:r>
              <a:rPr lang="zh-CN" altLang="zh-CN" dirty="0" smtClean="0"/>
              <a:t>脱位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并</a:t>
            </a:r>
            <a:r>
              <a:rPr lang="zh-CN" altLang="zh-CN" dirty="0" smtClean="0"/>
              <a:t>为</a:t>
            </a:r>
            <a:r>
              <a:rPr lang="zh-CN" altLang="zh-CN" dirty="0" smtClean="0"/>
              <a:t>其</a:t>
            </a:r>
            <a:r>
              <a:rPr lang="zh-CN" altLang="en-US" dirty="0" smtClean="0"/>
              <a:t>制订</a:t>
            </a:r>
            <a:r>
              <a:rPr lang="zh-CN" altLang="zh-CN" dirty="0" smtClean="0"/>
              <a:t>护理</a:t>
            </a:r>
            <a:r>
              <a:rPr lang="zh-CN" altLang="zh-CN" dirty="0" smtClean="0"/>
              <a:t>计划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5236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第二节</a:t>
            </a:r>
            <a:r>
              <a:rPr lang="en-US" altLang="zh-CN" dirty="0"/>
              <a:t>  </a:t>
            </a:r>
            <a:r>
              <a:rPr lang="zh-CN" altLang="zh-CN" dirty="0"/>
              <a:t>肩关节脱位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概述</a:t>
            </a:r>
            <a:endParaRPr lang="en-US" altLang="zh-CN" dirty="0" smtClean="0"/>
          </a:p>
          <a:p>
            <a:pPr lvl="1"/>
            <a:r>
              <a:rPr lang="zh-CN" altLang="zh-CN" dirty="0"/>
              <a:t>习惯上将肱盂关节脱位称为肩关节脱位（</a:t>
            </a:r>
            <a:r>
              <a:rPr lang="en-US" altLang="zh-CN" dirty="0"/>
              <a:t>dislocation of </a:t>
            </a:r>
            <a:r>
              <a:rPr lang="en-US" altLang="zh-CN" dirty="0" smtClean="0"/>
              <a:t>shoulder</a:t>
            </a:r>
            <a:r>
              <a:rPr lang="zh-CN" altLang="zh-CN" dirty="0"/>
              <a:t>），是临床上最常见的关节脱位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70130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第二节</a:t>
            </a:r>
            <a:r>
              <a:rPr lang="en-US" altLang="zh-CN" dirty="0"/>
              <a:t>  </a:t>
            </a:r>
            <a:r>
              <a:rPr lang="zh-CN" altLang="zh-CN" dirty="0"/>
              <a:t>肩关节脱位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护理评估</a:t>
            </a:r>
            <a:endParaRPr lang="en-US" altLang="zh-CN" dirty="0" smtClean="0"/>
          </a:p>
          <a:p>
            <a:pPr lvl="1"/>
            <a:r>
              <a:rPr lang="zh-CN" altLang="zh-CN" dirty="0"/>
              <a:t>临床表现</a:t>
            </a:r>
            <a:endParaRPr lang="zh-CN" altLang="zh-CN" sz="2400" dirty="0"/>
          </a:p>
          <a:p>
            <a:pPr lvl="2"/>
            <a:r>
              <a:rPr lang="zh-CN" altLang="zh-CN" dirty="0"/>
              <a:t>主要表现为伤后肩部疼痛、肿胀、肩关节活动障碍</a:t>
            </a:r>
            <a:r>
              <a:rPr lang="zh-CN" altLang="zh-CN" dirty="0" smtClean="0"/>
              <a:t>。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搭</a:t>
            </a:r>
            <a:r>
              <a:rPr lang="zh-CN" altLang="zh-CN" dirty="0"/>
              <a:t>肩试验（</a:t>
            </a:r>
            <a:r>
              <a:rPr lang="en-US" altLang="zh-CN" dirty="0" err="1" smtClean="0"/>
              <a:t>Dugas</a:t>
            </a:r>
            <a:r>
              <a:rPr lang="en-US" altLang="zh-CN" dirty="0" smtClean="0"/>
              <a:t> sign</a:t>
            </a:r>
            <a:r>
              <a:rPr lang="zh-CN" altLang="zh-CN" dirty="0"/>
              <a:t>）阳性：即将患侧肘部紧贴胸壁，手掌搭不到健侧肩部，或手掌搭到健侧肩部时，肘部不能紧贴胸壁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18899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第二节</a:t>
            </a:r>
            <a:r>
              <a:rPr lang="en-US" altLang="zh-CN" dirty="0"/>
              <a:t>  </a:t>
            </a:r>
            <a:r>
              <a:rPr lang="zh-CN" altLang="zh-CN" dirty="0"/>
              <a:t>肩关节脱位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1026" name="图片 10" descr="方肩畸形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340768"/>
            <a:ext cx="2880321" cy="3915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矩形 4"/>
          <p:cNvSpPr/>
          <p:nvPr/>
        </p:nvSpPr>
        <p:spPr>
          <a:xfrm>
            <a:off x="3708871" y="5456494"/>
            <a:ext cx="12105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000" dirty="0" smtClean="0"/>
              <a:t>方</a:t>
            </a:r>
            <a:r>
              <a:rPr lang="zh-CN" altLang="zh-CN" sz="2000" dirty="0"/>
              <a:t>肩畸形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8340827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第二节</a:t>
            </a:r>
            <a:r>
              <a:rPr lang="en-US" altLang="zh-CN" dirty="0"/>
              <a:t>  </a:t>
            </a:r>
            <a:r>
              <a:rPr lang="zh-CN" altLang="zh-CN" dirty="0"/>
              <a:t>肩关节脱位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护理评估</a:t>
            </a:r>
            <a:endParaRPr lang="en-US" altLang="zh-CN" dirty="0"/>
          </a:p>
          <a:p>
            <a:pPr lvl="1"/>
            <a:r>
              <a:rPr lang="zh-CN" altLang="zh-CN" dirty="0" smtClean="0"/>
              <a:t>辅助检查</a:t>
            </a:r>
            <a:endParaRPr lang="zh-CN" altLang="zh-CN" dirty="0"/>
          </a:p>
          <a:p>
            <a:pPr lvl="2"/>
            <a:r>
              <a:rPr lang="en-US" altLang="zh-CN" dirty="0" smtClean="0"/>
              <a:t>X</a:t>
            </a:r>
            <a:r>
              <a:rPr lang="zh-CN" altLang="zh-CN" dirty="0" smtClean="0"/>
              <a:t>线检查能明确脱位的类型及有无合并骨折</a:t>
            </a:r>
            <a:endParaRPr lang="en-US" altLang="zh-CN" dirty="0" smtClean="0"/>
          </a:p>
          <a:p>
            <a:pPr lvl="1"/>
            <a:r>
              <a:rPr lang="zh-CN" altLang="zh-CN" dirty="0"/>
              <a:t>与疾病相关的健康史</a:t>
            </a:r>
            <a:endParaRPr lang="zh-CN" altLang="zh-CN" sz="2400" dirty="0"/>
          </a:p>
          <a:p>
            <a:pPr lvl="2"/>
            <a:r>
              <a:rPr lang="zh-CN" altLang="zh-CN" dirty="0"/>
              <a:t>评估受伤原因及当时表现等。了解其既往有无习惯性肩关节</a:t>
            </a:r>
            <a:r>
              <a:rPr lang="zh-CN" altLang="zh-CN" dirty="0" smtClean="0"/>
              <a:t>脱位</a:t>
            </a:r>
            <a:endParaRPr lang="en-US" altLang="zh-CN" dirty="0" smtClean="0"/>
          </a:p>
          <a:p>
            <a:pPr lvl="1"/>
            <a:r>
              <a:rPr lang="zh-CN" altLang="zh-CN" dirty="0"/>
              <a:t>心理社会状况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99237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第二节</a:t>
            </a:r>
            <a:r>
              <a:rPr lang="en-US" altLang="zh-CN" dirty="0"/>
              <a:t>  </a:t>
            </a:r>
            <a:r>
              <a:rPr lang="zh-CN" altLang="zh-CN" dirty="0"/>
              <a:t>肩关节脱位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护理评估</a:t>
            </a:r>
            <a:endParaRPr lang="en-US" altLang="zh-CN" dirty="0"/>
          </a:p>
          <a:p>
            <a:pPr lvl="1"/>
            <a:r>
              <a:rPr lang="zh-CN" altLang="en-US" dirty="0" smtClean="0"/>
              <a:t>治</a:t>
            </a:r>
            <a:r>
              <a:rPr lang="zh-CN" altLang="zh-CN" dirty="0" smtClean="0"/>
              <a:t>疗原则</a:t>
            </a:r>
            <a:endParaRPr lang="zh-CN" altLang="zh-CN" dirty="0"/>
          </a:p>
          <a:p>
            <a:pPr lvl="2"/>
            <a:r>
              <a:rPr lang="zh-CN" altLang="zh-CN" dirty="0" smtClean="0"/>
              <a:t>复位 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常用</a:t>
            </a:r>
            <a:r>
              <a:rPr lang="zh-CN" altLang="zh-CN" dirty="0"/>
              <a:t>的手法复位有手牵足蹬</a:t>
            </a:r>
            <a:r>
              <a:rPr lang="zh-CN" altLang="zh-CN" dirty="0" smtClean="0"/>
              <a:t>法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固定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功能锻炼</a:t>
            </a:r>
            <a:endParaRPr lang="en-US" altLang="zh-CN" dirty="0" smtClean="0"/>
          </a:p>
          <a:p>
            <a:pPr lvl="1"/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2050" name="Picture 2" descr="guanjietuoweifu"/>
          <p:cNvPicPr>
            <a:picLocks noChangeAspect="1" noChangeArrowheads="1"/>
          </p:cNvPicPr>
          <p:nvPr/>
        </p:nvPicPr>
        <p:blipFill>
          <a:blip r:embed="rId2">
            <a:lum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068959"/>
            <a:ext cx="4608511" cy="3039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67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/>
            </a:r>
            <a:br>
              <a:rPr kumimoji="0" lang="zh-CN" altLang="zh-CN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</a:br>
            <a:r>
              <a:rPr kumimoji="0" lang="zh-CN" altLang="zh-CN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宋体" pitchFamily="2" charset="-122"/>
              </a:rPr>
              <a:t>图</a:t>
            </a:r>
            <a:r>
              <a:rPr kumimoji="0" lang="en-US" altLang="zh-CN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宋体" pitchFamily="2" charset="-122"/>
              </a:rPr>
              <a:t>39-2  </a:t>
            </a:r>
            <a:r>
              <a:rPr kumimoji="0" lang="zh-CN" alt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宋体" pitchFamily="2" charset="-122"/>
              </a:rPr>
              <a:t>手牵足蹬法</a:t>
            </a:r>
            <a:endParaRPr kumimoji="0" lang="zh-CN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292080" y="5924098"/>
            <a:ext cx="146706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000" dirty="0" smtClean="0"/>
              <a:t>手</a:t>
            </a:r>
            <a:r>
              <a:rPr lang="zh-CN" altLang="zh-CN" sz="2000" dirty="0"/>
              <a:t>牵足蹬法</a:t>
            </a:r>
          </a:p>
        </p:txBody>
      </p:sp>
    </p:spTree>
    <p:extLst>
      <p:ext uri="{BB962C8B-B14F-4D97-AF65-F5344CB8AC3E}">
        <p14:creationId xmlns:p14="http://schemas.microsoft.com/office/powerpoint/2010/main" val="383064731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第二节</a:t>
            </a:r>
            <a:r>
              <a:rPr lang="en-US" altLang="zh-CN" dirty="0"/>
              <a:t>  </a:t>
            </a:r>
            <a:r>
              <a:rPr lang="zh-CN" altLang="zh-CN" dirty="0"/>
              <a:t>肩关节脱位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主要护理诊断</a:t>
            </a:r>
            <a:r>
              <a:rPr lang="en-US" altLang="zh-CN" dirty="0"/>
              <a:t>/</a:t>
            </a:r>
            <a:r>
              <a:rPr lang="zh-CN" altLang="zh-CN" dirty="0"/>
              <a:t>合作性</a:t>
            </a:r>
            <a:r>
              <a:rPr lang="zh-CN" altLang="zh-CN" dirty="0" smtClean="0"/>
              <a:t>问题</a:t>
            </a:r>
            <a:endParaRPr lang="zh-CN" altLang="zh-CN" dirty="0"/>
          </a:p>
          <a:p>
            <a:pPr lvl="1"/>
            <a:r>
              <a:rPr lang="zh-CN" altLang="zh-CN" dirty="0" smtClean="0"/>
              <a:t>疼痛</a:t>
            </a:r>
            <a:r>
              <a:rPr lang="en-US" altLang="zh-CN" dirty="0" smtClean="0"/>
              <a:t>  </a:t>
            </a:r>
            <a:r>
              <a:rPr lang="zh-CN" altLang="zh-CN" dirty="0"/>
              <a:t>与肩关节脱位</a:t>
            </a:r>
            <a:r>
              <a:rPr lang="zh-CN" altLang="zh-CN" dirty="0" smtClean="0"/>
              <a:t>有关</a:t>
            </a:r>
            <a:endParaRPr lang="zh-CN" altLang="zh-CN" dirty="0"/>
          </a:p>
          <a:p>
            <a:pPr lvl="1"/>
            <a:r>
              <a:rPr lang="zh-CN" altLang="zh-CN" dirty="0" smtClean="0"/>
              <a:t>潜在并发症</a:t>
            </a:r>
            <a:r>
              <a:rPr lang="en-US" altLang="zh-CN" dirty="0" smtClean="0"/>
              <a:t>  </a:t>
            </a:r>
            <a:r>
              <a:rPr lang="zh-CN" altLang="zh-CN" dirty="0"/>
              <a:t>血管、神经损伤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91185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第二节</a:t>
            </a:r>
            <a:r>
              <a:rPr lang="en-US" altLang="zh-CN" dirty="0"/>
              <a:t>  </a:t>
            </a:r>
            <a:r>
              <a:rPr lang="zh-CN" altLang="zh-CN" dirty="0"/>
              <a:t>肩关节脱位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护理</a:t>
            </a:r>
            <a:r>
              <a:rPr lang="zh-CN" altLang="zh-CN" dirty="0" smtClean="0"/>
              <a:t>措施</a:t>
            </a:r>
            <a:endParaRPr lang="zh-CN" altLang="zh-CN" dirty="0"/>
          </a:p>
          <a:p>
            <a:pPr lvl="1"/>
            <a:r>
              <a:rPr lang="zh-CN" altLang="zh-CN" dirty="0"/>
              <a:t>观察伤肢末端的血运及感觉、运动</a:t>
            </a:r>
            <a:r>
              <a:rPr lang="zh-CN" altLang="zh-CN" dirty="0" smtClean="0"/>
              <a:t>情况</a:t>
            </a:r>
            <a:endParaRPr lang="en-US" altLang="zh-CN" dirty="0" smtClean="0"/>
          </a:p>
          <a:p>
            <a:pPr lvl="1"/>
            <a:r>
              <a:rPr lang="zh-CN" altLang="zh-CN" dirty="0" smtClean="0"/>
              <a:t>固定</a:t>
            </a:r>
            <a:r>
              <a:rPr lang="zh-CN" altLang="zh-CN" dirty="0"/>
              <a:t>期间</a:t>
            </a:r>
            <a:r>
              <a:rPr lang="zh-CN" altLang="zh-CN" dirty="0" smtClean="0"/>
              <a:t>指导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进行</a:t>
            </a:r>
            <a:r>
              <a:rPr lang="zh-CN" altLang="zh-CN" dirty="0"/>
              <a:t>腕部与手指活动；解除固定后，进行肩关节各方向的锻炼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92428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23850" y="2276475"/>
            <a:ext cx="5472286" cy="2286000"/>
          </a:xfrm>
        </p:spPr>
        <p:txBody>
          <a:bodyPr/>
          <a:lstStyle/>
          <a:p>
            <a:r>
              <a:rPr lang="zh-CN" altLang="zh-CN" dirty="0"/>
              <a:t>第三节</a:t>
            </a:r>
            <a:r>
              <a:rPr lang="en-US" altLang="zh-CN" dirty="0"/>
              <a:t>  </a:t>
            </a:r>
            <a:r>
              <a:rPr lang="zh-CN" altLang="zh-CN" dirty="0"/>
              <a:t>肘关节</a:t>
            </a:r>
            <a:r>
              <a:rPr lang="zh-CN" altLang="zh-CN" dirty="0" smtClean="0"/>
              <a:t>脱位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6701013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第三节</a:t>
            </a:r>
            <a:r>
              <a:rPr lang="en-US" altLang="zh-CN" dirty="0"/>
              <a:t>  </a:t>
            </a:r>
            <a:r>
              <a:rPr lang="zh-CN" altLang="zh-CN" dirty="0"/>
              <a:t>肘关节脱位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概述</a:t>
            </a:r>
            <a:endParaRPr lang="en-US" altLang="zh-CN" dirty="0" smtClean="0"/>
          </a:p>
          <a:p>
            <a:pPr lvl="1"/>
            <a:r>
              <a:rPr lang="zh-CN" altLang="zh-CN" dirty="0"/>
              <a:t>肘关节脱位</a:t>
            </a:r>
            <a:r>
              <a:rPr lang="en-US" altLang="zh-CN" dirty="0"/>
              <a:t>(dislocation of </a:t>
            </a:r>
            <a:r>
              <a:rPr lang="en-US" altLang="zh-CN" dirty="0" smtClean="0"/>
              <a:t>elbow</a:t>
            </a:r>
            <a:r>
              <a:rPr lang="en-US" altLang="zh-CN" dirty="0"/>
              <a:t>)</a:t>
            </a:r>
            <a:r>
              <a:rPr lang="zh-CN" altLang="zh-CN" dirty="0"/>
              <a:t>较常见，发生率仅次于肩关节脱位，多见于青壮年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85072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第三节</a:t>
            </a:r>
            <a:r>
              <a:rPr lang="en-US" altLang="zh-CN" dirty="0"/>
              <a:t>  </a:t>
            </a:r>
            <a:r>
              <a:rPr lang="zh-CN" altLang="zh-CN" dirty="0"/>
              <a:t>肘关节脱位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护理</a:t>
            </a:r>
            <a:r>
              <a:rPr lang="zh-CN" altLang="zh-CN" dirty="0" smtClean="0"/>
              <a:t>评估</a:t>
            </a:r>
            <a:endParaRPr lang="zh-CN" altLang="zh-CN" dirty="0"/>
          </a:p>
          <a:p>
            <a:pPr lvl="1"/>
            <a:r>
              <a:rPr lang="zh-CN" altLang="zh-CN" dirty="0" smtClean="0"/>
              <a:t>临床</a:t>
            </a:r>
            <a:r>
              <a:rPr lang="zh-CN" altLang="zh-CN" dirty="0"/>
              <a:t>表现</a:t>
            </a:r>
          </a:p>
          <a:p>
            <a:pPr lvl="2"/>
            <a:r>
              <a:rPr lang="zh-CN" altLang="zh-CN" dirty="0"/>
              <a:t>主要表现为伤后肘部疼痛、增粗，上肢变短，肘后凹陷，鹰嘴后突明显，肘后三角关系失常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7638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第三十九章</a:t>
            </a:r>
            <a:r>
              <a:rPr lang="en-US" altLang="zh-CN" dirty="0"/>
              <a:t>  </a:t>
            </a:r>
            <a:r>
              <a:rPr lang="zh-CN" altLang="zh-CN" dirty="0"/>
              <a:t>关节</a:t>
            </a:r>
            <a:r>
              <a:rPr lang="zh-CN" altLang="zh-CN" dirty="0" smtClean="0"/>
              <a:t>脱位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概述</a:t>
            </a:r>
            <a:endParaRPr lang="en-US" altLang="zh-CN" dirty="0" smtClean="0"/>
          </a:p>
          <a:p>
            <a:pPr lvl="1"/>
            <a:r>
              <a:rPr lang="zh-CN" altLang="zh-CN" dirty="0"/>
              <a:t>关节脱位</a:t>
            </a:r>
            <a:r>
              <a:rPr lang="en-US" altLang="zh-CN" dirty="0"/>
              <a:t>(dislocation) </a:t>
            </a:r>
            <a:r>
              <a:rPr lang="zh-CN" altLang="zh-CN" dirty="0"/>
              <a:t>俗称脱臼，是指骨的关节面失去正常的对合关系。部分失去正常对合关系，称为半</a:t>
            </a:r>
            <a:r>
              <a:rPr lang="zh-CN" altLang="zh-CN" dirty="0" smtClean="0"/>
              <a:t>脱位</a:t>
            </a:r>
            <a:endParaRPr lang="en-US" altLang="zh-CN" dirty="0" smtClean="0"/>
          </a:p>
          <a:p>
            <a:pPr lvl="1"/>
            <a:r>
              <a:rPr lang="zh-CN" altLang="zh-CN" dirty="0"/>
              <a:t>关节脱位可由外伤、关节病变或先天性因素等引起，临床上以外伤性脱位最多见，多发生于青壮年、儿童，老年人较少见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290964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第三节</a:t>
            </a:r>
            <a:r>
              <a:rPr lang="en-US" altLang="zh-CN" dirty="0"/>
              <a:t>  </a:t>
            </a:r>
            <a:r>
              <a:rPr lang="zh-CN" altLang="zh-CN" dirty="0"/>
              <a:t>肘关节脱位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护理评估</a:t>
            </a:r>
          </a:p>
          <a:p>
            <a:pPr lvl="1"/>
            <a:r>
              <a:rPr lang="zh-CN" altLang="zh-CN" dirty="0" smtClean="0"/>
              <a:t>辅助检查</a:t>
            </a:r>
            <a:endParaRPr lang="zh-CN" altLang="zh-CN" dirty="0"/>
          </a:p>
          <a:p>
            <a:pPr lvl="2"/>
            <a:r>
              <a:rPr lang="en-US" altLang="zh-CN" dirty="0"/>
              <a:t>X</a:t>
            </a:r>
            <a:r>
              <a:rPr lang="zh-CN" altLang="zh-CN" dirty="0"/>
              <a:t>线检查可明确脱位的类型、移位情况及有无合并骨折。对陈旧性脱位，还可明确有无</a:t>
            </a:r>
            <a:r>
              <a:rPr lang="zh-CN" altLang="zh-CN" dirty="0" smtClean="0"/>
              <a:t>骨化性肌炎</a:t>
            </a:r>
            <a:endParaRPr lang="en-US" altLang="zh-CN" dirty="0" smtClean="0"/>
          </a:p>
          <a:p>
            <a:pPr lvl="1"/>
            <a:r>
              <a:rPr lang="zh-CN" altLang="zh-CN" dirty="0"/>
              <a:t>与疾病相关的健康史</a:t>
            </a:r>
            <a:endParaRPr lang="zh-CN" altLang="zh-CN" sz="2400" dirty="0"/>
          </a:p>
          <a:p>
            <a:pPr lvl="2"/>
            <a:r>
              <a:rPr lang="zh-CN" altLang="zh-CN" dirty="0"/>
              <a:t>评估受伤原因及当时表现等。</a:t>
            </a:r>
            <a:endParaRPr lang="zh-CN" altLang="zh-CN" sz="2000" dirty="0"/>
          </a:p>
          <a:p>
            <a:pPr lvl="1"/>
            <a:r>
              <a:rPr lang="zh-CN" altLang="zh-CN" dirty="0" smtClean="0"/>
              <a:t>心理</a:t>
            </a:r>
            <a:r>
              <a:rPr lang="zh-CN" altLang="zh-CN" dirty="0"/>
              <a:t>社会状况</a:t>
            </a:r>
            <a:endParaRPr lang="zh-CN" altLang="zh-CN" sz="2400" dirty="0"/>
          </a:p>
          <a:p>
            <a:pPr lvl="1"/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95958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第三节</a:t>
            </a:r>
            <a:r>
              <a:rPr lang="en-US" altLang="zh-CN" dirty="0"/>
              <a:t>  </a:t>
            </a:r>
            <a:r>
              <a:rPr lang="zh-CN" altLang="zh-CN" dirty="0"/>
              <a:t>肘关节脱位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护理评估</a:t>
            </a:r>
          </a:p>
          <a:p>
            <a:pPr lvl="1"/>
            <a:r>
              <a:rPr lang="zh-CN" altLang="zh-CN" dirty="0" smtClean="0"/>
              <a:t>治疗原则</a:t>
            </a:r>
            <a:r>
              <a:rPr lang="en-US" altLang="zh-CN" dirty="0" smtClean="0"/>
              <a:t>    </a:t>
            </a:r>
            <a:endParaRPr lang="zh-CN" altLang="zh-CN" dirty="0"/>
          </a:p>
          <a:p>
            <a:pPr lvl="2"/>
            <a:r>
              <a:rPr lang="zh-CN" altLang="zh-CN" dirty="0" smtClean="0"/>
              <a:t>复位 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大多数</a:t>
            </a:r>
            <a:r>
              <a:rPr lang="zh-CN" altLang="zh-CN" dirty="0"/>
              <a:t>采用手法</a:t>
            </a:r>
            <a:r>
              <a:rPr lang="zh-CN" altLang="zh-CN" dirty="0" smtClean="0"/>
              <a:t>复位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固定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功能锻炼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98343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第三节</a:t>
            </a:r>
            <a:r>
              <a:rPr lang="en-US" altLang="zh-CN" dirty="0"/>
              <a:t>  </a:t>
            </a:r>
            <a:r>
              <a:rPr lang="zh-CN" altLang="zh-CN" dirty="0"/>
              <a:t>肘关节脱位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主要护理诊断</a:t>
            </a:r>
            <a:r>
              <a:rPr lang="en-US" altLang="zh-CN" dirty="0"/>
              <a:t>/</a:t>
            </a:r>
            <a:r>
              <a:rPr lang="zh-CN" altLang="zh-CN" dirty="0"/>
              <a:t>合作性</a:t>
            </a:r>
            <a:r>
              <a:rPr lang="zh-CN" altLang="zh-CN" dirty="0" smtClean="0"/>
              <a:t>问题</a:t>
            </a:r>
            <a:endParaRPr lang="zh-CN" altLang="zh-CN" dirty="0"/>
          </a:p>
          <a:p>
            <a:pPr lvl="1"/>
            <a:r>
              <a:rPr lang="zh-CN" altLang="en-US" dirty="0" smtClean="0"/>
              <a:t>（</a:t>
            </a:r>
            <a:r>
              <a:rPr lang="zh-CN" altLang="zh-CN" dirty="0" smtClean="0"/>
              <a:t>进食</a:t>
            </a:r>
            <a:r>
              <a:rPr lang="zh-CN" altLang="zh-CN" dirty="0"/>
              <a:t>、卫生）自理缺陷</a:t>
            </a:r>
            <a:r>
              <a:rPr lang="en-US" altLang="zh-CN" dirty="0"/>
              <a:t>  </a:t>
            </a:r>
            <a:r>
              <a:rPr lang="zh-CN" altLang="zh-CN" dirty="0"/>
              <a:t>与肘关节脱位、复位后固定有关</a:t>
            </a:r>
          </a:p>
          <a:p>
            <a:pPr lvl="1"/>
            <a:r>
              <a:rPr lang="zh-CN" altLang="zh-CN" dirty="0" smtClean="0"/>
              <a:t>潜在</a:t>
            </a:r>
            <a:r>
              <a:rPr lang="zh-CN" altLang="zh-CN" dirty="0"/>
              <a:t>并发症</a:t>
            </a:r>
            <a:r>
              <a:rPr lang="en-US" altLang="zh-CN" dirty="0"/>
              <a:t>  </a:t>
            </a:r>
            <a:r>
              <a:rPr lang="zh-CN" altLang="zh-CN" dirty="0"/>
              <a:t>患肢血供障碍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86104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第三节</a:t>
            </a:r>
            <a:r>
              <a:rPr lang="en-US" altLang="zh-CN" dirty="0"/>
              <a:t>  </a:t>
            </a:r>
            <a:r>
              <a:rPr lang="zh-CN" altLang="zh-CN" dirty="0"/>
              <a:t>肘关节脱位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护理</a:t>
            </a:r>
            <a:r>
              <a:rPr lang="zh-CN" altLang="zh-CN" dirty="0" smtClean="0"/>
              <a:t>措施</a:t>
            </a:r>
            <a:endParaRPr lang="zh-CN" altLang="zh-CN" dirty="0"/>
          </a:p>
          <a:p>
            <a:pPr lvl="1"/>
            <a:r>
              <a:rPr lang="zh-CN" altLang="zh-CN" dirty="0"/>
              <a:t>观察伤肢末端的血运及感觉、运动</a:t>
            </a:r>
            <a:r>
              <a:rPr lang="zh-CN" altLang="zh-CN" dirty="0" smtClean="0"/>
              <a:t>情况</a:t>
            </a:r>
            <a:endParaRPr lang="en-US" altLang="zh-CN" dirty="0" smtClean="0"/>
          </a:p>
          <a:p>
            <a:pPr lvl="1"/>
            <a:r>
              <a:rPr lang="zh-CN" altLang="zh-CN" dirty="0" smtClean="0"/>
              <a:t>固定</a:t>
            </a:r>
            <a:r>
              <a:rPr lang="zh-CN" altLang="zh-CN" dirty="0"/>
              <a:t>期间</a:t>
            </a:r>
            <a:r>
              <a:rPr lang="zh-CN" altLang="zh-CN" dirty="0" smtClean="0"/>
              <a:t>指导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进行</a:t>
            </a:r>
            <a:r>
              <a:rPr lang="zh-CN" altLang="zh-CN" dirty="0"/>
              <a:t>固定部位肌肉的等长舒缩锻炼及手指、腕部、肩关节</a:t>
            </a:r>
            <a:r>
              <a:rPr lang="zh-CN" altLang="zh-CN" dirty="0" smtClean="0"/>
              <a:t>活动</a:t>
            </a:r>
            <a:endParaRPr lang="en-US" altLang="zh-CN" dirty="0" smtClean="0"/>
          </a:p>
          <a:p>
            <a:pPr lvl="1"/>
            <a:r>
              <a:rPr lang="zh-CN" altLang="zh-CN" dirty="0" smtClean="0"/>
              <a:t>解除</a:t>
            </a:r>
            <a:r>
              <a:rPr lang="zh-CN" altLang="zh-CN" dirty="0"/>
              <a:t>固定后进行全方位的肘关节功能锻炼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82652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23850" y="2276475"/>
            <a:ext cx="5472286" cy="2286000"/>
          </a:xfrm>
        </p:spPr>
        <p:txBody>
          <a:bodyPr/>
          <a:lstStyle/>
          <a:p>
            <a:r>
              <a:rPr lang="zh-CN" altLang="zh-CN" dirty="0"/>
              <a:t>第四节</a:t>
            </a:r>
            <a:r>
              <a:rPr lang="en-US" altLang="zh-CN" dirty="0"/>
              <a:t>  </a:t>
            </a:r>
            <a:r>
              <a:rPr lang="zh-CN" altLang="zh-CN" dirty="0" smtClean="0"/>
              <a:t>髋关节脱位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297313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第四节</a:t>
            </a:r>
            <a:r>
              <a:rPr lang="en-US" altLang="zh-CN" dirty="0"/>
              <a:t>  </a:t>
            </a:r>
            <a:r>
              <a:rPr lang="zh-CN" altLang="zh-CN" dirty="0"/>
              <a:t>髋关节脱位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概述</a:t>
            </a:r>
            <a:endParaRPr lang="en-US" altLang="zh-CN" dirty="0" smtClean="0"/>
          </a:p>
          <a:p>
            <a:pPr lvl="1"/>
            <a:r>
              <a:rPr lang="zh-CN" altLang="zh-CN" dirty="0"/>
              <a:t>髋关节脱位（</a:t>
            </a:r>
            <a:r>
              <a:rPr lang="en-US" altLang="zh-CN" dirty="0"/>
              <a:t>dislocation of </a:t>
            </a:r>
            <a:r>
              <a:rPr lang="en-US" altLang="zh-CN" dirty="0" smtClean="0"/>
              <a:t>hip</a:t>
            </a:r>
            <a:r>
              <a:rPr lang="zh-CN" altLang="zh-CN" dirty="0"/>
              <a:t>）多由强大暴力引起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51131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第四节</a:t>
            </a:r>
            <a:r>
              <a:rPr lang="en-US" altLang="zh-CN" dirty="0"/>
              <a:t>  </a:t>
            </a:r>
            <a:r>
              <a:rPr lang="zh-CN" altLang="zh-CN" dirty="0"/>
              <a:t>髋关节脱位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371600"/>
            <a:ext cx="5995392" cy="4876800"/>
          </a:xfrm>
        </p:spPr>
        <p:txBody>
          <a:bodyPr/>
          <a:lstStyle/>
          <a:p>
            <a:r>
              <a:rPr lang="zh-CN" altLang="zh-CN" dirty="0"/>
              <a:t>护理</a:t>
            </a:r>
            <a:r>
              <a:rPr lang="zh-CN" altLang="zh-CN" dirty="0" smtClean="0"/>
              <a:t>评估</a:t>
            </a:r>
            <a:endParaRPr lang="zh-CN" altLang="zh-CN" dirty="0"/>
          </a:p>
          <a:p>
            <a:pPr lvl="1"/>
            <a:r>
              <a:rPr lang="zh-CN" altLang="zh-CN" dirty="0" smtClean="0"/>
              <a:t>临床</a:t>
            </a:r>
            <a:r>
              <a:rPr lang="zh-CN" altLang="zh-CN" dirty="0"/>
              <a:t>表现 </a:t>
            </a:r>
          </a:p>
          <a:p>
            <a:pPr lvl="2"/>
            <a:r>
              <a:rPr lang="zh-CN" altLang="zh-CN" dirty="0"/>
              <a:t>主要表现为伤侧髋部疼痛</a:t>
            </a:r>
            <a:r>
              <a:rPr lang="zh-CN" altLang="zh-CN" dirty="0" smtClean="0"/>
              <a:t>、肿胀、下肢</a:t>
            </a:r>
            <a:r>
              <a:rPr lang="zh-CN" altLang="zh-CN" dirty="0"/>
              <a:t>活动和站立功能障碍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3074" name="Picture 2" descr="图22-21髋关节后脱位典型畸形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1484784"/>
            <a:ext cx="1872208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矩形 4"/>
          <p:cNvSpPr/>
          <p:nvPr/>
        </p:nvSpPr>
        <p:spPr>
          <a:xfrm>
            <a:off x="6295930" y="5777889"/>
            <a:ext cx="2236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000" dirty="0" smtClean="0"/>
              <a:t>髋关节</a:t>
            </a:r>
            <a:r>
              <a:rPr lang="zh-CN" altLang="zh-CN" sz="2000" dirty="0"/>
              <a:t>后脱位畸形</a:t>
            </a:r>
          </a:p>
        </p:txBody>
      </p:sp>
    </p:spTree>
    <p:extLst>
      <p:ext uri="{BB962C8B-B14F-4D97-AF65-F5344CB8AC3E}">
        <p14:creationId xmlns:p14="http://schemas.microsoft.com/office/powerpoint/2010/main" val="125042766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第四节</a:t>
            </a:r>
            <a:r>
              <a:rPr lang="en-US" altLang="zh-CN" dirty="0"/>
              <a:t>  </a:t>
            </a:r>
            <a:r>
              <a:rPr lang="zh-CN" altLang="zh-CN" dirty="0"/>
              <a:t>髋关节脱位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护理评估</a:t>
            </a:r>
          </a:p>
          <a:p>
            <a:pPr lvl="1"/>
            <a:r>
              <a:rPr lang="zh-CN" altLang="zh-CN" dirty="0" smtClean="0"/>
              <a:t>辅助检查</a:t>
            </a:r>
            <a:endParaRPr lang="zh-CN" altLang="zh-CN" dirty="0"/>
          </a:p>
          <a:p>
            <a:pPr lvl="2"/>
            <a:r>
              <a:rPr lang="zh-CN" altLang="zh-CN" dirty="0"/>
              <a:t>X线检查显示髋关节结构失常或伴有髋臼骨折等。</a:t>
            </a:r>
          </a:p>
          <a:p>
            <a:pPr lvl="1"/>
            <a:r>
              <a:rPr lang="zh-CN" altLang="zh-CN" dirty="0" smtClean="0"/>
              <a:t>与</a:t>
            </a:r>
            <a:r>
              <a:rPr lang="zh-CN" altLang="zh-CN" dirty="0"/>
              <a:t>疾病相关的健康史</a:t>
            </a:r>
          </a:p>
          <a:p>
            <a:pPr lvl="2"/>
            <a:r>
              <a:rPr lang="zh-CN" altLang="zh-CN" dirty="0"/>
              <a:t>评估受伤原因及当时表现</a:t>
            </a:r>
            <a:r>
              <a:rPr lang="zh-CN" altLang="zh-CN" dirty="0" smtClean="0"/>
              <a:t>等</a:t>
            </a:r>
            <a:endParaRPr lang="en-US" altLang="zh-CN" dirty="0" smtClean="0"/>
          </a:p>
          <a:p>
            <a:pPr lvl="1"/>
            <a:r>
              <a:rPr lang="zh-CN" altLang="zh-CN" dirty="0"/>
              <a:t>心理社会状况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207092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第四节</a:t>
            </a:r>
            <a:r>
              <a:rPr lang="en-US" altLang="zh-CN" dirty="0"/>
              <a:t>  </a:t>
            </a:r>
            <a:r>
              <a:rPr lang="zh-CN" altLang="zh-CN" dirty="0"/>
              <a:t>髋关节脱位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3528" y="1223176"/>
            <a:ext cx="8610600" cy="4876800"/>
          </a:xfrm>
        </p:spPr>
        <p:txBody>
          <a:bodyPr/>
          <a:lstStyle/>
          <a:p>
            <a:r>
              <a:rPr lang="zh-CN" altLang="zh-CN" dirty="0"/>
              <a:t>护理评估</a:t>
            </a:r>
          </a:p>
          <a:p>
            <a:pPr lvl="1"/>
            <a:r>
              <a:rPr lang="zh-CN" altLang="zh-CN" dirty="0" smtClean="0"/>
              <a:t>治疗原则</a:t>
            </a:r>
            <a:endParaRPr lang="zh-CN" altLang="zh-CN" dirty="0"/>
          </a:p>
          <a:p>
            <a:pPr lvl="2"/>
            <a:r>
              <a:rPr lang="zh-CN" altLang="zh-CN" dirty="0" smtClean="0"/>
              <a:t>复位 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一般</a:t>
            </a:r>
            <a:r>
              <a:rPr lang="zh-CN" altLang="zh-CN" dirty="0"/>
              <a:t>需在腰麻或全麻下行手法复位，力争在</a:t>
            </a:r>
            <a:r>
              <a:rPr lang="en-US" altLang="zh-CN" dirty="0"/>
              <a:t>24</a:t>
            </a:r>
            <a:r>
              <a:rPr lang="zh-CN" altLang="zh-CN" dirty="0"/>
              <a:t>小时内</a:t>
            </a:r>
            <a:r>
              <a:rPr lang="zh-CN" altLang="zh-CN" dirty="0" smtClean="0"/>
              <a:t>复位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固定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功能锻炼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4098" name="图片 11" descr="Allis法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3501008"/>
            <a:ext cx="2952328" cy="2647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矩形 4"/>
          <p:cNvSpPr/>
          <p:nvPr/>
        </p:nvSpPr>
        <p:spPr>
          <a:xfrm>
            <a:off x="6372200" y="6155603"/>
            <a:ext cx="9541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000" dirty="0" smtClean="0"/>
              <a:t>提拉法</a:t>
            </a:r>
            <a:endParaRPr lang="zh-CN" altLang="zh-CN" sz="2000" dirty="0"/>
          </a:p>
        </p:txBody>
      </p:sp>
    </p:spTree>
    <p:extLst>
      <p:ext uri="{BB962C8B-B14F-4D97-AF65-F5344CB8AC3E}">
        <p14:creationId xmlns:p14="http://schemas.microsoft.com/office/powerpoint/2010/main" val="232564745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第四节</a:t>
            </a:r>
            <a:r>
              <a:rPr lang="en-US" altLang="zh-CN" dirty="0"/>
              <a:t>  </a:t>
            </a:r>
            <a:r>
              <a:rPr lang="zh-CN" altLang="zh-CN" dirty="0"/>
              <a:t>髋关节脱位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主要护理诊断</a:t>
            </a:r>
            <a:r>
              <a:rPr lang="en-US" altLang="zh-CN" dirty="0"/>
              <a:t>/</a:t>
            </a:r>
            <a:r>
              <a:rPr lang="zh-CN" altLang="zh-CN" dirty="0"/>
              <a:t>合作性</a:t>
            </a:r>
            <a:r>
              <a:rPr lang="zh-CN" altLang="zh-CN" dirty="0" smtClean="0"/>
              <a:t>问题</a:t>
            </a:r>
            <a:endParaRPr lang="zh-CN" altLang="zh-CN" dirty="0"/>
          </a:p>
          <a:p>
            <a:pPr lvl="1"/>
            <a:r>
              <a:rPr lang="zh-CN" altLang="zh-CN" dirty="0" smtClean="0"/>
              <a:t>躯体移动障碍</a:t>
            </a:r>
            <a:r>
              <a:rPr lang="en-US" altLang="zh-CN" dirty="0" smtClean="0"/>
              <a:t>  </a:t>
            </a:r>
            <a:r>
              <a:rPr lang="zh-CN" altLang="zh-CN" dirty="0"/>
              <a:t>与髋关节脱位有关</a:t>
            </a:r>
          </a:p>
          <a:p>
            <a:pPr lvl="1"/>
            <a:r>
              <a:rPr lang="zh-CN" altLang="zh-CN" dirty="0" smtClean="0"/>
              <a:t>潜在并发症 </a:t>
            </a:r>
            <a:r>
              <a:rPr lang="zh-CN" altLang="zh-CN" dirty="0"/>
              <a:t>髋关节再</a:t>
            </a:r>
            <a:r>
              <a:rPr lang="zh-CN" altLang="zh-CN" dirty="0" smtClean="0"/>
              <a:t>脱位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80463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zh-CN" dirty="0"/>
              <a:t>第一节</a:t>
            </a:r>
            <a:r>
              <a:rPr lang="en-US" altLang="zh-CN" dirty="0"/>
              <a:t>  </a:t>
            </a:r>
            <a:r>
              <a:rPr lang="zh-CN" altLang="zh-CN" dirty="0" smtClean="0"/>
              <a:t>概论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8513722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第四节</a:t>
            </a:r>
            <a:r>
              <a:rPr lang="en-US" altLang="zh-CN" dirty="0"/>
              <a:t>  </a:t>
            </a:r>
            <a:r>
              <a:rPr lang="zh-CN" altLang="zh-CN" dirty="0"/>
              <a:t>髋关节脱位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护理</a:t>
            </a:r>
            <a:r>
              <a:rPr lang="zh-CN" altLang="zh-CN" dirty="0" smtClean="0"/>
              <a:t>措施</a:t>
            </a:r>
            <a:endParaRPr lang="zh-CN" altLang="zh-CN" dirty="0"/>
          </a:p>
          <a:p>
            <a:pPr lvl="1"/>
            <a:r>
              <a:rPr lang="zh-CN" altLang="zh-CN" dirty="0" smtClean="0"/>
              <a:t>观察伤</a:t>
            </a:r>
            <a:r>
              <a:rPr lang="zh-CN" altLang="zh-CN" dirty="0"/>
              <a:t>肢末端的血运及感觉、运动</a:t>
            </a:r>
            <a:r>
              <a:rPr lang="zh-CN" altLang="zh-CN" dirty="0" smtClean="0"/>
              <a:t>情况</a:t>
            </a:r>
            <a:endParaRPr lang="zh-CN" altLang="zh-CN" dirty="0"/>
          </a:p>
          <a:p>
            <a:pPr lvl="1"/>
            <a:r>
              <a:rPr lang="zh-CN" altLang="zh-CN" dirty="0" smtClean="0"/>
              <a:t>固定期间</a:t>
            </a:r>
            <a:r>
              <a:rPr lang="zh-CN" altLang="zh-CN" dirty="0" smtClean="0"/>
              <a:t>保持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患</a:t>
            </a:r>
            <a:r>
              <a:rPr lang="zh-CN" altLang="zh-CN" dirty="0" smtClean="0"/>
              <a:t>肢置于</a:t>
            </a:r>
            <a:r>
              <a:rPr lang="zh-CN" altLang="zh-CN" dirty="0"/>
              <a:t>伸直、外展、中立位，避免髋关节屈曲、内收、内旋，禁止坐起。</a:t>
            </a:r>
            <a:r>
              <a:rPr lang="zh-CN" altLang="zh-CN" dirty="0" smtClean="0"/>
              <a:t>指导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进行</a:t>
            </a:r>
            <a:r>
              <a:rPr lang="zh-CN" altLang="zh-CN" dirty="0"/>
              <a:t>固定部位肌肉的等长舒缩锻炼，患侧趾和踝关节及身体其他部位的锻炼。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93721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第四节</a:t>
            </a:r>
            <a:r>
              <a:rPr lang="en-US" altLang="zh-CN" dirty="0"/>
              <a:t>  </a:t>
            </a:r>
            <a:r>
              <a:rPr lang="zh-CN" altLang="zh-CN" dirty="0"/>
              <a:t>髋关节脱位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Clr>
                <a:schemeClr val="hlink"/>
              </a:buClr>
              <a:buFont typeface="Wingdings" pitchFamily="2" charset="2"/>
              <a:buChar char="v"/>
            </a:pPr>
            <a:r>
              <a:rPr lang="zh-CN" altLang="zh-CN" dirty="0"/>
              <a:t>护理措施</a:t>
            </a:r>
          </a:p>
          <a:p>
            <a:pPr marL="742950" lvl="2" indent="-342900">
              <a:buClr>
                <a:schemeClr val="hlink"/>
              </a:buClr>
              <a:buFont typeface="Wingdings" pitchFamily="2" charset="2"/>
              <a:buChar char="v"/>
            </a:pPr>
            <a:r>
              <a:rPr lang="zh-CN" altLang="zh-CN" dirty="0" smtClean="0"/>
              <a:t>拆除皮牵引</a:t>
            </a:r>
            <a:r>
              <a:rPr lang="zh-CN" altLang="zh-CN" dirty="0"/>
              <a:t>后，先卧床活动髋关节数日，再逐渐扶双拐下地活动，但3个月内患肢不可负重，以免发生股骨头缺血性坏死；3个月后经X线检查证实股骨头血供良好时，可尝试弃拐步行。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35400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第三十九章</a:t>
            </a:r>
            <a:r>
              <a:rPr lang="en-US" altLang="zh-CN" dirty="0"/>
              <a:t>  </a:t>
            </a:r>
            <a:r>
              <a:rPr lang="zh-CN" altLang="zh-CN" dirty="0"/>
              <a:t>关节</a:t>
            </a:r>
            <a:r>
              <a:rPr lang="zh-CN" altLang="zh-CN" dirty="0" smtClean="0"/>
              <a:t>脱位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本章小结</a:t>
            </a:r>
          </a:p>
          <a:p>
            <a:pPr lvl="1"/>
            <a:r>
              <a:rPr lang="zh-CN" altLang="zh-CN" dirty="0" smtClean="0"/>
              <a:t>病因</a:t>
            </a:r>
            <a:r>
              <a:rPr lang="en-US" altLang="zh-CN" dirty="0" smtClean="0"/>
              <a:t>  </a:t>
            </a:r>
            <a:r>
              <a:rPr lang="zh-CN" altLang="zh-CN" dirty="0"/>
              <a:t>外伤、关节病变或先天性因素等引起，临床上以外伤性脱位最多</a:t>
            </a:r>
            <a:r>
              <a:rPr lang="zh-CN" altLang="zh-CN" dirty="0" smtClean="0"/>
              <a:t>见</a:t>
            </a:r>
            <a:endParaRPr lang="zh-CN" altLang="zh-CN" dirty="0"/>
          </a:p>
          <a:p>
            <a:pPr lvl="1"/>
            <a:r>
              <a:rPr lang="zh-CN" altLang="zh-CN" dirty="0" smtClean="0"/>
              <a:t>临床表现</a:t>
            </a:r>
            <a:r>
              <a:rPr lang="en-US" altLang="zh-CN" dirty="0" smtClean="0"/>
              <a:t>  </a:t>
            </a:r>
            <a:r>
              <a:rPr lang="zh-CN" altLang="zh-CN" dirty="0"/>
              <a:t>脱位的特有体征包括畸形、关节盂空虚、弹性固定。肩关节脱位以方肩畸形为特征，杜加征为阳性；肘关节脱位以肘后三角关系失常为特征；髋关节脱位以后脱位常见，其特征为髋关节弹性固定于屈曲、内收、内旋位，患肢短缩</a:t>
            </a:r>
            <a:r>
              <a:rPr lang="zh-CN" altLang="zh-CN" dirty="0" smtClean="0"/>
              <a:t>畸形</a:t>
            </a:r>
            <a:endParaRPr lang="en-US" altLang="zh-CN" dirty="0" smtClean="0"/>
          </a:p>
          <a:p>
            <a:pPr lvl="1"/>
            <a:endParaRPr lang="zh-CN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804730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第三十九章</a:t>
            </a:r>
            <a:r>
              <a:rPr lang="en-US" altLang="zh-CN" dirty="0"/>
              <a:t>  </a:t>
            </a:r>
            <a:r>
              <a:rPr lang="zh-CN" altLang="zh-CN" dirty="0"/>
              <a:t>关节</a:t>
            </a:r>
            <a:r>
              <a:rPr lang="zh-CN" altLang="zh-CN" dirty="0" smtClean="0"/>
              <a:t>脱位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本章小结</a:t>
            </a:r>
          </a:p>
          <a:p>
            <a:pPr lvl="1"/>
            <a:r>
              <a:rPr lang="zh-CN" altLang="zh-CN" dirty="0" smtClean="0"/>
              <a:t>治疗原则</a:t>
            </a:r>
            <a:r>
              <a:rPr lang="en-US" altLang="zh-CN" dirty="0" smtClean="0"/>
              <a:t>  </a:t>
            </a:r>
            <a:r>
              <a:rPr lang="zh-CN" altLang="zh-CN" dirty="0"/>
              <a:t>关节脱位治疗原则包括复位、固定、功能锻炼。肩关节脱位常用手牵足蹬法复位；肘关节脱位常用手法复位；髋关节脱位一般采用提拉法复位。</a:t>
            </a:r>
            <a:endParaRPr lang="zh-CN" altLang="zh-CN" sz="2400" dirty="0"/>
          </a:p>
          <a:p>
            <a:pPr lvl="1"/>
            <a:r>
              <a:rPr lang="zh-CN" altLang="zh-CN" dirty="0" smtClean="0"/>
              <a:t>护</a:t>
            </a:r>
            <a:r>
              <a:rPr lang="zh-CN" altLang="zh-CN" dirty="0"/>
              <a:t>理</a:t>
            </a:r>
            <a:r>
              <a:rPr lang="en-US" altLang="zh-CN" dirty="0"/>
              <a:t>  </a:t>
            </a:r>
            <a:r>
              <a:rPr lang="zh-CN" altLang="zh-CN" dirty="0"/>
              <a:t>有效</a:t>
            </a:r>
            <a:r>
              <a:rPr lang="zh-CN" altLang="zh-CN" dirty="0" smtClean="0"/>
              <a:t>指导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进行</a:t>
            </a:r>
            <a:r>
              <a:rPr lang="zh-CN" altLang="zh-CN" dirty="0"/>
              <a:t>功能锻炼，密切观察并防止固定、锻炼期间相关并发症的发生。</a:t>
            </a:r>
            <a:endParaRPr lang="zh-CN" altLang="zh-CN" sz="2400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13357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第三十九章</a:t>
            </a:r>
            <a:r>
              <a:rPr lang="en-US" altLang="zh-CN" dirty="0"/>
              <a:t>  </a:t>
            </a:r>
            <a:r>
              <a:rPr lang="zh-CN" altLang="zh-CN" dirty="0"/>
              <a:t>关节</a:t>
            </a:r>
            <a:r>
              <a:rPr lang="zh-CN" altLang="zh-CN" dirty="0" smtClean="0"/>
              <a:t>脱位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思考题</a:t>
            </a:r>
          </a:p>
          <a:p>
            <a:pPr lvl="1"/>
            <a:r>
              <a:rPr lang="zh-CN" altLang="zh-CN" dirty="0"/>
              <a:t>女性，</a:t>
            </a:r>
            <a:r>
              <a:rPr lang="en-US" altLang="zh-CN" dirty="0"/>
              <a:t>54</a:t>
            </a:r>
            <a:r>
              <a:rPr lang="zh-CN" altLang="zh-CN" dirty="0"/>
              <a:t>岁，不慎滑到在地，右肩部疼痛</a:t>
            </a:r>
            <a:r>
              <a:rPr lang="en-US" altLang="zh-CN" dirty="0"/>
              <a:t>2h</a:t>
            </a:r>
            <a:r>
              <a:rPr lang="zh-CN" altLang="zh-CN" dirty="0"/>
              <a:t>来诊。</a:t>
            </a:r>
            <a:r>
              <a:rPr lang="en-US" altLang="zh-CN" dirty="0"/>
              <a:t>2h</a:t>
            </a:r>
            <a:r>
              <a:rPr lang="zh-CN" altLang="zh-CN" dirty="0"/>
              <a:t>前沐浴时，不慎摔倒，当时右上肢伸直，向右侧身倒下。伤后右肩部疼痛较重、肿胀、活动障碍。既往身体健康，无骨折或骨骼疾病史，无其他重要</a:t>
            </a:r>
            <a:r>
              <a:rPr lang="zh-CN" altLang="zh-CN" dirty="0" smtClean="0"/>
              <a:t>病史</a:t>
            </a:r>
            <a:endParaRPr lang="zh-CN" altLang="zh-CN" dirty="0"/>
          </a:p>
          <a:p>
            <a:pPr lvl="1"/>
            <a:r>
              <a:rPr lang="zh-CN" altLang="zh-CN" dirty="0"/>
              <a:t>体检：表情痛苦，左手扶持右前臂，头歪向右侧，可见右侧方肩畸形，</a:t>
            </a:r>
            <a:r>
              <a:rPr lang="en-US" altLang="zh-CN" dirty="0" err="1"/>
              <a:t>Dugas</a:t>
            </a:r>
            <a:r>
              <a:rPr lang="zh-CN" altLang="zh-CN" dirty="0"/>
              <a:t>征阳性。上肢感觉正常，桡动脉搏动正常。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997463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第三十九章</a:t>
            </a:r>
            <a:r>
              <a:rPr lang="en-US" altLang="zh-CN" dirty="0"/>
              <a:t>  </a:t>
            </a:r>
            <a:r>
              <a:rPr lang="zh-CN" altLang="zh-CN" dirty="0"/>
              <a:t>关节</a:t>
            </a:r>
            <a:r>
              <a:rPr lang="zh-CN" altLang="zh-CN" dirty="0" smtClean="0"/>
              <a:t>脱位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zh-CN" altLang="zh-CN" dirty="0"/>
              <a:t>请问：（</a:t>
            </a:r>
            <a:r>
              <a:rPr lang="en-US" altLang="zh-CN" dirty="0"/>
              <a:t>1</a:t>
            </a:r>
            <a:r>
              <a:rPr lang="zh-CN" altLang="zh-CN" dirty="0"/>
              <a:t>）</a:t>
            </a:r>
            <a:r>
              <a:rPr lang="zh-CN" altLang="zh-CN" dirty="0" smtClean="0"/>
              <a:t>该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最</a:t>
            </a:r>
            <a:r>
              <a:rPr lang="zh-CN" altLang="zh-CN" dirty="0"/>
              <a:t>可能的诊断是什么？</a:t>
            </a:r>
          </a:p>
          <a:p>
            <a:pPr marL="457200" lvl="1" indent="0">
              <a:buNone/>
            </a:pPr>
            <a:r>
              <a:rPr lang="en-US" altLang="zh-CN" dirty="0"/>
              <a:t> </a:t>
            </a:r>
            <a:r>
              <a:rPr lang="en-US" altLang="zh-CN" dirty="0" smtClean="0"/>
              <a:t>  </a:t>
            </a:r>
            <a:r>
              <a:rPr lang="zh-CN" altLang="zh-CN" dirty="0" smtClean="0"/>
              <a:t>（</a:t>
            </a:r>
            <a:r>
              <a:rPr lang="en-US" altLang="zh-CN" dirty="0"/>
              <a:t>2</a:t>
            </a:r>
            <a:r>
              <a:rPr lang="zh-CN" altLang="zh-CN" dirty="0"/>
              <a:t>）用什么检查方法可以支持你的判断？</a:t>
            </a:r>
          </a:p>
          <a:p>
            <a:pPr marL="457200" lvl="1" indent="0">
              <a:buNone/>
            </a:pPr>
            <a:r>
              <a:rPr lang="en-US" altLang="zh-CN" dirty="0" smtClean="0"/>
              <a:t>   </a:t>
            </a:r>
            <a:r>
              <a:rPr lang="zh-CN" altLang="zh-CN" dirty="0" smtClean="0"/>
              <a:t>（</a:t>
            </a:r>
            <a:r>
              <a:rPr lang="en-US" altLang="zh-CN" dirty="0"/>
              <a:t>3</a:t>
            </a:r>
            <a:r>
              <a:rPr lang="zh-CN" altLang="zh-CN" dirty="0"/>
              <a:t>）应采取哪些护理措施？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56340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第三十九章</a:t>
            </a:r>
            <a:r>
              <a:rPr lang="en-US" altLang="zh-CN" dirty="0"/>
              <a:t>  </a:t>
            </a:r>
            <a:r>
              <a:rPr lang="zh-CN" altLang="zh-CN" dirty="0"/>
              <a:t>关节</a:t>
            </a:r>
            <a:r>
              <a:rPr lang="zh-CN" altLang="zh-CN" dirty="0" smtClean="0"/>
              <a:t>脱位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案例解析</a:t>
            </a:r>
          </a:p>
          <a:p>
            <a:pPr lvl="1"/>
            <a:r>
              <a:rPr lang="zh-CN" altLang="zh-CN" dirty="0"/>
              <a:t>（</a:t>
            </a:r>
            <a:r>
              <a:rPr lang="en-US" altLang="zh-CN" dirty="0"/>
              <a:t>1</a:t>
            </a:r>
            <a:r>
              <a:rPr lang="zh-CN" altLang="zh-CN" dirty="0"/>
              <a:t>）</a:t>
            </a:r>
            <a:r>
              <a:rPr lang="zh-CN" altLang="zh-CN" dirty="0" smtClean="0"/>
              <a:t>该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最</a:t>
            </a:r>
            <a:r>
              <a:rPr lang="zh-CN" altLang="zh-CN" dirty="0"/>
              <a:t>可能得诊断是右侧肩关节脱位。</a:t>
            </a:r>
          </a:p>
          <a:p>
            <a:pPr lvl="1"/>
            <a:r>
              <a:rPr lang="zh-CN" altLang="zh-CN" dirty="0"/>
              <a:t>（</a:t>
            </a:r>
            <a:r>
              <a:rPr lang="en-US" altLang="zh-CN" dirty="0"/>
              <a:t>2</a:t>
            </a:r>
            <a:r>
              <a:rPr lang="zh-CN" altLang="zh-CN" dirty="0"/>
              <a:t>）下一步可做</a:t>
            </a:r>
            <a:r>
              <a:rPr lang="en-US" altLang="zh-CN" dirty="0"/>
              <a:t>X</a:t>
            </a:r>
            <a:r>
              <a:rPr lang="zh-CN" altLang="zh-CN" dirty="0"/>
              <a:t>线检查明确脱位的类型及有无合并骨折。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35751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第三十九章</a:t>
            </a:r>
            <a:r>
              <a:rPr lang="en-US" altLang="zh-CN" dirty="0"/>
              <a:t>  </a:t>
            </a:r>
            <a:r>
              <a:rPr lang="zh-CN" altLang="zh-CN" dirty="0"/>
              <a:t>关节</a:t>
            </a:r>
            <a:r>
              <a:rPr lang="zh-CN" altLang="zh-CN" dirty="0" smtClean="0"/>
              <a:t>脱位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zh-CN" altLang="zh-CN" dirty="0"/>
              <a:t>（</a:t>
            </a:r>
            <a:r>
              <a:rPr lang="en-US" altLang="zh-CN" dirty="0"/>
              <a:t>3</a:t>
            </a:r>
            <a:r>
              <a:rPr lang="zh-CN" altLang="zh-CN" dirty="0"/>
              <a:t>）</a:t>
            </a:r>
            <a:r>
              <a:rPr lang="zh-CN" altLang="zh-CN" dirty="0" smtClean="0"/>
              <a:t>该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目前</a:t>
            </a:r>
            <a:r>
              <a:rPr lang="zh-CN" altLang="zh-CN" dirty="0"/>
              <a:t>应该采取手法复位，复位后观察伤肢末端的血运及感觉、运动情况。固定期间</a:t>
            </a:r>
            <a:r>
              <a:rPr lang="zh-CN" altLang="zh-CN" dirty="0" smtClean="0"/>
              <a:t>指导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进行</a:t>
            </a:r>
            <a:r>
              <a:rPr lang="zh-CN" altLang="zh-CN" dirty="0"/>
              <a:t>腕部与手指活动；解除固定后，进行肩关节各方向的锻炼，如作手指爬墙外展、爬墙上举、滑车带臂上举、举手摸顶锻炼等，使肩关节功能完全恢复。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929605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第三十九章</a:t>
            </a:r>
            <a:r>
              <a:rPr lang="en-US" altLang="zh-CN" dirty="0"/>
              <a:t>  </a:t>
            </a:r>
            <a:r>
              <a:rPr lang="zh-CN" altLang="zh-CN" dirty="0"/>
              <a:t>关节</a:t>
            </a:r>
            <a:r>
              <a:rPr lang="zh-CN" altLang="zh-CN" dirty="0" smtClean="0"/>
              <a:t>脱位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自测题</a:t>
            </a:r>
          </a:p>
          <a:p>
            <a:pPr marL="457200" lvl="1" indent="0">
              <a:buNone/>
            </a:pPr>
            <a:r>
              <a:rPr lang="en-US" altLang="zh-CN" dirty="0"/>
              <a:t>1</a:t>
            </a:r>
            <a:r>
              <a:rPr lang="zh-CN" altLang="zh-CN" dirty="0"/>
              <a:t>．关于关节</a:t>
            </a:r>
            <a:r>
              <a:rPr lang="zh-CN" altLang="zh-CN" dirty="0" smtClean="0"/>
              <a:t>脱位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功能锻炼，以下说法错误的是</a:t>
            </a:r>
          </a:p>
          <a:p>
            <a:pPr marL="914400" lvl="2" indent="0">
              <a:buNone/>
            </a:pPr>
            <a:r>
              <a:rPr lang="en-US" altLang="zh-CN" sz="2000" dirty="0"/>
              <a:t>A</a:t>
            </a:r>
            <a:r>
              <a:rPr lang="zh-CN" altLang="zh-CN" sz="2000" dirty="0"/>
              <a:t>．肩关节脱位固定期间须活动腕部和手指，解除固定后锻炼肩关节各个方向活动</a:t>
            </a:r>
          </a:p>
          <a:p>
            <a:pPr marL="914400" lvl="2" indent="0">
              <a:buNone/>
            </a:pPr>
            <a:r>
              <a:rPr lang="en-US" altLang="zh-CN" sz="2000" dirty="0"/>
              <a:t>B</a:t>
            </a:r>
            <a:r>
              <a:rPr lang="zh-CN" altLang="zh-CN" sz="2000" dirty="0"/>
              <a:t>．髋关节脱位卧床期间应作股四头肌收缩活动，</a:t>
            </a:r>
            <a:r>
              <a:rPr lang="en-US" altLang="zh-CN" sz="2000" dirty="0"/>
              <a:t>4</a:t>
            </a:r>
            <a:r>
              <a:rPr lang="zh-CN" altLang="zh-CN" sz="2000" dirty="0"/>
              <a:t>周</a:t>
            </a:r>
            <a:r>
              <a:rPr lang="zh-CN" altLang="zh-CN" sz="2000" dirty="0" smtClean="0"/>
              <a:t>后扶双拐下地活动</a:t>
            </a:r>
            <a:endParaRPr lang="en-US" altLang="zh-CN" sz="2000" dirty="0" smtClean="0"/>
          </a:p>
          <a:p>
            <a:pPr marL="914400" lvl="2" indent="0">
              <a:buNone/>
            </a:pPr>
            <a:r>
              <a:rPr lang="en-US" altLang="zh-CN" sz="2000" dirty="0"/>
              <a:t>C</a:t>
            </a:r>
            <a:r>
              <a:rPr lang="zh-CN" altLang="zh-CN" sz="2000" dirty="0"/>
              <a:t>．肘关节脱位固定期间应作肱二头肌收缩活动及手指与腕部活动</a:t>
            </a:r>
          </a:p>
          <a:p>
            <a:pPr marL="914400" lvl="2" indent="0">
              <a:buNone/>
            </a:pPr>
            <a:r>
              <a:rPr lang="en-US" altLang="zh-CN" sz="2000" dirty="0"/>
              <a:t>D</a:t>
            </a:r>
            <a:r>
              <a:rPr lang="zh-CN" altLang="zh-CN" sz="2000" dirty="0"/>
              <a:t>．髋关节脱位复位后应作股四头肌收缩活动，</a:t>
            </a:r>
            <a:r>
              <a:rPr lang="en-US" altLang="zh-CN" sz="2000" dirty="0"/>
              <a:t>2</a:t>
            </a:r>
            <a:r>
              <a:rPr lang="zh-CN" altLang="zh-CN" sz="2000" dirty="0"/>
              <a:t>个月后方可完全承重</a:t>
            </a:r>
          </a:p>
          <a:p>
            <a:pPr marL="914400" lvl="2" indent="0">
              <a:buNone/>
            </a:pPr>
            <a:r>
              <a:rPr lang="en-US" altLang="zh-CN" sz="2000" dirty="0"/>
              <a:t>E</a:t>
            </a:r>
            <a:r>
              <a:rPr lang="zh-CN" altLang="zh-CN" sz="2000" dirty="0"/>
              <a:t>．肘关节脱位解除固定后应及早练习肘关节屈、</a:t>
            </a:r>
            <a:r>
              <a:rPr lang="zh-CN" altLang="zh-CN" sz="2000" dirty="0" smtClean="0"/>
              <a:t>伸和前臂旋转活动</a:t>
            </a:r>
            <a:endParaRPr lang="zh-CN" altLang="zh-CN" sz="20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272959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第三十九章</a:t>
            </a:r>
            <a:r>
              <a:rPr lang="en-US" altLang="zh-CN" dirty="0"/>
              <a:t>  </a:t>
            </a:r>
            <a:r>
              <a:rPr lang="zh-CN" altLang="zh-CN" dirty="0"/>
              <a:t>关节</a:t>
            </a:r>
            <a:r>
              <a:rPr lang="zh-CN" altLang="zh-CN" dirty="0" smtClean="0"/>
              <a:t>脱位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US" altLang="zh-CN" dirty="0"/>
              <a:t>2</a:t>
            </a:r>
            <a:r>
              <a:rPr lang="zh-CN" altLang="zh-CN" dirty="0"/>
              <a:t>．新鲜脱位指的是关节脱位的时间未超过</a:t>
            </a:r>
          </a:p>
          <a:p>
            <a:pPr marL="914400" lvl="2" indent="0">
              <a:buNone/>
            </a:pPr>
            <a:r>
              <a:rPr lang="en-US" altLang="zh-CN" dirty="0"/>
              <a:t>A</a:t>
            </a:r>
            <a:r>
              <a:rPr lang="zh-CN" altLang="zh-CN" dirty="0"/>
              <a:t>．</a:t>
            </a:r>
            <a:r>
              <a:rPr lang="en-US" altLang="zh-CN" dirty="0"/>
              <a:t>1</a:t>
            </a:r>
            <a:r>
              <a:rPr lang="zh-CN" altLang="zh-CN" dirty="0"/>
              <a:t>周</a:t>
            </a:r>
            <a:r>
              <a:rPr lang="en-US" altLang="zh-CN" dirty="0"/>
              <a:t>      					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B</a:t>
            </a:r>
            <a:r>
              <a:rPr lang="zh-CN" altLang="zh-CN" dirty="0"/>
              <a:t>．</a:t>
            </a:r>
            <a:r>
              <a:rPr lang="en-US" altLang="zh-CN" dirty="0"/>
              <a:t>2</a:t>
            </a:r>
            <a:r>
              <a:rPr lang="zh-CN" altLang="zh-CN" dirty="0"/>
              <a:t>周</a:t>
            </a:r>
            <a:r>
              <a:rPr lang="en-US" altLang="zh-CN" dirty="0"/>
              <a:t>   </a:t>
            </a:r>
            <a:endParaRPr lang="zh-CN" altLang="zh-CN" dirty="0"/>
          </a:p>
          <a:p>
            <a:pPr marL="914400" lvl="2" indent="0">
              <a:buNone/>
            </a:pPr>
            <a:r>
              <a:rPr lang="en-US" altLang="zh-CN" dirty="0"/>
              <a:t>C</a:t>
            </a:r>
            <a:r>
              <a:rPr lang="zh-CN" altLang="zh-CN" dirty="0"/>
              <a:t>．</a:t>
            </a:r>
            <a:r>
              <a:rPr lang="en-US" altLang="zh-CN" dirty="0"/>
              <a:t>3</a:t>
            </a:r>
            <a:r>
              <a:rPr lang="zh-CN" altLang="zh-CN" dirty="0"/>
              <a:t>周</a:t>
            </a:r>
            <a:r>
              <a:rPr lang="en-US" altLang="zh-CN" dirty="0"/>
              <a:t>      					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D</a:t>
            </a:r>
            <a:r>
              <a:rPr lang="zh-CN" altLang="zh-CN" dirty="0"/>
              <a:t>．</a:t>
            </a:r>
            <a:r>
              <a:rPr lang="en-US" altLang="zh-CN" dirty="0"/>
              <a:t>1</a:t>
            </a:r>
            <a:r>
              <a:rPr lang="zh-CN" altLang="zh-CN" dirty="0"/>
              <a:t>个月</a:t>
            </a:r>
            <a:r>
              <a:rPr lang="en-US" altLang="zh-CN" dirty="0"/>
              <a:t>   </a:t>
            </a:r>
            <a:endParaRPr lang="zh-CN" altLang="zh-CN" dirty="0"/>
          </a:p>
          <a:p>
            <a:pPr marL="914400" lvl="2" indent="0">
              <a:buNone/>
            </a:pPr>
            <a:r>
              <a:rPr lang="en-US" altLang="zh-CN" dirty="0"/>
              <a:t>E</a:t>
            </a:r>
            <a:r>
              <a:rPr lang="zh-CN" altLang="zh-CN" dirty="0"/>
              <a:t>．</a:t>
            </a:r>
            <a:r>
              <a:rPr lang="en-US" altLang="zh-CN" dirty="0"/>
              <a:t>2</a:t>
            </a:r>
            <a:r>
              <a:rPr lang="zh-CN" altLang="zh-CN" dirty="0"/>
              <a:t>个月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80964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</a:t>
            </a:r>
            <a:r>
              <a:rPr lang="en-US" altLang="zh-CN" dirty="0"/>
              <a:t>  </a:t>
            </a:r>
            <a:r>
              <a:rPr lang="zh-CN" altLang="zh-CN" dirty="0"/>
              <a:t>概论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关节脱位可发生于四肢的任何关节，四肢大关节中以肩、肘关节脱位为最常见，髋关节次之，膝、</a:t>
            </a:r>
            <a:r>
              <a:rPr lang="zh-CN" altLang="zh-CN" dirty="0" smtClean="0"/>
              <a:t>腕关节脱位则少见</a:t>
            </a:r>
            <a:endParaRPr lang="en-US" altLang="zh-CN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142782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第三十九章</a:t>
            </a:r>
            <a:r>
              <a:rPr lang="en-US" altLang="zh-CN" dirty="0"/>
              <a:t>  </a:t>
            </a:r>
            <a:r>
              <a:rPr lang="zh-CN" altLang="zh-CN" dirty="0"/>
              <a:t>关节</a:t>
            </a:r>
            <a:r>
              <a:rPr lang="zh-CN" altLang="zh-CN" dirty="0" smtClean="0"/>
              <a:t>脱位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US" altLang="zh-CN" dirty="0"/>
              <a:t>3</a:t>
            </a:r>
            <a:r>
              <a:rPr lang="zh-CN" altLang="zh-CN" dirty="0"/>
              <a:t>．发生脱位率最高的关节是</a:t>
            </a:r>
          </a:p>
          <a:p>
            <a:pPr marL="914400" lvl="2" indent="0">
              <a:buNone/>
            </a:pPr>
            <a:r>
              <a:rPr lang="en-US" altLang="zh-CN" dirty="0"/>
              <a:t>A</a:t>
            </a:r>
            <a:r>
              <a:rPr lang="zh-CN" altLang="zh-CN" dirty="0"/>
              <a:t>．肩关节</a:t>
            </a:r>
            <a:r>
              <a:rPr lang="en-US" altLang="zh-CN" dirty="0"/>
              <a:t>       				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B</a:t>
            </a:r>
            <a:r>
              <a:rPr lang="zh-CN" altLang="zh-CN" dirty="0"/>
              <a:t>．肘关节</a:t>
            </a:r>
            <a:r>
              <a:rPr lang="en-US" altLang="zh-CN" dirty="0"/>
              <a:t>   </a:t>
            </a:r>
            <a:endParaRPr lang="zh-CN" altLang="zh-CN" dirty="0"/>
          </a:p>
          <a:p>
            <a:pPr marL="914400" lvl="2" indent="0">
              <a:buNone/>
            </a:pPr>
            <a:r>
              <a:rPr lang="en-US" altLang="zh-CN" dirty="0"/>
              <a:t>C</a:t>
            </a:r>
            <a:r>
              <a:rPr lang="zh-CN" altLang="zh-CN" dirty="0"/>
              <a:t>．膝关节</a:t>
            </a:r>
            <a:r>
              <a:rPr lang="en-US" altLang="zh-CN" dirty="0"/>
              <a:t>       				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D</a:t>
            </a:r>
            <a:r>
              <a:rPr lang="zh-CN" altLang="zh-CN" dirty="0"/>
              <a:t>．髋关节</a:t>
            </a:r>
            <a:r>
              <a:rPr lang="en-US" altLang="zh-CN" dirty="0"/>
              <a:t>   </a:t>
            </a:r>
            <a:endParaRPr lang="zh-CN" altLang="zh-CN" dirty="0"/>
          </a:p>
          <a:p>
            <a:pPr marL="914400" lvl="2" indent="0">
              <a:buNone/>
            </a:pPr>
            <a:r>
              <a:rPr lang="en-US" altLang="zh-CN" dirty="0"/>
              <a:t>E</a:t>
            </a:r>
            <a:r>
              <a:rPr lang="zh-CN" altLang="zh-CN" dirty="0"/>
              <a:t>．骶髂关节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86556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第三十九章</a:t>
            </a:r>
            <a:r>
              <a:rPr lang="en-US" altLang="zh-CN" dirty="0"/>
              <a:t>  </a:t>
            </a:r>
            <a:r>
              <a:rPr lang="zh-CN" altLang="zh-CN" dirty="0"/>
              <a:t>关节</a:t>
            </a:r>
            <a:r>
              <a:rPr lang="zh-CN" altLang="zh-CN" dirty="0" smtClean="0"/>
              <a:t>脱位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US" altLang="zh-CN" dirty="0"/>
              <a:t>4</a:t>
            </a:r>
            <a:r>
              <a:rPr lang="zh-CN" altLang="zh-CN" dirty="0"/>
              <a:t>．肩关节脱位最常见的类型是</a:t>
            </a:r>
          </a:p>
          <a:p>
            <a:pPr marL="914400" lvl="2" indent="0">
              <a:buNone/>
            </a:pPr>
            <a:r>
              <a:rPr lang="en-US" altLang="zh-CN" dirty="0"/>
              <a:t>A</a:t>
            </a:r>
            <a:r>
              <a:rPr lang="zh-CN" altLang="zh-CN" dirty="0"/>
              <a:t>．前脱位</a:t>
            </a:r>
            <a:r>
              <a:rPr lang="en-US" altLang="zh-CN" dirty="0"/>
              <a:t>      					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B</a:t>
            </a:r>
            <a:r>
              <a:rPr lang="zh-CN" altLang="zh-CN" dirty="0"/>
              <a:t>．后脱位</a:t>
            </a:r>
            <a:r>
              <a:rPr lang="en-US" altLang="zh-CN" dirty="0"/>
              <a:t>   </a:t>
            </a:r>
            <a:endParaRPr lang="zh-CN" altLang="zh-CN" dirty="0"/>
          </a:p>
          <a:p>
            <a:pPr marL="914400" lvl="2" indent="0">
              <a:buNone/>
            </a:pPr>
            <a:r>
              <a:rPr lang="en-US" altLang="zh-CN" dirty="0"/>
              <a:t>C</a:t>
            </a:r>
            <a:r>
              <a:rPr lang="zh-CN" altLang="zh-CN" dirty="0"/>
              <a:t>．下脱位</a:t>
            </a:r>
            <a:r>
              <a:rPr lang="en-US" altLang="zh-CN" dirty="0"/>
              <a:t>      					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D</a:t>
            </a:r>
            <a:r>
              <a:rPr lang="zh-CN" altLang="zh-CN" dirty="0"/>
              <a:t>．盂上脱位</a:t>
            </a:r>
            <a:r>
              <a:rPr lang="en-US" altLang="zh-CN" dirty="0"/>
              <a:t>   </a:t>
            </a:r>
            <a:endParaRPr lang="zh-CN" altLang="zh-CN" dirty="0"/>
          </a:p>
          <a:p>
            <a:pPr marL="914400" lvl="2" indent="0">
              <a:buNone/>
            </a:pPr>
            <a:r>
              <a:rPr lang="en-US" altLang="zh-CN" dirty="0"/>
              <a:t>E</a:t>
            </a:r>
            <a:r>
              <a:rPr lang="zh-CN" altLang="zh-CN" dirty="0"/>
              <a:t>．上脱位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4770277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第三十九章</a:t>
            </a:r>
            <a:r>
              <a:rPr lang="en-US" altLang="zh-CN" dirty="0"/>
              <a:t>  </a:t>
            </a:r>
            <a:r>
              <a:rPr lang="zh-CN" altLang="zh-CN" dirty="0"/>
              <a:t>关节</a:t>
            </a:r>
            <a:r>
              <a:rPr lang="zh-CN" altLang="zh-CN" dirty="0" smtClean="0"/>
              <a:t>脱位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参考答案</a:t>
            </a:r>
          </a:p>
          <a:p>
            <a:pPr marL="457200" lvl="1" indent="0">
              <a:buNone/>
            </a:pPr>
            <a:r>
              <a:rPr lang="en-US" altLang="zh-CN" dirty="0"/>
              <a:t>1.D  </a:t>
            </a:r>
            <a:r>
              <a:rPr lang="en-US" altLang="zh-CN" dirty="0" smtClean="0"/>
              <a:t> 2.C   3.A   4.A</a:t>
            </a:r>
            <a:endParaRPr lang="zh-CN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</a:t>
            </a:r>
            <a:r>
              <a:rPr lang="en-US" altLang="zh-CN" dirty="0"/>
              <a:t>  </a:t>
            </a:r>
            <a:r>
              <a:rPr lang="zh-CN" altLang="zh-CN" dirty="0"/>
              <a:t>概论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分类</a:t>
            </a:r>
            <a:endParaRPr lang="en-US" altLang="zh-CN" dirty="0" smtClean="0"/>
          </a:p>
          <a:p>
            <a:pPr lvl="1"/>
            <a:r>
              <a:rPr lang="zh-CN" altLang="zh-CN" dirty="0" smtClean="0"/>
              <a:t>按</a:t>
            </a:r>
            <a:r>
              <a:rPr lang="zh-CN" altLang="zh-CN" dirty="0"/>
              <a:t>引起脱位的原因分为创伤性脱位、先天性脱位、病理性脱位和</a:t>
            </a:r>
            <a:r>
              <a:rPr lang="zh-CN" altLang="zh-CN" dirty="0" smtClean="0"/>
              <a:t>习惯性脱位</a:t>
            </a:r>
            <a:endParaRPr lang="en-US" altLang="zh-CN" dirty="0" smtClean="0"/>
          </a:p>
          <a:p>
            <a:pPr lvl="1"/>
            <a:r>
              <a:rPr lang="zh-CN" altLang="zh-CN" dirty="0" smtClean="0"/>
              <a:t>按</a:t>
            </a:r>
            <a:r>
              <a:rPr lang="zh-CN" altLang="zh-CN" dirty="0"/>
              <a:t>脱位后的时间分为新鲜脱位（脱位时间未满</a:t>
            </a:r>
            <a:r>
              <a:rPr lang="en-US" altLang="zh-CN" dirty="0"/>
              <a:t>3</a:t>
            </a:r>
            <a:r>
              <a:rPr lang="zh-CN" altLang="zh-CN" dirty="0"/>
              <a:t>周）和陈旧性脱位（脱位时间超过</a:t>
            </a:r>
            <a:r>
              <a:rPr lang="en-US" altLang="zh-CN" dirty="0"/>
              <a:t>3</a:t>
            </a:r>
            <a:r>
              <a:rPr lang="zh-CN" altLang="zh-CN" dirty="0"/>
              <a:t>周</a:t>
            </a:r>
            <a:r>
              <a:rPr lang="zh-CN" altLang="zh-CN" dirty="0" smtClean="0"/>
              <a:t>）</a:t>
            </a:r>
            <a:endParaRPr lang="en-US" altLang="zh-CN" dirty="0" smtClean="0"/>
          </a:p>
          <a:p>
            <a:pPr lvl="1"/>
            <a:r>
              <a:rPr lang="zh-CN" altLang="zh-CN" dirty="0" smtClean="0"/>
              <a:t>按</a:t>
            </a:r>
            <a:r>
              <a:rPr lang="zh-CN" altLang="zh-CN" dirty="0"/>
              <a:t>脱位是否有伤口与外界相通分为闭合性脱位与开放性脱位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07039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</a:t>
            </a:r>
            <a:r>
              <a:rPr lang="en-US" altLang="zh-CN" dirty="0"/>
              <a:t>  </a:t>
            </a:r>
            <a:r>
              <a:rPr lang="zh-CN" altLang="zh-CN" dirty="0"/>
              <a:t>概论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案例</a:t>
            </a:r>
            <a:r>
              <a:rPr lang="en-US" altLang="zh-CN" dirty="0"/>
              <a:t>  39-1  A</a:t>
            </a:r>
            <a:endParaRPr lang="zh-CN" altLang="zh-CN" dirty="0"/>
          </a:p>
          <a:p>
            <a:pPr lvl="1"/>
            <a:r>
              <a:rPr lang="zh-CN" altLang="zh-CN" dirty="0"/>
              <a:t>女性，</a:t>
            </a:r>
            <a:r>
              <a:rPr lang="en-US" altLang="zh-CN" dirty="0"/>
              <a:t>60</a:t>
            </a:r>
            <a:r>
              <a:rPr lang="zh-CN" altLang="zh-CN" dirty="0"/>
              <a:t>岁。因跌倒致左髋部疼痛不敢行走</a:t>
            </a:r>
            <a:r>
              <a:rPr lang="en-US" altLang="zh-CN" dirty="0"/>
              <a:t>1</a:t>
            </a:r>
            <a:r>
              <a:rPr lang="zh-CN" altLang="zh-CN" dirty="0"/>
              <a:t>小时来诊。</a:t>
            </a:r>
            <a:r>
              <a:rPr lang="en-US" altLang="zh-CN" dirty="0"/>
              <a:t>1</a:t>
            </a:r>
            <a:r>
              <a:rPr lang="zh-CN" altLang="zh-CN" dirty="0"/>
              <a:t>小时前外出散步，不慎跌倒，当时左下肢屈曲。</a:t>
            </a:r>
          </a:p>
          <a:p>
            <a:pPr lvl="1"/>
            <a:r>
              <a:rPr lang="zh-CN" altLang="zh-CN" dirty="0"/>
              <a:t>体检：表情痛苦，左下肢屈曲、内收、内旋，缩短畸形。</a:t>
            </a:r>
          </a:p>
          <a:p>
            <a:pPr lvl="1"/>
            <a:r>
              <a:rPr lang="zh-CN" altLang="zh-CN" dirty="0"/>
              <a:t>问题：如何</a:t>
            </a:r>
            <a:r>
              <a:rPr lang="zh-CN" altLang="zh-CN" dirty="0" smtClean="0"/>
              <a:t>评估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？</a:t>
            </a:r>
            <a:endParaRPr lang="zh-CN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65943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</a:t>
            </a:r>
            <a:r>
              <a:rPr lang="en-US" altLang="zh-CN" dirty="0"/>
              <a:t>  </a:t>
            </a:r>
            <a:r>
              <a:rPr lang="zh-CN" altLang="zh-CN" dirty="0"/>
              <a:t>概论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护理评估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临床表现</a:t>
            </a:r>
            <a:endParaRPr lang="en-US" altLang="zh-CN" dirty="0" smtClean="0"/>
          </a:p>
          <a:p>
            <a:pPr lvl="2"/>
            <a:r>
              <a:rPr lang="zh-CN" altLang="zh-CN" dirty="0"/>
              <a:t>一般表现</a:t>
            </a:r>
            <a:r>
              <a:rPr lang="en-US" altLang="zh-CN" dirty="0"/>
              <a:t>  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表现</a:t>
            </a:r>
            <a:r>
              <a:rPr lang="zh-CN" altLang="zh-CN" dirty="0"/>
              <a:t>为关节疼痛、肿胀、局部压痛及功能障碍</a:t>
            </a:r>
            <a:r>
              <a:rPr lang="zh-CN" altLang="zh-CN" dirty="0" smtClean="0"/>
              <a:t>等</a:t>
            </a:r>
            <a:endParaRPr lang="en-US" altLang="zh-CN" dirty="0" smtClean="0"/>
          </a:p>
          <a:p>
            <a:pPr lvl="2"/>
            <a:r>
              <a:rPr lang="zh-CN" altLang="zh-CN" dirty="0"/>
              <a:t>专有</a:t>
            </a:r>
            <a:r>
              <a:rPr lang="zh-CN" altLang="zh-CN" dirty="0" smtClean="0"/>
              <a:t>体征</a:t>
            </a:r>
            <a:endParaRPr lang="en-US" altLang="zh-CN" dirty="0" smtClean="0"/>
          </a:p>
          <a:p>
            <a:pPr lvl="3"/>
            <a:r>
              <a:rPr lang="zh-CN" altLang="en-US" dirty="0" smtClean="0"/>
              <a:t>畸形</a:t>
            </a:r>
            <a:endParaRPr lang="en-US" altLang="zh-CN" dirty="0" smtClean="0"/>
          </a:p>
          <a:p>
            <a:pPr lvl="3"/>
            <a:r>
              <a:rPr lang="zh-CN" altLang="zh-CN" dirty="0"/>
              <a:t>弹性</a:t>
            </a:r>
            <a:r>
              <a:rPr lang="zh-CN" altLang="zh-CN" dirty="0" smtClean="0"/>
              <a:t>固定</a:t>
            </a:r>
            <a:endParaRPr lang="en-US" altLang="zh-CN" dirty="0" smtClean="0"/>
          </a:p>
          <a:p>
            <a:pPr lvl="3"/>
            <a:r>
              <a:rPr lang="zh-CN" altLang="zh-CN" dirty="0"/>
              <a:t>关节盂</a:t>
            </a:r>
            <a:r>
              <a:rPr lang="zh-CN" altLang="zh-CN" dirty="0" smtClean="0"/>
              <a:t>空虚</a:t>
            </a:r>
            <a:endParaRPr lang="en-US" altLang="zh-CN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8208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</a:t>
            </a:r>
            <a:r>
              <a:rPr lang="en-US" altLang="zh-CN" dirty="0"/>
              <a:t>  </a:t>
            </a:r>
            <a:r>
              <a:rPr lang="zh-CN" altLang="zh-CN" dirty="0"/>
              <a:t>概论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护理评估</a:t>
            </a:r>
            <a:endParaRPr lang="en-US" altLang="zh-CN" dirty="0"/>
          </a:p>
          <a:p>
            <a:pPr lvl="1"/>
            <a:r>
              <a:rPr lang="zh-CN" altLang="en-US" dirty="0"/>
              <a:t>临床表现</a:t>
            </a:r>
            <a:endParaRPr lang="en-US" altLang="zh-CN" dirty="0"/>
          </a:p>
          <a:p>
            <a:pPr lvl="2"/>
            <a:r>
              <a:rPr lang="zh-CN" altLang="en-US" dirty="0" smtClean="0"/>
              <a:t>相关并发症</a:t>
            </a:r>
            <a:endParaRPr lang="en-US" altLang="zh-CN" dirty="0"/>
          </a:p>
          <a:p>
            <a:pPr lvl="3"/>
            <a:r>
              <a:rPr lang="zh-CN" altLang="zh-CN" dirty="0"/>
              <a:t>早期</a:t>
            </a:r>
            <a:r>
              <a:rPr lang="zh-CN" altLang="zh-CN" dirty="0" smtClean="0"/>
              <a:t>并发症</a:t>
            </a:r>
            <a:endParaRPr lang="en-US" altLang="zh-CN" dirty="0" smtClean="0"/>
          </a:p>
          <a:p>
            <a:pPr lvl="4"/>
            <a:r>
              <a:rPr lang="zh-CN" altLang="en-US" dirty="0"/>
              <a:t>骨折</a:t>
            </a:r>
            <a:endParaRPr lang="en-US" altLang="zh-CN" dirty="0" smtClean="0"/>
          </a:p>
          <a:p>
            <a:pPr lvl="4"/>
            <a:r>
              <a:rPr lang="zh-CN" altLang="zh-CN" dirty="0" smtClean="0"/>
              <a:t>神经损伤</a:t>
            </a:r>
            <a:endParaRPr lang="en-US" altLang="zh-CN" dirty="0" smtClean="0"/>
          </a:p>
          <a:p>
            <a:pPr lvl="4"/>
            <a:r>
              <a:rPr lang="zh-CN" altLang="en-US" dirty="0" smtClean="0"/>
              <a:t>血管损伤</a:t>
            </a:r>
            <a:endParaRPr lang="en-US" altLang="zh-CN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35651"/>
      </p:ext>
    </p:extLst>
  </p:cSld>
  <p:clrMapOvr>
    <a:masterClrMapping/>
  </p:clrMapOvr>
</p:sld>
</file>

<file path=ppt/theme/theme1.xml><?xml version="1.0" encoding="utf-8"?>
<a:theme xmlns:a="http://schemas.openxmlformats.org/drawingml/2006/main" name="课件模板">
  <a:themeElements>
    <a:clrScheme name="课件模板 1">
      <a:dk1>
        <a:srgbClr val="046CA6"/>
      </a:dk1>
      <a:lt1>
        <a:srgbClr val="FFFFFF"/>
      </a:lt1>
      <a:dk2>
        <a:srgbClr val="000000"/>
      </a:dk2>
      <a:lt2>
        <a:srgbClr val="DDDDDD"/>
      </a:lt2>
      <a:accent1>
        <a:srgbClr val="8AC8DE"/>
      </a:accent1>
      <a:accent2>
        <a:srgbClr val="99669B"/>
      </a:accent2>
      <a:accent3>
        <a:srgbClr val="FFFFFF"/>
      </a:accent3>
      <a:accent4>
        <a:srgbClr val="035B8D"/>
      </a:accent4>
      <a:accent5>
        <a:srgbClr val="C4E0EC"/>
      </a:accent5>
      <a:accent6>
        <a:srgbClr val="8A5C8C"/>
      </a:accent6>
      <a:hlink>
        <a:srgbClr val="DDB523"/>
      </a:hlink>
      <a:folHlink>
        <a:srgbClr val="969696"/>
      </a:folHlink>
    </a:clrScheme>
    <a:fontScheme name="课件模板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课件模板 1">
        <a:dk1>
          <a:srgbClr val="046CA6"/>
        </a:dk1>
        <a:lt1>
          <a:srgbClr val="FFFFFF"/>
        </a:lt1>
        <a:dk2>
          <a:srgbClr val="000000"/>
        </a:dk2>
        <a:lt2>
          <a:srgbClr val="DDDDDD"/>
        </a:lt2>
        <a:accent1>
          <a:srgbClr val="8AC8DE"/>
        </a:accent1>
        <a:accent2>
          <a:srgbClr val="99669B"/>
        </a:accent2>
        <a:accent3>
          <a:srgbClr val="FFFFFF"/>
        </a:accent3>
        <a:accent4>
          <a:srgbClr val="035B8D"/>
        </a:accent4>
        <a:accent5>
          <a:srgbClr val="C4E0EC"/>
        </a:accent5>
        <a:accent6>
          <a:srgbClr val="8A5C8C"/>
        </a:accent6>
        <a:hlink>
          <a:srgbClr val="DDB523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2">
        <a:dk1>
          <a:srgbClr val="336699"/>
        </a:dk1>
        <a:lt1>
          <a:srgbClr val="FFFFFF"/>
        </a:lt1>
        <a:dk2>
          <a:srgbClr val="000000"/>
        </a:dk2>
        <a:lt2>
          <a:srgbClr val="DDDDDD"/>
        </a:lt2>
        <a:accent1>
          <a:srgbClr val="BEC779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DBE0BE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3">
        <a:dk1>
          <a:srgbClr val="336699"/>
        </a:dk1>
        <a:lt1>
          <a:srgbClr val="FFFFFF"/>
        </a:lt1>
        <a:dk2>
          <a:srgbClr val="000000"/>
        </a:dk2>
        <a:lt2>
          <a:srgbClr val="DDDDDD"/>
        </a:lt2>
        <a:accent1>
          <a:srgbClr val="E8B558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F2D7B4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4">
        <a:dk1>
          <a:srgbClr val="336699"/>
        </a:dk1>
        <a:lt1>
          <a:srgbClr val="FFFFFF"/>
        </a:lt1>
        <a:dk2>
          <a:srgbClr val="000000"/>
        </a:dk2>
        <a:lt2>
          <a:srgbClr val="F7F4D5"/>
        </a:lt2>
        <a:accent1>
          <a:srgbClr val="79B4C7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BED6E0"/>
        </a:accent5>
        <a:accent6>
          <a:srgbClr val="B47FC3"/>
        </a:accent6>
        <a:hlink>
          <a:srgbClr val="E79633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5">
        <a:dk1>
          <a:srgbClr val="666699"/>
        </a:dk1>
        <a:lt1>
          <a:srgbClr val="FFFFFF"/>
        </a:lt1>
        <a:dk2>
          <a:srgbClr val="000000"/>
        </a:dk2>
        <a:lt2>
          <a:srgbClr val="F7F4D5"/>
        </a:lt2>
        <a:accent1>
          <a:srgbClr val="A2B5CA"/>
        </a:accent1>
        <a:accent2>
          <a:srgbClr val="CF934B"/>
        </a:accent2>
        <a:accent3>
          <a:srgbClr val="FFFFFF"/>
        </a:accent3>
        <a:accent4>
          <a:srgbClr val="565682"/>
        </a:accent4>
        <a:accent5>
          <a:srgbClr val="CED7E1"/>
        </a:accent5>
        <a:accent6>
          <a:srgbClr val="BB8543"/>
        </a:accent6>
        <a:hlink>
          <a:srgbClr val="3B8FB1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298</TotalTime>
  <Pages>0</Pages>
  <Words>2113</Words>
  <Characters>0</Characters>
  <Application>Microsoft Office PowerPoint</Application>
  <DocSecurity>0</DocSecurity>
  <PresentationFormat>全屏显示(4:3)</PresentationFormat>
  <Lines>0</Lines>
  <Paragraphs>302</Paragraphs>
  <Slides>52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52</vt:i4>
      </vt:variant>
    </vt:vector>
  </HeadingPairs>
  <TitlesOfParts>
    <vt:vector size="53" baseType="lpstr">
      <vt:lpstr>课件模板</vt:lpstr>
      <vt:lpstr>第三十九章  关节脱位患者的护理</vt:lpstr>
      <vt:lpstr>第三十九章  关节脱位患者的护理</vt:lpstr>
      <vt:lpstr>第三十九章  关节脱位患者的护理</vt:lpstr>
      <vt:lpstr>第一节  概论</vt:lpstr>
      <vt:lpstr>第一节  概论</vt:lpstr>
      <vt:lpstr>第一节  概论</vt:lpstr>
      <vt:lpstr>第一节  概论</vt:lpstr>
      <vt:lpstr>第一节  概论</vt:lpstr>
      <vt:lpstr>第一节  概论</vt:lpstr>
      <vt:lpstr>第一节  概论</vt:lpstr>
      <vt:lpstr>第一节  概论</vt:lpstr>
      <vt:lpstr>第一节  概论</vt:lpstr>
      <vt:lpstr>第一节  概论</vt:lpstr>
      <vt:lpstr>第一节  概论</vt:lpstr>
      <vt:lpstr>第一节  概论</vt:lpstr>
      <vt:lpstr>第一节  概论</vt:lpstr>
      <vt:lpstr>第一节  概论</vt:lpstr>
      <vt:lpstr>第一节  概论</vt:lpstr>
      <vt:lpstr>第二节  肩关节脱位</vt:lpstr>
      <vt:lpstr>第二节  肩关节脱位</vt:lpstr>
      <vt:lpstr>第二节  肩关节脱位</vt:lpstr>
      <vt:lpstr>第二节  肩关节脱位</vt:lpstr>
      <vt:lpstr>第二节  肩关节脱位</vt:lpstr>
      <vt:lpstr>第二节  肩关节脱位</vt:lpstr>
      <vt:lpstr>第二节  肩关节脱位</vt:lpstr>
      <vt:lpstr>第二节  肩关节脱位</vt:lpstr>
      <vt:lpstr>第三节  肘关节脱位</vt:lpstr>
      <vt:lpstr>第三节  肘关节脱位</vt:lpstr>
      <vt:lpstr>第三节  肘关节脱位</vt:lpstr>
      <vt:lpstr>第三节  肘关节脱位</vt:lpstr>
      <vt:lpstr>第三节  肘关节脱位</vt:lpstr>
      <vt:lpstr>第三节  肘关节脱位</vt:lpstr>
      <vt:lpstr>第三节  肘关节脱位</vt:lpstr>
      <vt:lpstr>第四节  髋关节脱位</vt:lpstr>
      <vt:lpstr>第四节  髋关节脱位</vt:lpstr>
      <vt:lpstr>第四节  髋关节脱位</vt:lpstr>
      <vt:lpstr>第四节  髋关节脱位</vt:lpstr>
      <vt:lpstr>第四节  髋关节脱位</vt:lpstr>
      <vt:lpstr>第四节  髋关节脱位</vt:lpstr>
      <vt:lpstr>第四节  髋关节脱位</vt:lpstr>
      <vt:lpstr>第四节  髋关节脱位</vt:lpstr>
      <vt:lpstr>第三十九章  关节脱位患者的护理</vt:lpstr>
      <vt:lpstr>第三十九章  关节脱位患者的护理</vt:lpstr>
      <vt:lpstr>第三十九章  关节脱位患者的护理</vt:lpstr>
      <vt:lpstr>第三十九章  关节脱位患者的护理</vt:lpstr>
      <vt:lpstr>第三十九章  关节脱位患者的护理</vt:lpstr>
      <vt:lpstr>第三十九章  关节脱位患者的护理</vt:lpstr>
      <vt:lpstr>第三十九章  关节脱位患者的护理</vt:lpstr>
      <vt:lpstr>第三十九章  关节脱位患者的护理</vt:lpstr>
      <vt:lpstr>第三十九章  关节脱位患者的护理</vt:lpstr>
      <vt:lpstr>第三十九章  关节脱位患者的护理</vt:lpstr>
      <vt:lpstr>第三十九章  关节脱位患者的护理</vt:lpstr>
    </vt:vector>
  </TitlesOfParts>
  <Company>pump</Company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课程名称</dc:title>
  <dc:creator>zhang7</dc:creator>
  <cp:lastModifiedBy>zhaoxin</cp:lastModifiedBy>
  <cp:revision>45</cp:revision>
  <cp:lastPrinted>1899-12-30T00:00:00Z</cp:lastPrinted>
  <dcterms:created xsi:type="dcterms:W3CDTF">2008-12-16T07:41:38Z</dcterms:created>
  <dcterms:modified xsi:type="dcterms:W3CDTF">2015-08-06T10:26:03Z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2052-6.4.0.1920</vt:lpwstr>
  </property>
</Properties>
</file>