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302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303" r:id="rId23"/>
    <p:sldId id="279" r:id="rId24"/>
    <p:sldId id="280" r:id="rId25"/>
    <p:sldId id="281" r:id="rId26"/>
    <p:sldId id="315" r:id="rId27"/>
    <p:sldId id="304" r:id="rId28"/>
    <p:sldId id="282" r:id="rId29"/>
    <p:sldId id="283" r:id="rId30"/>
    <p:sldId id="316" r:id="rId31"/>
    <p:sldId id="284" r:id="rId32"/>
    <p:sldId id="285" r:id="rId33"/>
    <p:sldId id="286" r:id="rId34"/>
    <p:sldId id="287" r:id="rId35"/>
    <p:sldId id="317" r:id="rId36"/>
    <p:sldId id="288" r:id="rId37"/>
    <p:sldId id="289" r:id="rId38"/>
    <p:sldId id="290" r:id="rId39"/>
    <p:sldId id="291" r:id="rId40"/>
    <p:sldId id="292" r:id="rId41"/>
    <p:sldId id="318" r:id="rId42"/>
    <p:sldId id="293" r:id="rId43"/>
    <p:sldId id="294" r:id="rId44"/>
    <p:sldId id="319" r:id="rId45"/>
    <p:sldId id="295" r:id="rId46"/>
    <p:sldId id="320" r:id="rId47"/>
    <p:sldId id="296" r:id="rId48"/>
    <p:sldId id="297" r:id="rId49"/>
    <p:sldId id="298" r:id="rId50"/>
    <p:sldId id="299" r:id="rId51"/>
    <p:sldId id="300" r:id="rId52"/>
    <p:sldId id="301" r:id="rId53"/>
    <p:sldId id="305" r:id="rId54"/>
    <p:sldId id="306" r:id="rId55"/>
    <p:sldId id="307" r:id="rId56"/>
    <p:sldId id="308" r:id="rId57"/>
    <p:sldId id="309" r:id="rId58"/>
    <p:sldId id="310" r:id="rId59"/>
    <p:sldId id="311" r:id="rId60"/>
    <p:sldId id="312" r:id="rId61"/>
    <p:sldId id="313" r:id="rId62"/>
    <p:sldId id="314" r:id="rId63"/>
    <p:sldId id="259" r:id="rId6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 varScale="1">
        <p:scale>
          <a:sx n="82" d="100"/>
          <a:sy n="82" d="100"/>
        </p:scale>
        <p:origin x="-1284" y="-96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760318" cy="2286000"/>
          </a:xfrm>
        </p:spPr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050" name="Picture 2" descr="图40-2 直腿抬高试验与加强试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12776"/>
            <a:ext cx="5472608" cy="401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987824" y="5723964"/>
            <a:ext cx="27238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直</a:t>
            </a:r>
            <a:r>
              <a:rPr lang="zh-CN" altLang="zh-CN" dirty="0"/>
              <a:t>腿抬高试验与加强试验</a:t>
            </a:r>
          </a:p>
        </p:txBody>
      </p:sp>
    </p:spTree>
    <p:extLst>
      <p:ext uri="{BB962C8B-B14F-4D97-AF65-F5344CB8AC3E}">
        <p14:creationId xmlns:p14="http://schemas.microsoft.com/office/powerpoint/2010/main" xmlns="" val="1164313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</a:t>
            </a:r>
            <a:r>
              <a:rPr lang="zh-CN" altLang="zh-CN" dirty="0" smtClean="0"/>
              <a:t>助检查</a:t>
            </a:r>
            <a:endParaRPr lang="zh-CN" altLang="zh-CN" dirty="0"/>
          </a:p>
          <a:p>
            <a:pPr lvl="2"/>
            <a:r>
              <a:rPr lang="en-US" altLang="zh-CN" dirty="0" smtClean="0"/>
              <a:t>X</a:t>
            </a:r>
            <a:r>
              <a:rPr lang="zh-CN" altLang="zh-CN" dirty="0"/>
              <a:t>线平片</a:t>
            </a:r>
            <a:r>
              <a:rPr lang="en-US" altLang="zh-CN" dirty="0"/>
              <a:t>  </a:t>
            </a:r>
            <a:r>
              <a:rPr lang="zh-CN" altLang="zh-CN" dirty="0"/>
              <a:t>可见脊柱侧凸、椎间隙变窄等</a:t>
            </a:r>
            <a:r>
              <a:rPr lang="zh-CN" altLang="zh-CN" dirty="0" smtClean="0"/>
              <a:t>改变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CT  </a:t>
            </a:r>
            <a:r>
              <a:rPr lang="zh-CN" altLang="zh-CN" dirty="0"/>
              <a:t>可显示骨性椎管形态、黄韧带增厚及椎间盘突出的大小、方向等，对本</a:t>
            </a:r>
            <a:r>
              <a:rPr lang="zh-CN" altLang="zh-CN" dirty="0" smtClean="0"/>
              <a:t>病有较大诊断价值</a:t>
            </a:r>
            <a:endParaRPr lang="en-US" altLang="zh-CN" dirty="0"/>
          </a:p>
          <a:p>
            <a:pPr lvl="2"/>
            <a:r>
              <a:rPr lang="en-US" altLang="zh-CN" dirty="0" smtClean="0"/>
              <a:t>MRI  </a:t>
            </a:r>
            <a:r>
              <a:rPr lang="zh-CN" altLang="zh-CN" dirty="0"/>
              <a:t>可全面观察各腰椎间盘是否存在病变，从矢状面了解髓核突出的程度和</a:t>
            </a:r>
            <a:r>
              <a:rPr lang="zh-CN" altLang="zh-CN" dirty="0" smtClean="0"/>
              <a:t>位置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851843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</a:t>
            </a:r>
            <a:r>
              <a:rPr lang="zh-CN" altLang="zh-CN" dirty="0" smtClean="0"/>
              <a:t>史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年龄</a:t>
            </a:r>
            <a:endParaRPr lang="en-US" altLang="zh-CN" dirty="0" smtClean="0"/>
          </a:p>
          <a:p>
            <a:pPr lvl="3"/>
            <a:r>
              <a:rPr lang="zh-CN" altLang="zh-CN" dirty="0"/>
              <a:t>随着年龄增长，本病的发生率会增加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损伤</a:t>
            </a:r>
            <a:endParaRPr lang="en-US" altLang="zh-CN" dirty="0" smtClean="0"/>
          </a:p>
          <a:p>
            <a:pPr lvl="3"/>
            <a:r>
              <a:rPr lang="zh-CN" altLang="zh-CN" dirty="0"/>
              <a:t>腰部急、慢性损伤是本病的常见诱因</a:t>
            </a:r>
            <a:endParaRPr lang="en-US" altLang="zh-CN" dirty="0" smtClean="0"/>
          </a:p>
          <a:p>
            <a:pPr lvl="2"/>
            <a:r>
              <a:rPr lang="zh-CN" altLang="zh-CN" dirty="0"/>
              <a:t>其他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遗传</a:t>
            </a:r>
            <a:r>
              <a:rPr lang="zh-CN" altLang="zh-CN" dirty="0"/>
              <a:t>因素、妊娠等与本病的发生也有关系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8315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/>
              <a:t>急、慢性腰腿痛和麻木可严重</a:t>
            </a:r>
            <a:r>
              <a:rPr lang="zh-CN" altLang="zh-CN" dirty="0" smtClean="0"/>
              <a:t>影响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正常</a:t>
            </a:r>
            <a:r>
              <a:rPr lang="zh-CN" altLang="zh-CN" dirty="0"/>
              <a:t>的工作和生活，</a:t>
            </a:r>
            <a:r>
              <a:rPr lang="zh-CN" altLang="zh-CN" dirty="0" smtClean="0"/>
              <a:t>因此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</a:t>
            </a:r>
            <a:r>
              <a:rPr lang="zh-CN" altLang="zh-CN" dirty="0"/>
              <a:t>出现急躁或焦虑等情绪。同时应</a:t>
            </a:r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对</a:t>
            </a:r>
            <a:r>
              <a:rPr lang="zh-CN" altLang="zh-CN" dirty="0"/>
              <a:t>预防腰腿痛知识的掌握情况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3874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非手术治疗</a:t>
            </a:r>
            <a:endParaRPr lang="en-US" altLang="zh-CN" dirty="0" smtClean="0"/>
          </a:p>
          <a:p>
            <a:pPr lvl="3"/>
            <a:r>
              <a:rPr lang="zh-CN" altLang="zh-CN" dirty="0"/>
              <a:t>绝对卧硬板</a:t>
            </a:r>
            <a:r>
              <a:rPr lang="zh-CN" altLang="zh-CN" dirty="0" smtClean="0"/>
              <a:t>床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骨盆牵引</a:t>
            </a:r>
            <a:endParaRPr lang="en-US" altLang="zh-CN" dirty="0" smtClean="0"/>
          </a:p>
          <a:p>
            <a:pPr lvl="3"/>
            <a:r>
              <a:rPr lang="zh-CN" altLang="zh-CN" dirty="0"/>
              <a:t>推拿、按摩和</a:t>
            </a:r>
            <a:r>
              <a:rPr lang="zh-CN" altLang="zh-CN" dirty="0" smtClean="0"/>
              <a:t>理疗</a:t>
            </a:r>
            <a:endParaRPr lang="en-US" altLang="zh-CN" dirty="0" smtClean="0"/>
          </a:p>
          <a:p>
            <a:pPr lvl="3"/>
            <a:r>
              <a:rPr lang="zh-CN" altLang="zh-CN" dirty="0"/>
              <a:t>硬膜外注射皮质激素</a:t>
            </a:r>
            <a:endParaRPr lang="en-US" altLang="zh-CN" dirty="0" smtClean="0"/>
          </a:p>
          <a:p>
            <a:pPr lvl="2"/>
            <a:r>
              <a:rPr lang="zh-CN" altLang="zh-CN" dirty="0"/>
              <a:t>经皮髓核切吸术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手术治疗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24276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3074" name="Picture 2" descr="图40-3  骨盆牵引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24136"/>
            <a:ext cx="7090560" cy="407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3480505" y="551723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骨盆</a:t>
            </a:r>
            <a:r>
              <a:rPr lang="zh-CN" altLang="zh-CN" dirty="0"/>
              <a:t>牵引</a:t>
            </a:r>
          </a:p>
        </p:txBody>
      </p:sp>
    </p:spTree>
    <p:extLst>
      <p:ext uri="{BB962C8B-B14F-4D97-AF65-F5344CB8AC3E}">
        <p14:creationId xmlns:p14="http://schemas.microsoft.com/office/powerpoint/2010/main" xmlns="" val="42824207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876800"/>
          </a:xfrm>
        </p:spPr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40-1  B 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明确</a:t>
            </a:r>
            <a:r>
              <a:rPr lang="zh-CN" altLang="zh-CN" dirty="0"/>
              <a:t>诊断为腰椎间盘突出症，拟进行非手术治疗</a:t>
            </a:r>
            <a:r>
              <a:rPr lang="zh-CN" altLang="zh-CN" dirty="0" smtClean="0"/>
              <a:t>。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非常</a:t>
            </a:r>
            <a:r>
              <a:rPr lang="zh-CN" altLang="zh-CN" dirty="0"/>
              <a:t>担心治疗的效果，询问今后工作和生活中有哪些注意事项。</a:t>
            </a:r>
          </a:p>
          <a:p>
            <a:pPr lvl="1"/>
            <a:r>
              <a:rPr lang="zh-CN" altLang="zh-CN" dirty="0"/>
              <a:t>问题：①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非</a:t>
            </a:r>
            <a:r>
              <a:rPr lang="zh-CN" altLang="zh-CN" dirty="0"/>
              <a:t>手术治疗期间的护理要点有哪些？②护士如何针对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情况进行健康教育指导？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431729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 </a:t>
            </a:r>
            <a:r>
              <a:rPr lang="zh-CN" altLang="zh-CN" dirty="0"/>
              <a:t>与椎间盘压迫和刺激神经根有关。</a:t>
            </a:r>
          </a:p>
          <a:p>
            <a:pPr lvl="1"/>
            <a:r>
              <a:rPr lang="zh-CN" altLang="zh-CN" dirty="0" smtClean="0"/>
              <a:t>（</a:t>
            </a:r>
            <a:r>
              <a:rPr lang="zh-CN" altLang="zh-CN" dirty="0"/>
              <a:t>进食、如厕、卫生）自理缺陷 与腰背部疼痛、医嘱卧床有关。</a:t>
            </a:r>
          </a:p>
          <a:p>
            <a:pPr lvl="1"/>
            <a:r>
              <a:rPr lang="zh-CN" altLang="zh-CN" dirty="0" smtClean="0"/>
              <a:t>潜在并发症 </a:t>
            </a:r>
            <a:r>
              <a:rPr lang="zh-CN" altLang="zh-CN" dirty="0"/>
              <a:t>肌萎缩、神经根粘连等。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895501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268760"/>
            <a:ext cx="8610600" cy="4876800"/>
          </a:xfrm>
        </p:spPr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/>
              <a:t>非手术治疗及术前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减轻疼痛</a:t>
            </a:r>
            <a:endParaRPr lang="en-US" altLang="zh-CN" dirty="0" smtClean="0"/>
          </a:p>
          <a:p>
            <a:pPr lvl="3"/>
            <a:r>
              <a:rPr lang="zh-CN" altLang="zh-CN" dirty="0"/>
              <a:t>卧硬板</a:t>
            </a:r>
            <a:r>
              <a:rPr lang="zh-CN" altLang="zh-CN" dirty="0" smtClean="0"/>
              <a:t>床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牵引护理</a:t>
            </a:r>
            <a:endParaRPr lang="en-US" altLang="zh-CN" dirty="0" smtClean="0"/>
          </a:p>
          <a:p>
            <a:pPr lvl="3"/>
            <a:r>
              <a:rPr lang="zh-CN" altLang="zh-CN" dirty="0"/>
              <a:t>用药和理疗护理</a:t>
            </a:r>
            <a:endParaRPr lang="en-US" altLang="zh-CN" dirty="0" smtClean="0"/>
          </a:p>
          <a:p>
            <a:pPr lvl="2"/>
            <a:r>
              <a:rPr lang="zh-CN" altLang="zh-CN" dirty="0"/>
              <a:t>活动与功能</a:t>
            </a:r>
            <a:r>
              <a:rPr lang="zh-CN" altLang="zh-CN" dirty="0" smtClean="0"/>
              <a:t>锻炼</a:t>
            </a:r>
            <a:endParaRPr lang="en-US" altLang="zh-CN" dirty="0" smtClean="0"/>
          </a:p>
          <a:p>
            <a:pPr lvl="3"/>
            <a:r>
              <a:rPr lang="zh-CN" altLang="zh-CN" dirty="0"/>
              <a:t>侧身起床和</a:t>
            </a:r>
            <a:r>
              <a:rPr lang="zh-CN" altLang="zh-CN" dirty="0" smtClean="0"/>
              <a:t>卧床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功能锻炼</a:t>
            </a:r>
            <a:endParaRPr lang="en-US" altLang="zh-CN" dirty="0" smtClean="0"/>
          </a:p>
          <a:p>
            <a:pPr lvl="2"/>
            <a:r>
              <a:rPr lang="zh-CN" altLang="en-US" dirty="0"/>
              <a:t>术</a:t>
            </a:r>
            <a:r>
              <a:rPr lang="zh-CN" altLang="en-US" dirty="0" smtClean="0"/>
              <a:t>前准备</a:t>
            </a:r>
            <a:endParaRPr lang="en-US" altLang="zh-CN" dirty="0" smtClean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4925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zh-CN" dirty="0"/>
              <a:t>体位和翻身</a:t>
            </a:r>
            <a:endParaRPr lang="en-US" altLang="zh-CN" dirty="0"/>
          </a:p>
          <a:p>
            <a:pPr lvl="2"/>
            <a:r>
              <a:rPr lang="zh-CN" altLang="zh-CN" dirty="0"/>
              <a:t>引流管护理</a:t>
            </a:r>
            <a:endParaRPr lang="en-US" altLang="zh-CN" dirty="0"/>
          </a:p>
          <a:p>
            <a:pPr lvl="2"/>
            <a:r>
              <a:rPr lang="zh-CN" altLang="zh-CN" dirty="0"/>
              <a:t>并发症的预防和护理</a:t>
            </a:r>
            <a:endParaRPr lang="en-US" altLang="zh-CN" dirty="0"/>
          </a:p>
          <a:p>
            <a:pPr lvl="2"/>
            <a:r>
              <a:rPr lang="zh-CN" altLang="zh-CN" dirty="0"/>
              <a:t>腰部保护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018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列举腰椎间盘</a:t>
            </a:r>
            <a:r>
              <a:rPr lang="zh-CN" altLang="zh-CN" dirty="0"/>
              <a:t>突出症、颈椎病的</a:t>
            </a:r>
            <a:r>
              <a:rPr lang="zh-CN" altLang="zh-CN" dirty="0" smtClean="0"/>
              <a:t>病因</a:t>
            </a:r>
            <a:endParaRPr lang="zh-CN" altLang="zh-CN" dirty="0"/>
          </a:p>
          <a:p>
            <a:pPr lvl="2"/>
            <a:r>
              <a:rPr lang="zh-CN" altLang="zh-CN" dirty="0" smtClean="0"/>
              <a:t>列举腰椎间盘</a:t>
            </a:r>
            <a:r>
              <a:rPr lang="zh-CN" altLang="zh-CN" dirty="0"/>
              <a:t>突出症、颈椎</a:t>
            </a:r>
            <a:r>
              <a:rPr lang="zh-CN" altLang="zh-CN" dirty="0" smtClean="0"/>
              <a:t>病的主要辅助检查</a:t>
            </a:r>
            <a:endParaRPr lang="zh-CN" altLang="zh-CN" dirty="0"/>
          </a:p>
          <a:p>
            <a:pPr lvl="2"/>
            <a:r>
              <a:rPr lang="zh-CN" altLang="zh-CN" dirty="0" smtClean="0"/>
              <a:t>描述腰椎间盘</a:t>
            </a:r>
            <a:r>
              <a:rPr lang="zh-CN" altLang="zh-CN" dirty="0"/>
              <a:t>突出症、</a:t>
            </a:r>
            <a:r>
              <a:rPr lang="zh-CN" altLang="zh-CN" dirty="0" smtClean="0"/>
              <a:t>颈椎病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的临床表现</a:t>
            </a:r>
            <a:endParaRPr lang="zh-CN" altLang="zh-CN" dirty="0"/>
          </a:p>
          <a:p>
            <a:pPr lvl="2"/>
            <a:r>
              <a:rPr lang="zh-CN" altLang="zh-CN" dirty="0" smtClean="0"/>
              <a:t>叙述腰椎间盘突出症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的治疗原则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92486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有脊髓受压</a:t>
            </a:r>
            <a:r>
              <a:rPr lang="zh-CN" altLang="zh-CN" dirty="0"/>
              <a:t>者应戴腰围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6</a:t>
            </a:r>
            <a:r>
              <a:rPr lang="zh-CN" altLang="zh-CN" dirty="0"/>
              <a:t>个月，直至神经压迫症状解除。</a:t>
            </a:r>
          </a:p>
          <a:p>
            <a:pPr lvl="2"/>
            <a:r>
              <a:rPr lang="zh-CN" altLang="zh-CN" dirty="0" smtClean="0"/>
              <a:t>日常</a:t>
            </a:r>
            <a:r>
              <a:rPr lang="zh-CN" altLang="zh-CN" dirty="0"/>
              <a:t>生活中的正确</a:t>
            </a:r>
            <a:r>
              <a:rPr lang="zh-CN" altLang="zh-CN" dirty="0" smtClean="0"/>
              <a:t>姿势</a:t>
            </a:r>
            <a:endParaRPr lang="en-US" altLang="zh-CN" dirty="0" smtClean="0"/>
          </a:p>
          <a:p>
            <a:pPr lvl="3"/>
            <a:r>
              <a:rPr lang="zh-CN" altLang="zh-CN" dirty="0"/>
              <a:t>保持良好</a:t>
            </a:r>
            <a:r>
              <a:rPr lang="zh-CN" altLang="zh-CN" dirty="0" smtClean="0"/>
              <a:t>姿势</a:t>
            </a:r>
            <a:endParaRPr lang="en-US" altLang="zh-CN" dirty="0" smtClean="0"/>
          </a:p>
          <a:p>
            <a:pPr lvl="3"/>
            <a:r>
              <a:rPr lang="zh-CN" altLang="zh-CN" dirty="0"/>
              <a:t>经常变换</a:t>
            </a:r>
            <a:r>
              <a:rPr lang="zh-CN" altLang="zh-CN" dirty="0" smtClean="0"/>
              <a:t>体位</a:t>
            </a:r>
            <a:endParaRPr lang="en-US" altLang="zh-CN" dirty="0" smtClean="0"/>
          </a:p>
          <a:p>
            <a:pPr lvl="3"/>
            <a:r>
              <a:rPr lang="zh-CN" altLang="zh-CN" dirty="0"/>
              <a:t>避免腰部损伤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增强</a:t>
            </a:r>
            <a:r>
              <a:rPr lang="zh-CN" altLang="zh-CN" dirty="0"/>
              <a:t>腰背肌力量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31164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4098" name="Picture 2" descr="图40-4 腰背肌锻炼方法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68152"/>
            <a:ext cx="7758438" cy="4293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915816" y="563374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腰</a:t>
            </a:r>
            <a:r>
              <a:rPr lang="zh-CN" altLang="zh-CN" dirty="0"/>
              <a:t>背肌锻炼方法</a:t>
            </a:r>
          </a:p>
        </p:txBody>
      </p:sp>
    </p:spTree>
    <p:extLst>
      <p:ext uri="{BB962C8B-B14F-4D97-AF65-F5344CB8AC3E}">
        <p14:creationId xmlns:p14="http://schemas.microsoft.com/office/powerpoint/2010/main" xmlns="" val="34589182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 smtClean="0"/>
              <a:t>颈椎病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9223583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颈椎病（</a:t>
            </a:r>
            <a:r>
              <a:rPr lang="en-US" altLang="zh-CN" dirty="0"/>
              <a:t>cervical spondylosis</a:t>
            </a:r>
            <a:r>
              <a:rPr lang="zh-CN" altLang="zh-CN" dirty="0"/>
              <a:t>）是颈椎间盘退行性变及其继发关节、韧带的变性、增生、钙化造成颈段脊柱不稳定，最后刺激或压迫脊髓、神经根、椎动脉和交感神经，出现相应的临床表现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8071051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案</a:t>
            </a:r>
            <a:r>
              <a:rPr lang="zh-CN" altLang="zh-CN" dirty="0" smtClean="0"/>
              <a:t>例</a:t>
            </a:r>
            <a:r>
              <a:rPr lang="en-US" altLang="zh-CN" dirty="0"/>
              <a:t>40-2  A</a:t>
            </a:r>
            <a:endParaRPr lang="zh-CN" altLang="zh-CN" dirty="0"/>
          </a:p>
          <a:p>
            <a:pPr lvl="1"/>
            <a:r>
              <a:rPr lang="zh-CN" altLang="zh-CN" dirty="0"/>
              <a:t>女性，</a:t>
            </a:r>
            <a:r>
              <a:rPr lang="en-US" altLang="zh-CN" dirty="0"/>
              <a:t>58</a:t>
            </a:r>
            <a:r>
              <a:rPr lang="zh-CN" altLang="zh-CN" dirty="0"/>
              <a:t>岁，颈肩痛伴左手麻木</a:t>
            </a:r>
            <a:r>
              <a:rPr lang="en-US" altLang="zh-CN" dirty="0"/>
              <a:t>1</a:t>
            </a:r>
            <a:r>
              <a:rPr lang="zh-CN" altLang="zh-CN" dirty="0"/>
              <a:t>年，咳嗽时加重，疼痛向左上肢放射，左手握力减退，用筷子夹菜、系扣子等精细动作困难。检查：颈部活动受限，左拇指及前臂桡侧感觉减退。</a:t>
            </a:r>
            <a:r>
              <a:rPr lang="en-US" altLang="zh-CN" dirty="0"/>
              <a:t>X</a:t>
            </a:r>
            <a:r>
              <a:rPr lang="zh-CN" altLang="zh-CN" dirty="0"/>
              <a:t>线显示颈椎曲度变直，</a:t>
            </a:r>
            <a:r>
              <a:rPr lang="en-US" altLang="zh-CN" dirty="0"/>
              <a:t>MRI</a:t>
            </a:r>
            <a:r>
              <a:rPr lang="zh-CN" altLang="zh-CN" dirty="0"/>
              <a:t>显示</a:t>
            </a:r>
            <a:r>
              <a:rPr lang="en-US" altLang="zh-CN" dirty="0"/>
              <a:t>C</a:t>
            </a:r>
            <a:r>
              <a:rPr lang="en-US" altLang="zh-CN" baseline="-25000" dirty="0"/>
              <a:t>4</a:t>
            </a:r>
            <a:r>
              <a:rPr lang="zh-CN" altLang="zh-CN" baseline="-25000" dirty="0"/>
              <a:t>～</a:t>
            </a:r>
            <a:r>
              <a:rPr lang="en-US" altLang="zh-CN" baseline="-25000" dirty="0"/>
              <a:t>6</a:t>
            </a:r>
            <a:r>
              <a:rPr lang="zh-CN" altLang="zh-CN" dirty="0"/>
              <a:t>椎间盘向椎管内突出，压迫左侧神经根。</a:t>
            </a:r>
          </a:p>
          <a:p>
            <a:pPr lvl="1"/>
            <a:r>
              <a:rPr lang="zh-CN" altLang="zh-CN" dirty="0"/>
              <a:t>问题：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护理评估内容有哪些？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558661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神经根型颈椎病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发病率最高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多先有受压神经</a:t>
            </a:r>
            <a:r>
              <a:rPr lang="zh-CN" altLang="zh-CN" dirty="0"/>
              <a:t>根支配区域的颈肩痛和颈部僵直，短期内疼痛加重并向上肢放射，放射痛范围为受压神经根所支配的皮肤区域，皮肤可有麻木、过敏等</a:t>
            </a:r>
            <a:r>
              <a:rPr lang="zh-CN" altLang="zh-CN" dirty="0" smtClean="0"/>
              <a:t>感觉异常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01138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神经根型颈椎病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体检可见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患侧颈部肌肉僵硬</a:t>
            </a:r>
            <a:r>
              <a:rPr lang="zh-CN" altLang="zh-CN" dirty="0"/>
              <a:t>，棘突、棘突旁和受累神经根所支配的肌肉有压痛，患肢上举、外展和后伸会有不同程度受</a:t>
            </a:r>
            <a:r>
              <a:rPr lang="zh-CN" altLang="zh-CN" dirty="0" smtClean="0"/>
              <a:t>限</a:t>
            </a:r>
            <a:endParaRPr lang="en-US" altLang="zh-CN" dirty="0" smtClean="0"/>
          </a:p>
          <a:p>
            <a:pPr lvl="3"/>
            <a:r>
              <a:rPr lang="zh-CN" altLang="zh-CN" dirty="0"/>
              <a:t>上肢牵拉试验</a:t>
            </a:r>
            <a:r>
              <a:rPr lang="zh-CN" altLang="zh-CN" dirty="0" smtClean="0"/>
              <a:t>阳性</a:t>
            </a:r>
            <a:r>
              <a:rPr lang="zh-CN" altLang="en-US" dirty="0" smtClean="0"/>
              <a:t>、</a:t>
            </a:r>
            <a:r>
              <a:rPr lang="zh-CN" altLang="zh-CN" dirty="0"/>
              <a:t>压头试验阳性</a:t>
            </a:r>
            <a:endParaRPr lang="en-US" altLang="zh-CN" dirty="0" smtClean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54047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5122" name="Picture 2" descr="图40-5%20上肢牵拉试验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3528392" cy="3652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图40-6 压头试验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655787"/>
            <a:ext cx="3024336" cy="4030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835696" y="551315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上肢</a:t>
            </a:r>
            <a:r>
              <a:rPr lang="zh-CN" altLang="zh-CN" dirty="0"/>
              <a:t>牵拉试验</a:t>
            </a:r>
          </a:p>
        </p:txBody>
      </p:sp>
      <p:sp>
        <p:nvSpPr>
          <p:cNvPr id="6" name="矩形 5"/>
          <p:cNvSpPr/>
          <p:nvPr/>
        </p:nvSpPr>
        <p:spPr>
          <a:xfrm>
            <a:off x="6156176" y="5589240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压头</a:t>
            </a:r>
            <a:r>
              <a:rPr lang="zh-CN" altLang="zh-CN" dirty="0"/>
              <a:t>试验</a:t>
            </a:r>
          </a:p>
        </p:txBody>
      </p:sp>
    </p:spTree>
    <p:extLst>
      <p:ext uri="{BB962C8B-B14F-4D97-AF65-F5344CB8AC3E}">
        <p14:creationId xmlns:p14="http://schemas.microsoft.com/office/powerpoint/2010/main" xmlns="" val="3480625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/>
          </a:p>
          <a:p>
            <a:pPr lvl="2"/>
            <a:r>
              <a:rPr lang="zh-CN" altLang="zh-CN" dirty="0" smtClean="0"/>
              <a:t>脊髓型颈椎病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发病率次之</a:t>
            </a:r>
            <a:endParaRPr lang="en-US" altLang="zh-CN" dirty="0" smtClean="0"/>
          </a:p>
          <a:p>
            <a:pPr lvl="3"/>
            <a:r>
              <a:rPr lang="zh-CN" altLang="zh-CN" dirty="0"/>
              <a:t>临床以侧束、椎体束损害表现突出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多</a:t>
            </a:r>
            <a:r>
              <a:rPr lang="zh-CN" altLang="zh-CN" dirty="0"/>
              <a:t>先出现一侧或双侧下肢乏力，行走、持物不稳，有踩棉花样感觉，但颈部疼痛不明显。病情逐渐加重，病变累及到上肢，出现手部发麻，握力减退，精细活动</a:t>
            </a:r>
            <a:r>
              <a:rPr lang="zh-CN" altLang="zh-CN" dirty="0" smtClean="0"/>
              <a:t>失调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0755648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zh-CN" dirty="0" smtClean="0"/>
              <a:t>椎动脉型颈</a:t>
            </a:r>
            <a:r>
              <a:rPr lang="zh-CN" altLang="zh-CN" dirty="0"/>
              <a:t>椎病</a:t>
            </a:r>
            <a:endParaRPr lang="en-US" altLang="zh-CN" dirty="0"/>
          </a:p>
          <a:p>
            <a:pPr lvl="3"/>
            <a:r>
              <a:rPr lang="zh-CN" altLang="en-US" dirty="0"/>
              <a:t>眩晕</a:t>
            </a:r>
            <a:endParaRPr lang="en-US" altLang="zh-CN" dirty="0"/>
          </a:p>
          <a:p>
            <a:pPr lvl="3"/>
            <a:r>
              <a:rPr lang="zh-CN" altLang="en-US" dirty="0"/>
              <a:t>头痛</a:t>
            </a:r>
            <a:endParaRPr lang="en-US" altLang="zh-CN" dirty="0"/>
          </a:p>
          <a:p>
            <a:pPr lvl="3"/>
            <a:r>
              <a:rPr lang="zh-CN" altLang="en-US" dirty="0"/>
              <a:t>视觉障碍</a:t>
            </a:r>
            <a:endParaRPr lang="en-US" altLang="zh-CN" dirty="0"/>
          </a:p>
          <a:p>
            <a:pPr lvl="3"/>
            <a:r>
              <a:rPr lang="zh-CN" altLang="en-US" dirty="0" smtClean="0"/>
              <a:t>猝倒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883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 smtClean="0"/>
              <a:t>理解</a:t>
            </a:r>
            <a:r>
              <a:rPr lang="zh-CN" altLang="en-US" dirty="0" smtClean="0"/>
              <a:t>：</a:t>
            </a:r>
            <a:endParaRPr lang="zh-CN" altLang="zh-CN" dirty="0"/>
          </a:p>
          <a:p>
            <a:pPr lvl="2"/>
            <a:r>
              <a:rPr lang="zh-CN" altLang="zh-CN" dirty="0" smtClean="0"/>
              <a:t>解释腰椎间盘突出症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出现腰腿痛</a:t>
            </a:r>
            <a:r>
              <a:rPr lang="zh-CN" altLang="zh-CN" dirty="0"/>
              <a:t>的原因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解释颈椎病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出现颈肩痛</a:t>
            </a:r>
            <a:r>
              <a:rPr lang="zh-CN" altLang="zh-CN" dirty="0"/>
              <a:t>的</a:t>
            </a:r>
            <a:r>
              <a:rPr lang="zh-CN" altLang="zh-CN" dirty="0" smtClean="0"/>
              <a:t>原因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比较</a:t>
            </a:r>
            <a:r>
              <a:rPr lang="zh-CN" altLang="zh-CN" dirty="0"/>
              <a:t>不同类型颈椎病的</a:t>
            </a:r>
            <a:r>
              <a:rPr lang="zh-CN" altLang="zh-CN" dirty="0" smtClean="0"/>
              <a:t>特点</a:t>
            </a:r>
            <a:endParaRPr lang="zh-CN" altLang="zh-CN" dirty="0"/>
          </a:p>
          <a:p>
            <a:pPr lvl="1"/>
            <a:r>
              <a:rPr lang="zh-CN" altLang="zh-CN" dirty="0"/>
              <a:t>运用：</a:t>
            </a:r>
          </a:p>
          <a:p>
            <a:pPr lvl="2"/>
            <a:r>
              <a:rPr lang="zh-CN" altLang="zh-CN" dirty="0" smtClean="0"/>
              <a:t>评估腰椎间盘突出症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并为其</a:t>
            </a:r>
            <a:r>
              <a:rPr lang="zh-CN" altLang="en-US" dirty="0" smtClean="0"/>
              <a:t>制订</a:t>
            </a:r>
            <a:r>
              <a:rPr lang="zh-CN" altLang="zh-CN" dirty="0" smtClean="0"/>
              <a:t>护理计划</a:t>
            </a:r>
            <a:endParaRPr lang="zh-CN" altLang="zh-CN" dirty="0"/>
          </a:p>
          <a:p>
            <a:pPr lvl="2"/>
            <a:r>
              <a:rPr lang="zh-CN" altLang="zh-CN" dirty="0" smtClean="0"/>
              <a:t>评估颈椎病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并为其</a:t>
            </a:r>
            <a:r>
              <a:rPr lang="zh-CN" altLang="en-US" dirty="0"/>
              <a:t>制订</a:t>
            </a:r>
            <a:r>
              <a:rPr lang="zh-CN" altLang="zh-CN" dirty="0" smtClean="0"/>
              <a:t>护理计划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281059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zh-CN" dirty="0" smtClean="0"/>
              <a:t>交感神经型颈椎病</a:t>
            </a:r>
            <a:endParaRPr lang="en-US" altLang="zh-CN" dirty="0" smtClean="0"/>
          </a:p>
          <a:p>
            <a:pPr lvl="3"/>
            <a:r>
              <a:rPr lang="zh-CN" altLang="zh-CN" dirty="0"/>
              <a:t>多表现为交感神经兴奋症状，如头痛、头晕、恶心、呕吐、视物模糊、畏光、心悸、血压升高、面部麻木或耳鸣等；</a:t>
            </a:r>
            <a:r>
              <a:rPr lang="zh-CN" altLang="zh-CN" dirty="0" smtClean="0"/>
              <a:t>少数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表现</a:t>
            </a:r>
            <a:r>
              <a:rPr lang="zh-CN" altLang="zh-CN" dirty="0"/>
              <a:t>为交感神经抑制症状，如头昏、眼花、鼻塞、心动过缓、血压下降以及胃肠胀气</a:t>
            </a:r>
            <a:r>
              <a:rPr lang="zh-CN" altLang="zh-CN" dirty="0" smtClean="0"/>
              <a:t>等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19857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X</a:t>
            </a:r>
            <a:r>
              <a:rPr lang="zh-CN" altLang="en-US" dirty="0" smtClean="0"/>
              <a:t>线平片</a:t>
            </a:r>
            <a:endParaRPr lang="en-US" altLang="zh-CN" dirty="0" smtClean="0"/>
          </a:p>
          <a:p>
            <a:pPr lvl="2"/>
            <a:r>
              <a:rPr lang="en-US" altLang="zh-CN" dirty="0"/>
              <a:t>X</a:t>
            </a:r>
            <a:r>
              <a:rPr lang="zh-CN" altLang="zh-CN" dirty="0"/>
              <a:t>线片检查对诊断有重要参考价值，</a:t>
            </a:r>
            <a:r>
              <a:rPr lang="en-US" altLang="zh-CN" dirty="0"/>
              <a:t>X</a:t>
            </a:r>
            <a:r>
              <a:rPr lang="zh-CN" altLang="zh-CN" dirty="0"/>
              <a:t>线平片可见颈椎生理性前凸消失，椎间隙变窄，椎体前、后缘骨质增生，关节增生，椎间孔狭窄等退行性改变征象</a:t>
            </a:r>
            <a:endParaRPr lang="en-US" altLang="zh-CN" dirty="0" smtClean="0"/>
          </a:p>
          <a:p>
            <a:pPr lvl="1"/>
            <a:r>
              <a:rPr lang="en-US" altLang="zh-CN" dirty="0"/>
              <a:t>CT</a:t>
            </a:r>
            <a:r>
              <a:rPr lang="zh-CN" altLang="zh-CN" dirty="0"/>
              <a:t>、</a:t>
            </a:r>
            <a:r>
              <a:rPr lang="en-US" altLang="zh-CN" dirty="0"/>
              <a:t>MRI</a:t>
            </a:r>
            <a:r>
              <a:rPr lang="zh-CN" altLang="zh-CN" dirty="0"/>
              <a:t>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9984537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辅助检查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健康史</a:t>
            </a:r>
          </a:p>
          <a:p>
            <a:pPr lvl="2"/>
            <a:r>
              <a:rPr lang="zh-CN" altLang="zh-CN" dirty="0" smtClean="0"/>
              <a:t>年龄</a:t>
            </a:r>
            <a:r>
              <a:rPr lang="en-US" altLang="zh-CN" dirty="0" smtClean="0"/>
              <a:t>  </a:t>
            </a:r>
            <a:r>
              <a:rPr lang="zh-CN" altLang="zh-CN" dirty="0"/>
              <a:t>随着年龄增加出现的颈椎间盘退行性变是导致颈椎病最基本的</a:t>
            </a:r>
            <a:r>
              <a:rPr lang="zh-CN" altLang="zh-CN" dirty="0" smtClean="0"/>
              <a:t>原因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损伤</a:t>
            </a:r>
            <a:r>
              <a:rPr lang="en-US" altLang="zh-CN" dirty="0" smtClean="0"/>
              <a:t>  </a:t>
            </a:r>
            <a:r>
              <a:rPr lang="zh-CN" altLang="zh-CN" dirty="0"/>
              <a:t>在退行性变的基础上，急性损伤可诱发颈椎病的发生，而慢性损伤可加速颈椎的退变过程，使症状提早</a:t>
            </a:r>
            <a:r>
              <a:rPr lang="zh-CN" altLang="zh-CN" dirty="0" smtClean="0"/>
              <a:t>发生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发育</a:t>
            </a:r>
            <a:r>
              <a:rPr lang="zh-CN" altLang="zh-CN" dirty="0"/>
              <a:t>性颈椎管狭窄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4431969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辅助检查</a:t>
            </a:r>
            <a:endParaRPr lang="en-US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/>
              <a:t>由于长时间颈肩部疼痛或四肢运动障碍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生活质量受到很大影响，会出现焦虑或烦躁</a:t>
            </a:r>
            <a:r>
              <a:rPr lang="zh-CN" altLang="zh-CN" dirty="0" smtClean="0"/>
              <a:t>。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家属会对手术寄予很大希望，若术后疗效不能马上显现，可有明显的失望情绪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414128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辅助检查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非手术治疗</a:t>
            </a:r>
            <a:endParaRPr lang="en-US" altLang="zh-CN" dirty="0" smtClean="0"/>
          </a:p>
          <a:p>
            <a:pPr lvl="3"/>
            <a:r>
              <a:rPr lang="zh-CN" altLang="zh-CN" dirty="0"/>
              <a:t>枕颌带</a:t>
            </a:r>
            <a:r>
              <a:rPr lang="zh-CN" altLang="zh-CN" dirty="0" smtClean="0"/>
              <a:t>牵引</a:t>
            </a:r>
            <a:endParaRPr lang="en-US" altLang="zh-CN" dirty="0" smtClean="0"/>
          </a:p>
          <a:p>
            <a:pPr lvl="3"/>
            <a:r>
              <a:rPr lang="zh-CN" altLang="zh-CN" dirty="0"/>
              <a:t>戴颈托或围</a:t>
            </a:r>
            <a:r>
              <a:rPr lang="zh-CN" altLang="zh-CN" dirty="0" smtClean="0"/>
              <a:t>领</a:t>
            </a:r>
            <a:endParaRPr lang="en-US" altLang="zh-CN" dirty="0" smtClean="0"/>
          </a:p>
          <a:p>
            <a:pPr lvl="3"/>
            <a:r>
              <a:rPr lang="zh-CN" altLang="zh-CN" dirty="0"/>
              <a:t>推拿、按摩和</a:t>
            </a:r>
            <a:r>
              <a:rPr lang="zh-CN" altLang="zh-CN" dirty="0" smtClean="0"/>
              <a:t>理疗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药物治疗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322890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辅助检查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手术治疗</a:t>
            </a:r>
            <a:endParaRPr lang="en-US" altLang="zh-CN" dirty="0" smtClean="0"/>
          </a:p>
          <a:p>
            <a:pPr lvl="3"/>
            <a:r>
              <a:rPr lang="zh-CN" altLang="zh-CN" dirty="0"/>
              <a:t>经非手术治疗无效的神经根型、椎动脉型和交感型</a:t>
            </a:r>
            <a:r>
              <a:rPr lang="zh-CN" altLang="zh-CN" dirty="0" smtClean="0"/>
              <a:t>颈椎病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或脊髓型颈椎病症状进行性加重者，可手术治疗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7425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6146" name="Picture 2" descr="围领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32856"/>
            <a:ext cx="3485127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 descr="图 38-4 围领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132856"/>
            <a:ext cx="3906308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475656" y="544522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颈</a:t>
            </a:r>
            <a:r>
              <a:rPr lang="zh-CN" altLang="zh-CN" dirty="0"/>
              <a:t>托</a:t>
            </a:r>
          </a:p>
        </p:txBody>
      </p:sp>
      <p:sp>
        <p:nvSpPr>
          <p:cNvPr id="6" name="矩形 5"/>
          <p:cNvSpPr/>
          <p:nvPr/>
        </p:nvSpPr>
        <p:spPr>
          <a:xfrm>
            <a:off x="5796136" y="5445224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围</a:t>
            </a:r>
            <a:r>
              <a:rPr lang="zh-CN" altLang="zh-CN" dirty="0"/>
              <a:t>领</a:t>
            </a:r>
          </a:p>
        </p:txBody>
      </p:sp>
    </p:spTree>
    <p:extLst>
      <p:ext uri="{BB962C8B-B14F-4D97-AF65-F5344CB8AC3E}">
        <p14:creationId xmlns:p14="http://schemas.microsoft.com/office/powerpoint/2010/main" xmlns="" val="389124124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40-2  B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明确</a:t>
            </a:r>
            <a:r>
              <a:rPr lang="zh-CN" altLang="zh-CN" dirty="0"/>
              <a:t>诊断为神经根型颈椎病，拟行颈椎前路手术。</a:t>
            </a:r>
          </a:p>
          <a:p>
            <a:pPr lvl="1"/>
            <a:r>
              <a:rPr lang="zh-CN" altLang="zh-CN" dirty="0"/>
              <a:t>问题：①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后可能会出现哪些并发症？②如何观察和护理？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112532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 </a:t>
            </a:r>
            <a:r>
              <a:rPr lang="zh-CN" altLang="zh-CN" dirty="0"/>
              <a:t>与颈部肌肉痉挛，脊髓神经根受压或</a:t>
            </a:r>
            <a:r>
              <a:rPr lang="zh-CN" altLang="zh-CN" dirty="0" smtClean="0"/>
              <a:t>刺激有关</a:t>
            </a:r>
            <a:endParaRPr lang="zh-CN" altLang="zh-CN" dirty="0"/>
          </a:p>
          <a:p>
            <a:pPr lvl="1"/>
            <a:r>
              <a:rPr lang="zh-CN" altLang="zh-CN" dirty="0" smtClean="0"/>
              <a:t>有受伤</a:t>
            </a:r>
            <a:r>
              <a:rPr lang="zh-CN" altLang="zh-CN" dirty="0"/>
              <a:t>的危险 与步态不稳、椎动脉供血不足引起</a:t>
            </a:r>
            <a:r>
              <a:rPr lang="zh-CN" altLang="zh-CN" dirty="0" smtClean="0"/>
              <a:t>的眩晕或猝倒有关</a:t>
            </a:r>
            <a:endParaRPr lang="zh-CN" altLang="zh-CN" dirty="0"/>
          </a:p>
          <a:p>
            <a:pPr lvl="1"/>
            <a:r>
              <a:rPr lang="zh-CN" altLang="zh-CN" dirty="0" smtClean="0"/>
              <a:t>（</a:t>
            </a:r>
            <a:r>
              <a:rPr lang="zh-CN" altLang="zh-CN" dirty="0"/>
              <a:t>卫生、进食、如厕）自理缺陷 </a:t>
            </a:r>
            <a:r>
              <a:rPr lang="zh-CN" altLang="zh-CN" dirty="0" smtClean="0"/>
              <a:t>与颈肩部活动受限或手指精细动作失调有关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 </a:t>
            </a:r>
            <a:r>
              <a:rPr lang="en-US" altLang="zh-CN" dirty="0" smtClean="0"/>
              <a:t>  </a:t>
            </a:r>
            <a:r>
              <a:rPr lang="zh-CN" altLang="zh-CN" dirty="0" smtClean="0"/>
              <a:t>脊髓损伤</a:t>
            </a:r>
            <a:r>
              <a:rPr lang="zh-CN" altLang="zh-CN" dirty="0"/>
              <a:t>、</a:t>
            </a:r>
            <a:r>
              <a:rPr lang="zh-CN" altLang="zh-CN" dirty="0" smtClean="0"/>
              <a:t>呼吸困难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946682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/>
              <a:t>非手术治疗及术前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缓解疼痛</a:t>
            </a:r>
            <a:endParaRPr lang="en-US" altLang="zh-CN" dirty="0" smtClean="0"/>
          </a:p>
          <a:p>
            <a:pPr lvl="2"/>
            <a:r>
              <a:rPr lang="zh-CN" altLang="zh-CN" dirty="0"/>
              <a:t>选择和佩戴围</a:t>
            </a:r>
            <a:r>
              <a:rPr lang="zh-CN" altLang="zh-CN" dirty="0" smtClean="0"/>
              <a:t>领</a:t>
            </a:r>
            <a:endParaRPr lang="en-US" altLang="zh-CN" dirty="0" smtClean="0"/>
          </a:p>
          <a:p>
            <a:pPr lvl="2"/>
            <a:r>
              <a:rPr lang="zh-CN" altLang="zh-CN" dirty="0"/>
              <a:t>预防</a:t>
            </a:r>
            <a:r>
              <a:rPr lang="zh-CN" altLang="zh-CN" dirty="0" smtClean="0"/>
              <a:t>外伤</a:t>
            </a:r>
            <a:endParaRPr lang="en-US" altLang="zh-CN" dirty="0" smtClean="0"/>
          </a:p>
          <a:p>
            <a:pPr lvl="2"/>
            <a:r>
              <a:rPr lang="zh-CN" altLang="zh-CN" dirty="0"/>
              <a:t>鼓励</a:t>
            </a:r>
            <a:r>
              <a:rPr lang="zh-CN" altLang="zh-CN" dirty="0" smtClean="0"/>
              <a:t>自理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0348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 smtClean="0"/>
              <a:t>腰椎间盘突出症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383121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非手术治疗及术前护理</a:t>
            </a:r>
            <a:endParaRPr lang="en-US" altLang="zh-CN" dirty="0"/>
          </a:p>
          <a:p>
            <a:pPr lvl="2"/>
            <a:r>
              <a:rPr lang="zh-CN" altLang="en-US" dirty="0" smtClean="0"/>
              <a:t>术前训练</a:t>
            </a:r>
            <a:endParaRPr lang="en-US" altLang="zh-CN" dirty="0" smtClean="0"/>
          </a:p>
          <a:p>
            <a:pPr lvl="3"/>
            <a:r>
              <a:rPr lang="zh-CN" altLang="zh-CN" dirty="0"/>
              <a:t>前路手术：术前进行气管、食管推移训练，以适应术中牵拉气管、食管的</a:t>
            </a:r>
            <a:r>
              <a:rPr lang="zh-CN" altLang="zh-CN" dirty="0" smtClean="0"/>
              <a:t>操作</a:t>
            </a:r>
            <a:endParaRPr lang="en-US" altLang="zh-CN" dirty="0" smtClean="0"/>
          </a:p>
          <a:p>
            <a:pPr lvl="3"/>
            <a:r>
              <a:rPr lang="zh-CN" altLang="zh-CN" dirty="0"/>
              <a:t>后路手术</a:t>
            </a:r>
            <a:r>
              <a:rPr lang="zh-CN" altLang="zh-CN" dirty="0" smtClean="0"/>
              <a:t>：术</a:t>
            </a:r>
            <a:r>
              <a:rPr lang="zh-CN" altLang="zh-CN" dirty="0"/>
              <a:t>前应指导俯卧位训练，以适应术中</a:t>
            </a:r>
            <a:r>
              <a:rPr lang="zh-CN" altLang="zh-CN" dirty="0" smtClean="0"/>
              <a:t>体位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3338130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en-US" dirty="0"/>
              <a:t>保护颈部</a:t>
            </a:r>
            <a:endParaRPr lang="en-US" altLang="zh-CN" dirty="0"/>
          </a:p>
          <a:p>
            <a:pPr lvl="2"/>
            <a:r>
              <a:rPr lang="zh-CN" altLang="en-US" dirty="0"/>
              <a:t>病情</a:t>
            </a:r>
            <a:r>
              <a:rPr lang="zh-CN" altLang="en-US" dirty="0" smtClean="0"/>
              <a:t>观察</a:t>
            </a:r>
            <a:endParaRPr lang="en-US" altLang="zh-CN" dirty="0" smtClean="0"/>
          </a:p>
          <a:p>
            <a:pPr lvl="3"/>
            <a:r>
              <a:rPr lang="zh-CN" altLang="zh-CN" dirty="0"/>
              <a:t>密切</a:t>
            </a:r>
            <a:r>
              <a:rPr lang="zh-CN" altLang="zh-CN" dirty="0" smtClean="0"/>
              <a:t>观察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生命</a:t>
            </a:r>
            <a:r>
              <a:rPr lang="zh-CN" altLang="zh-CN" dirty="0"/>
              <a:t>体征，四肢感觉、反射和运动功能，引流管有无脱出，是否通畅，引流液的颜色、</a:t>
            </a:r>
            <a:r>
              <a:rPr lang="zh-CN" altLang="zh-CN" dirty="0" smtClean="0"/>
              <a:t>性质和量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0775328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en-US" dirty="0" smtClean="0"/>
              <a:t>拆线</a:t>
            </a:r>
            <a:endParaRPr lang="en-US" altLang="zh-CN" dirty="0"/>
          </a:p>
          <a:p>
            <a:pPr lvl="3"/>
            <a:r>
              <a:rPr lang="zh-CN" altLang="zh-CN" dirty="0"/>
              <a:t>前路手术颈部一般</a:t>
            </a:r>
            <a:r>
              <a:rPr lang="en-US" altLang="zh-CN" dirty="0"/>
              <a:t>5</a:t>
            </a:r>
            <a:r>
              <a:rPr lang="zh-CN" altLang="zh-CN" dirty="0"/>
              <a:t>天拆线，髂骨取骨处</a:t>
            </a:r>
            <a:r>
              <a:rPr lang="en-US" altLang="zh-CN" dirty="0"/>
              <a:t>11</a:t>
            </a:r>
            <a:r>
              <a:rPr lang="zh-CN" altLang="zh-CN" dirty="0"/>
              <a:t>天左右拆线，后路手术一般</a:t>
            </a:r>
            <a:r>
              <a:rPr lang="en-US" altLang="zh-CN" dirty="0"/>
              <a:t>12</a:t>
            </a:r>
            <a:r>
              <a:rPr lang="zh-CN" altLang="zh-CN" dirty="0"/>
              <a:t>天拆线</a:t>
            </a:r>
            <a:endParaRPr lang="en-US" altLang="zh-CN" dirty="0"/>
          </a:p>
          <a:p>
            <a:pPr lvl="2"/>
            <a:r>
              <a:rPr lang="zh-CN" altLang="en-US" dirty="0"/>
              <a:t>功能</a:t>
            </a:r>
            <a:r>
              <a:rPr lang="zh-CN" altLang="en-US" dirty="0" smtClean="0"/>
              <a:t>锻炼</a:t>
            </a:r>
            <a:endParaRPr lang="en-US" altLang="zh-CN" dirty="0" smtClean="0"/>
          </a:p>
          <a:p>
            <a:pPr lvl="3"/>
            <a:r>
              <a:rPr lang="zh-CN" altLang="zh-CN" dirty="0"/>
              <a:t>在围领保护下，术后第一天开始握拳，活动肩、肘和腕关节，下肢练习勾脚尖、股四头肌舒缩和直腿抬高等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175853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保持颈部</a:t>
            </a:r>
            <a:r>
              <a:rPr lang="zh-CN" altLang="zh-CN" dirty="0"/>
              <a:t>平直，避免长时间低头，如伏案工作或使用电脑等。因长期低头可使颈部肌肉和韧带受到牵拉而发生劳损，进而颈椎不稳，促使颈椎间盘发生</a:t>
            </a:r>
            <a:r>
              <a:rPr lang="zh-CN" altLang="zh-CN" dirty="0" smtClean="0"/>
              <a:t>退行性变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73283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平日主动</a:t>
            </a:r>
            <a:r>
              <a:rPr lang="zh-CN" altLang="zh-CN" dirty="0"/>
              <a:t>加大头颈部活动范围，避免颈部固定在一种姿势时间过长。方法为将头慢慢转向一侧，转至最大旋转度时停留数秒钟，然后缓慢转向对侧，每日重复数十次；或作缓慢前屈、后伸和侧屈等动作。长期伏案工作者应定期远视，以放松颈部肌肉。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7951026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健康教育</a:t>
            </a:r>
          </a:p>
          <a:p>
            <a:pPr lvl="2"/>
            <a:r>
              <a:rPr lang="zh-CN" altLang="zh-CN" dirty="0" smtClean="0"/>
              <a:t>睡眠时枕头宜中间低两侧</a:t>
            </a:r>
            <a:r>
              <a:rPr lang="zh-CN" altLang="zh-CN" dirty="0"/>
              <a:t>高，枕头高度以头颈部压下后与一侧肩宽相平，长度超过肩宽</a:t>
            </a:r>
            <a:r>
              <a:rPr lang="en-US" altLang="zh-CN" dirty="0"/>
              <a:t>10</a:t>
            </a:r>
            <a:r>
              <a:rPr lang="zh-CN" altLang="zh-CN" dirty="0"/>
              <a:t>～</a:t>
            </a:r>
            <a:r>
              <a:rPr lang="en-US" altLang="zh-CN" dirty="0"/>
              <a:t>16cm</a:t>
            </a:r>
            <a:r>
              <a:rPr lang="zh-CN" altLang="zh-CN" dirty="0"/>
              <a:t>，</a:t>
            </a:r>
            <a:r>
              <a:rPr lang="zh-CN" altLang="zh-CN" dirty="0" smtClean="0"/>
              <a:t>卧床时避免头部过伸或过屈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2664797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  </a:t>
            </a:r>
            <a:r>
              <a:rPr lang="zh-CN" altLang="zh-CN" dirty="0"/>
              <a:t>颈椎病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健康教育</a:t>
            </a:r>
          </a:p>
          <a:p>
            <a:pPr lvl="2"/>
            <a:r>
              <a:rPr lang="zh-CN" altLang="zh-CN" dirty="0" smtClean="0"/>
              <a:t>项背肌锻炼可加强颈</a:t>
            </a:r>
            <a:r>
              <a:rPr lang="zh-CN" altLang="zh-CN" dirty="0"/>
              <a:t>肩部肌肉力量，避免由于颈椎不稳造成颈椎间盘退行性变。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做</a:t>
            </a:r>
            <a:r>
              <a:rPr lang="zh-CN" altLang="zh-CN" dirty="0"/>
              <a:t>头向后顶墙动作，或者双手十指交叉放在头后向前推，同时头向后用力，每个动作用力</a:t>
            </a:r>
            <a:r>
              <a:rPr lang="en-US" altLang="zh-CN" dirty="0"/>
              <a:t>5</a:t>
            </a:r>
            <a:r>
              <a:rPr lang="zh-CN" altLang="zh-CN" dirty="0"/>
              <a:t>秒，休息</a:t>
            </a:r>
            <a:r>
              <a:rPr lang="en-US" altLang="zh-CN" dirty="0"/>
              <a:t>5</a:t>
            </a:r>
            <a:r>
              <a:rPr lang="zh-CN" altLang="zh-CN" dirty="0"/>
              <a:t>秒，每次做</a:t>
            </a:r>
            <a:r>
              <a:rPr lang="en-US" altLang="zh-CN" dirty="0"/>
              <a:t>20</a:t>
            </a:r>
            <a:r>
              <a:rPr lang="zh-CN" altLang="zh-CN" dirty="0"/>
              <a:t>～</a:t>
            </a:r>
            <a:r>
              <a:rPr lang="en-US" altLang="zh-CN" dirty="0"/>
              <a:t>30</a:t>
            </a:r>
            <a:r>
              <a:rPr lang="zh-CN" altLang="zh-CN" dirty="0"/>
              <a:t>遍动作，每</a:t>
            </a:r>
            <a:r>
              <a:rPr lang="en-US" altLang="zh-CN" dirty="0"/>
              <a:t>2</a:t>
            </a:r>
            <a:r>
              <a:rPr lang="zh-CN" altLang="zh-CN" dirty="0"/>
              <a:t>小时练习</a:t>
            </a:r>
            <a:r>
              <a:rPr lang="en-US" altLang="zh-CN" dirty="0"/>
              <a:t>1</a:t>
            </a:r>
            <a:r>
              <a:rPr lang="zh-CN" altLang="zh-CN" dirty="0"/>
              <a:t>次。</a:t>
            </a:r>
            <a:r>
              <a:rPr lang="zh-CN" altLang="zh-CN" dirty="0" smtClean="0"/>
              <a:t>颈椎病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后</a:t>
            </a:r>
            <a:r>
              <a:rPr lang="en-US" altLang="zh-CN" dirty="0"/>
              <a:t>1</a:t>
            </a:r>
            <a:r>
              <a:rPr lang="zh-CN" altLang="zh-CN" dirty="0"/>
              <a:t>个月以后在围领保护下开始练习，正常人在日常生活中即可练习，坚持长期锻炼。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0777154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腰椎间盘</a:t>
            </a:r>
            <a:r>
              <a:rPr lang="zh-CN" altLang="zh-CN" dirty="0"/>
              <a:t>突出症</a:t>
            </a:r>
          </a:p>
          <a:p>
            <a:pPr lvl="2"/>
            <a:r>
              <a:rPr lang="zh-CN" altLang="zh-CN" sz="2400" dirty="0" smtClean="0"/>
              <a:t>病因 </a:t>
            </a:r>
            <a:r>
              <a:rPr lang="zh-CN" altLang="zh-CN" sz="2400" dirty="0"/>
              <a:t>椎间盘退行性变是最基本</a:t>
            </a:r>
            <a:r>
              <a:rPr lang="zh-CN" altLang="zh-CN" sz="2400" dirty="0" smtClean="0"/>
              <a:t>原因</a:t>
            </a:r>
            <a:endParaRPr lang="zh-CN" altLang="zh-CN" sz="2400" dirty="0"/>
          </a:p>
          <a:p>
            <a:pPr lvl="2"/>
            <a:r>
              <a:rPr lang="zh-CN" altLang="zh-CN" sz="2400" dirty="0" smtClean="0"/>
              <a:t>临床表现 </a:t>
            </a:r>
            <a:r>
              <a:rPr lang="zh-CN" altLang="zh-CN" sz="2400" dirty="0"/>
              <a:t>最常见为腰痛，可有神经源性间歇性跛行，</a:t>
            </a:r>
            <a:r>
              <a:rPr lang="zh-CN" altLang="zh-CN" sz="2400" dirty="0" smtClean="0"/>
              <a:t>大多数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有</a:t>
            </a:r>
            <a:r>
              <a:rPr lang="zh-CN" altLang="zh-CN" sz="2400" dirty="0"/>
              <a:t>坐骨神经痛，</a:t>
            </a:r>
            <a:r>
              <a:rPr lang="zh-CN" altLang="zh-CN" sz="2400" dirty="0" smtClean="0"/>
              <a:t>部分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有</a:t>
            </a:r>
            <a:r>
              <a:rPr lang="zh-CN" altLang="zh-CN" sz="2400" dirty="0"/>
              <a:t>马尾综合征。体检可有直腿抬高试验和加强试验阳</a:t>
            </a:r>
            <a:r>
              <a:rPr lang="zh-CN" altLang="zh-CN" sz="2400" dirty="0" smtClean="0"/>
              <a:t>性</a:t>
            </a:r>
            <a:endParaRPr lang="zh-CN" altLang="zh-CN" sz="2400" dirty="0"/>
          </a:p>
          <a:p>
            <a:pPr lvl="2"/>
            <a:r>
              <a:rPr lang="zh-CN" altLang="en-US" sz="2400" dirty="0" smtClean="0"/>
              <a:t>治疗</a:t>
            </a:r>
            <a:r>
              <a:rPr lang="zh-CN" altLang="zh-CN" sz="2400" dirty="0" smtClean="0"/>
              <a:t>原则 绝大部分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经</a:t>
            </a:r>
            <a:r>
              <a:rPr lang="zh-CN" altLang="zh-CN" sz="2400" dirty="0"/>
              <a:t>非手术治疗都可治愈，严</a:t>
            </a:r>
            <a:r>
              <a:rPr lang="zh-CN" altLang="zh-CN" sz="2400" dirty="0" smtClean="0"/>
              <a:t>重者可手术</a:t>
            </a:r>
            <a:endParaRPr lang="zh-CN" altLang="zh-CN" sz="2400" dirty="0"/>
          </a:p>
          <a:p>
            <a:pPr lvl="2"/>
            <a:r>
              <a:rPr lang="zh-CN" altLang="zh-CN" sz="2400" dirty="0" smtClean="0"/>
              <a:t>护</a:t>
            </a:r>
            <a:r>
              <a:rPr lang="zh-CN" altLang="zh-CN" sz="2400" dirty="0"/>
              <a:t>理 做好卧床、</a:t>
            </a:r>
            <a:r>
              <a:rPr lang="zh-CN" altLang="zh-CN" sz="2400" dirty="0" smtClean="0"/>
              <a:t>牵引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护理</a:t>
            </a:r>
            <a:r>
              <a:rPr lang="zh-CN" altLang="zh-CN" sz="2400" dirty="0"/>
              <a:t>。术后重点观察预防伤口血肿和神经根粘连等并发症，恢复期注意保护</a:t>
            </a:r>
            <a:r>
              <a:rPr lang="zh-CN" altLang="zh-CN" sz="2400" dirty="0" smtClean="0"/>
              <a:t>腰部</a:t>
            </a:r>
            <a:endParaRPr lang="zh-CN" altLang="zh-CN" sz="24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8904236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颈</a:t>
            </a:r>
            <a:r>
              <a:rPr lang="zh-CN" altLang="zh-CN" dirty="0"/>
              <a:t>椎病</a:t>
            </a:r>
          </a:p>
          <a:p>
            <a:pPr lvl="2"/>
            <a:r>
              <a:rPr lang="zh-CN" altLang="zh-CN" sz="2400" dirty="0" smtClean="0"/>
              <a:t>病因 </a:t>
            </a:r>
            <a:r>
              <a:rPr lang="zh-CN" altLang="zh-CN" sz="2400" dirty="0"/>
              <a:t>颈椎间盘退行性变是最基本</a:t>
            </a:r>
            <a:r>
              <a:rPr lang="zh-CN" altLang="zh-CN" sz="2400" dirty="0" smtClean="0"/>
              <a:t>原因</a:t>
            </a:r>
            <a:endParaRPr lang="zh-CN" altLang="zh-CN" sz="2400" dirty="0"/>
          </a:p>
          <a:p>
            <a:pPr lvl="2"/>
            <a:r>
              <a:rPr lang="zh-CN" altLang="zh-CN" sz="2400" dirty="0" smtClean="0"/>
              <a:t>临床表现 </a:t>
            </a:r>
            <a:r>
              <a:rPr lang="zh-CN" altLang="zh-CN" sz="2400" dirty="0"/>
              <a:t>有神经根型、脊髓型、椎动脉型、</a:t>
            </a:r>
            <a:r>
              <a:rPr lang="zh-CN" altLang="zh-CN" sz="2400" dirty="0" smtClean="0"/>
              <a:t>交感神经型颈椎病四种</a:t>
            </a:r>
            <a:endParaRPr lang="zh-CN" altLang="zh-CN" sz="2400" dirty="0"/>
          </a:p>
          <a:p>
            <a:pPr lvl="2"/>
            <a:r>
              <a:rPr lang="zh-CN" altLang="en-US" sz="2400" dirty="0" smtClean="0"/>
              <a:t>治疗</a:t>
            </a:r>
            <a:r>
              <a:rPr lang="zh-CN" altLang="zh-CN" sz="2400" dirty="0" smtClean="0"/>
              <a:t>原则 </a:t>
            </a:r>
            <a:r>
              <a:rPr lang="zh-CN" altLang="zh-CN" sz="2400" dirty="0"/>
              <a:t>非手术治疗包括牵引、戴颈托或围领、推拿按摩和理疗、药物治疗等，手术有前路手术、</a:t>
            </a:r>
            <a:r>
              <a:rPr lang="zh-CN" altLang="zh-CN" sz="2400" dirty="0" smtClean="0"/>
              <a:t>前外侧手术和后路手术</a:t>
            </a:r>
            <a:endParaRPr lang="zh-CN" altLang="zh-CN" sz="2400" dirty="0"/>
          </a:p>
          <a:p>
            <a:pPr lvl="2"/>
            <a:r>
              <a:rPr lang="zh-CN" altLang="zh-CN" sz="2400" dirty="0" smtClean="0"/>
              <a:t>护</a:t>
            </a:r>
            <a:r>
              <a:rPr lang="zh-CN" altLang="zh-CN" sz="2400" dirty="0"/>
              <a:t>理 采取止痛、佩带围领、预防外伤、鼓励自理等措施，注意术前训练。术后保护颈部，做好病情观察护</a:t>
            </a:r>
            <a:r>
              <a:rPr lang="zh-CN" altLang="zh-CN" sz="2400" dirty="0" smtClean="0"/>
              <a:t>理</a:t>
            </a:r>
            <a:endParaRPr lang="zh-CN" altLang="zh-CN" sz="24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55643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 </a:t>
            </a:r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51</a:t>
            </a:r>
            <a:r>
              <a:rPr lang="zh-CN" altLang="zh-CN" dirty="0"/>
              <a:t>岁，多年前曾有过腰部外伤史，</a:t>
            </a:r>
            <a:r>
              <a:rPr lang="en-US" altLang="zh-CN" dirty="0"/>
              <a:t>1</a:t>
            </a:r>
            <a:r>
              <a:rPr lang="zh-CN" altLang="zh-CN" dirty="0"/>
              <a:t>个月前腰部突然扭转后出现腰部疼痛，并伴有右下肢放射痛，近</a:t>
            </a:r>
            <a:r>
              <a:rPr lang="en-US" altLang="zh-CN" dirty="0"/>
              <a:t>1</a:t>
            </a:r>
            <a:r>
              <a:rPr lang="zh-CN" altLang="zh-CN" dirty="0"/>
              <a:t>周步行</a:t>
            </a:r>
            <a:r>
              <a:rPr lang="en-US" altLang="zh-CN" dirty="0"/>
              <a:t>300</a:t>
            </a:r>
            <a:r>
              <a:rPr lang="zh-CN" altLang="zh-CN" dirty="0"/>
              <a:t>米左右出现疼痛加重伴有跛行，休息后可好转。来医院就诊，</a:t>
            </a:r>
            <a:r>
              <a:rPr lang="en-US" altLang="zh-CN" dirty="0"/>
              <a:t>X</a:t>
            </a:r>
            <a:r>
              <a:rPr lang="zh-CN" altLang="zh-CN" dirty="0"/>
              <a:t>线检查示</a:t>
            </a:r>
            <a:r>
              <a:rPr lang="en-US" altLang="zh-CN" dirty="0" smtClean="0"/>
              <a:t>L</a:t>
            </a:r>
            <a:r>
              <a:rPr lang="en-US" altLang="zh-CN" baseline="-25000" dirty="0" smtClean="0"/>
              <a:t>3~5</a:t>
            </a:r>
            <a:r>
              <a:rPr lang="zh-CN" altLang="zh-CN" dirty="0"/>
              <a:t>椎间隙变窄，</a:t>
            </a:r>
            <a:r>
              <a:rPr lang="en-US" altLang="zh-CN" dirty="0"/>
              <a:t>CT</a:t>
            </a:r>
            <a:r>
              <a:rPr lang="zh-CN" altLang="zh-CN" dirty="0"/>
              <a:t>检查显示</a:t>
            </a:r>
            <a:r>
              <a:rPr lang="en-US" altLang="zh-CN" dirty="0" smtClean="0"/>
              <a:t>L</a:t>
            </a:r>
            <a:r>
              <a:rPr lang="en-US" altLang="zh-CN" baseline="-25000" dirty="0" smtClean="0"/>
              <a:t>3~5</a:t>
            </a:r>
            <a:r>
              <a:rPr lang="zh-CN" altLang="zh-CN" dirty="0"/>
              <a:t>椎间盘向椎管内突出，压迫右侧神经根。拟行手术治疗</a:t>
            </a:r>
            <a:r>
              <a:rPr lang="zh-CN" altLang="zh-CN" dirty="0" smtClean="0"/>
              <a:t>。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非常</a:t>
            </a:r>
            <a:r>
              <a:rPr lang="zh-CN" altLang="zh-CN" dirty="0"/>
              <a:t>焦虑，不愿接受手术治疗，询问是否可进行非手术治疗。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88464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腰椎间盘突出症（</a:t>
            </a:r>
            <a:r>
              <a:rPr lang="en-US" altLang="zh-CN" dirty="0"/>
              <a:t>lumbar disc herniation</a:t>
            </a:r>
            <a:r>
              <a:rPr lang="zh-CN" altLang="zh-CN" dirty="0"/>
              <a:t>）是指由于椎间盘变性、纤维环破裂和髓核突出，刺激或压迫神经根或马尾神经所引起的一种综合征，是腰腿痛最常见的原因</a:t>
            </a:r>
            <a:r>
              <a:rPr lang="zh-CN" altLang="zh-CN" dirty="0" smtClean="0"/>
              <a:t>之一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临床</a:t>
            </a:r>
            <a:r>
              <a:rPr lang="zh-CN" altLang="zh-CN" dirty="0"/>
              <a:t>上</a:t>
            </a:r>
            <a:r>
              <a:rPr lang="zh-CN" altLang="zh-CN" dirty="0" smtClean="0"/>
              <a:t>以</a:t>
            </a:r>
            <a:r>
              <a:rPr lang="en-US" altLang="zh-CN" dirty="0" smtClean="0"/>
              <a:t>L4~5</a:t>
            </a:r>
            <a:r>
              <a:rPr lang="zh-CN" altLang="zh-CN" dirty="0" smtClean="0"/>
              <a:t>、</a:t>
            </a:r>
            <a:r>
              <a:rPr lang="en-US" altLang="zh-CN" dirty="0" smtClean="0"/>
              <a:t>L5~S1</a:t>
            </a:r>
            <a:r>
              <a:rPr lang="zh-CN" altLang="zh-CN" dirty="0"/>
              <a:t>椎间盘突出多见</a:t>
            </a:r>
            <a:r>
              <a:rPr lang="zh-CN" altLang="zh-CN" dirty="0" smtClean="0"/>
              <a:t>。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多</a:t>
            </a:r>
            <a:r>
              <a:rPr lang="zh-CN" altLang="zh-CN" dirty="0"/>
              <a:t>有弯腰或长期坐位工作史，首次发作多在弯腰负重或突然扭转腰部后出现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4944470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请问：（</a:t>
            </a:r>
            <a:r>
              <a:rPr lang="en-US" altLang="zh-CN" dirty="0"/>
              <a:t>1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目前</a:t>
            </a:r>
            <a:r>
              <a:rPr lang="zh-CN" altLang="zh-CN" dirty="0"/>
              <a:t>主要的护理诊断</a:t>
            </a:r>
            <a:r>
              <a:rPr lang="en-US" altLang="zh-CN" dirty="0"/>
              <a:t>/</a:t>
            </a:r>
            <a:r>
              <a:rPr lang="zh-CN" altLang="zh-CN" dirty="0"/>
              <a:t>合作性问题是什么？</a:t>
            </a:r>
          </a:p>
          <a:p>
            <a:pPr marL="457200" lvl="1" indent="0">
              <a:buNone/>
            </a:pPr>
            <a:r>
              <a:rPr lang="en-US" altLang="zh-CN" dirty="0" smtClean="0"/>
              <a:t>    </a:t>
            </a:r>
            <a:r>
              <a:rPr lang="zh-CN" altLang="zh-CN" dirty="0" smtClean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前主要的护理措施是什么？</a:t>
            </a:r>
          </a:p>
          <a:p>
            <a:pPr marL="457200" lvl="1" indent="0">
              <a:buNone/>
            </a:pPr>
            <a:r>
              <a:rPr lang="en-US" altLang="zh-CN" dirty="0" smtClean="0"/>
              <a:t>    </a:t>
            </a:r>
            <a:r>
              <a:rPr lang="zh-CN" altLang="zh-CN" dirty="0" smtClean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后日常生活中有哪些注意事项？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4723836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731696" cy="4876800"/>
          </a:xfrm>
        </p:spPr>
        <p:txBody>
          <a:bodyPr/>
          <a:lstStyle/>
          <a:p>
            <a:r>
              <a:rPr lang="zh-CN" altLang="zh-CN" dirty="0"/>
              <a:t>案例解析</a:t>
            </a:r>
            <a:r>
              <a:rPr lang="en-US" altLang="zh-CN" dirty="0"/>
              <a:t>  </a:t>
            </a:r>
            <a:endParaRPr lang="zh-CN" altLang="zh-CN" dirty="0"/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）目前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腰部疼痛及右下肢放射痛，存在“疼痛：与椎间盘突出压迫神经有关”</a:t>
            </a:r>
            <a:r>
              <a:rPr lang="zh-CN" altLang="zh-CN" dirty="0" smtClean="0"/>
              <a:t>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非常</a:t>
            </a:r>
            <a:r>
              <a:rPr lang="zh-CN" altLang="zh-CN" dirty="0"/>
              <a:t>焦虑，不愿接受手术治疗，存在“焦虑：与即将接受手术有关”</a:t>
            </a:r>
            <a:r>
              <a:rPr lang="zh-CN" altLang="zh-CN" dirty="0" smtClean="0"/>
              <a:t>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询问</a:t>
            </a:r>
            <a:r>
              <a:rPr lang="zh-CN" altLang="zh-CN" dirty="0"/>
              <a:t>是否可以进行非手术治疗，</a:t>
            </a:r>
            <a:r>
              <a:rPr lang="zh-CN" altLang="zh-CN" dirty="0" smtClean="0"/>
              <a:t>表示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对</a:t>
            </a:r>
            <a:r>
              <a:rPr lang="zh-CN" altLang="zh-CN" dirty="0"/>
              <a:t>相关知识不了解，存在“知识缺乏：缺乏腰椎间盘突出症治疗相关知识”。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31177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zh-CN" dirty="0"/>
              <a:t>）</a:t>
            </a:r>
            <a:r>
              <a:rPr lang="zh-CN" altLang="zh-CN" dirty="0" smtClean="0"/>
              <a:t>目前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还</a:t>
            </a:r>
            <a:r>
              <a:rPr lang="zh-CN" altLang="zh-CN" dirty="0"/>
              <a:t>未进行手术，主要的护理措施是进行术前准备，如心理护理、对症治疗减轻疼痛、进行侧身起床和卧床练习、完善术前常规检查、练习俯卧位等。</a:t>
            </a:r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后日常生活中要注意保持正确姿势、通过锻炼增强腰背肌力量。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1621868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．腰椎间盘突出症的基本发病原因是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．椎间盘退行性变</a:t>
            </a:r>
            <a:r>
              <a:rPr lang="en-US" altLang="zh-CN" dirty="0"/>
              <a:t>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．腰椎急性损伤</a:t>
            </a:r>
            <a:r>
              <a:rPr lang="en-US" altLang="zh-CN" dirty="0"/>
              <a:t>   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．腰椎慢性积累损伤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．遗传因素</a:t>
            </a:r>
            <a:r>
              <a:rPr lang="en-US" altLang="zh-CN" dirty="0"/>
              <a:t>         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．妊娠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6494958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．腰椎间盘突出症的好发部位是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 smtClean="0"/>
              <a:t>．</a:t>
            </a:r>
            <a:r>
              <a:rPr lang="en-US" altLang="zh-CN" sz="3200" dirty="0" smtClean="0"/>
              <a:t>L</a:t>
            </a:r>
            <a:r>
              <a:rPr lang="en-US" altLang="zh-CN" sz="3200" baseline="-25000" dirty="0" smtClean="0"/>
              <a:t>1</a:t>
            </a:r>
            <a:r>
              <a:rPr lang="zh-CN" altLang="zh-CN" sz="3200" baseline="-25000" dirty="0"/>
              <a:t>～</a:t>
            </a:r>
            <a:r>
              <a:rPr lang="en-US" altLang="zh-CN" sz="3200" baseline="-25000" dirty="0"/>
              <a:t>2</a:t>
            </a:r>
            <a:r>
              <a:rPr lang="zh-CN" altLang="zh-CN" dirty="0"/>
              <a:t>间盘和</a:t>
            </a:r>
            <a:r>
              <a:rPr lang="en-US" altLang="zh-CN" dirty="0"/>
              <a:t>L</a:t>
            </a:r>
            <a:r>
              <a:rPr lang="en-US" altLang="zh-CN" sz="3200" baseline="-25000" dirty="0"/>
              <a:t>2</a:t>
            </a:r>
            <a:r>
              <a:rPr lang="zh-CN" altLang="zh-CN" sz="3200" baseline="-25000" dirty="0"/>
              <a:t>～</a:t>
            </a:r>
            <a:r>
              <a:rPr lang="en-US" altLang="zh-CN" sz="3200" baseline="-25000" dirty="0"/>
              <a:t>3</a:t>
            </a:r>
            <a:r>
              <a:rPr lang="zh-CN" altLang="zh-CN" dirty="0"/>
              <a:t>间盘</a:t>
            </a:r>
            <a:r>
              <a:rPr lang="en-US" altLang="zh-CN" dirty="0"/>
              <a:t>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en-US" altLang="zh-CN" dirty="0"/>
              <a:t>L</a:t>
            </a:r>
            <a:r>
              <a:rPr lang="en-US" altLang="zh-CN" sz="3200" baseline="-25000" dirty="0"/>
              <a:t>2</a:t>
            </a:r>
            <a:r>
              <a:rPr lang="zh-CN" altLang="zh-CN" sz="3200" baseline="-25000" dirty="0"/>
              <a:t>～</a:t>
            </a:r>
            <a:r>
              <a:rPr lang="en-US" altLang="zh-CN" sz="3200" baseline="-25000" dirty="0"/>
              <a:t>3</a:t>
            </a:r>
            <a:r>
              <a:rPr lang="zh-CN" altLang="zh-CN" dirty="0"/>
              <a:t>间盘和</a:t>
            </a:r>
            <a:r>
              <a:rPr lang="en-US" altLang="zh-CN" dirty="0"/>
              <a:t>L</a:t>
            </a:r>
            <a:r>
              <a:rPr lang="en-US" altLang="zh-CN" sz="3200" baseline="-25000" dirty="0"/>
              <a:t>3</a:t>
            </a:r>
            <a:r>
              <a:rPr lang="zh-CN" altLang="zh-CN" sz="3200" baseline="-25000" dirty="0"/>
              <a:t>～</a:t>
            </a:r>
            <a:r>
              <a:rPr lang="en-US" altLang="zh-CN" sz="3200" baseline="-25000" dirty="0"/>
              <a:t>4</a:t>
            </a:r>
            <a:r>
              <a:rPr lang="zh-CN" altLang="zh-CN" dirty="0"/>
              <a:t>间盘</a:t>
            </a:r>
            <a:r>
              <a:rPr lang="en-US" altLang="zh-CN" dirty="0"/>
              <a:t>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</a:t>
            </a:r>
            <a:r>
              <a:rPr lang="en-US" altLang="zh-CN" dirty="0"/>
              <a:t>L</a:t>
            </a:r>
            <a:r>
              <a:rPr lang="en-US" altLang="zh-CN" sz="3200" baseline="-25000" dirty="0"/>
              <a:t>3</a:t>
            </a:r>
            <a:r>
              <a:rPr lang="zh-CN" altLang="zh-CN" sz="3200" baseline="-25000" dirty="0"/>
              <a:t>～</a:t>
            </a:r>
            <a:r>
              <a:rPr lang="en-US" altLang="zh-CN" sz="3200" baseline="-25000" dirty="0"/>
              <a:t>4</a:t>
            </a:r>
            <a:r>
              <a:rPr lang="zh-CN" altLang="zh-CN" dirty="0"/>
              <a:t>间盘和</a:t>
            </a:r>
            <a:r>
              <a:rPr lang="en-US" altLang="zh-CN" dirty="0"/>
              <a:t>L</a:t>
            </a:r>
            <a:r>
              <a:rPr lang="en-US" altLang="zh-CN" sz="3200" baseline="-25000" dirty="0"/>
              <a:t>4</a:t>
            </a:r>
            <a:r>
              <a:rPr lang="zh-CN" altLang="zh-CN" sz="3200" baseline="-25000" dirty="0"/>
              <a:t>～</a:t>
            </a:r>
            <a:r>
              <a:rPr lang="en-US" altLang="zh-CN" sz="3200" baseline="-25000" dirty="0"/>
              <a:t>5</a:t>
            </a:r>
            <a:r>
              <a:rPr lang="zh-CN" altLang="zh-CN" dirty="0"/>
              <a:t>间盘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</a:t>
            </a:r>
            <a:r>
              <a:rPr lang="en-US" altLang="zh-CN" dirty="0"/>
              <a:t>L</a:t>
            </a:r>
            <a:r>
              <a:rPr lang="en-US" altLang="zh-CN" sz="3200" baseline="-25000" dirty="0"/>
              <a:t>4</a:t>
            </a:r>
            <a:r>
              <a:rPr lang="zh-CN" altLang="zh-CN" sz="3200" baseline="-25000" dirty="0"/>
              <a:t>～</a:t>
            </a:r>
            <a:r>
              <a:rPr lang="en-US" altLang="zh-CN" sz="3200" baseline="-25000" dirty="0"/>
              <a:t>5</a:t>
            </a:r>
            <a:r>
              <a:rPr lang="zh-CN" altLang="zh-CN" dirty="0"/>
              <a:t>间盘和</a:t>
            </a:r>
            <a:r>
              <a:rPr lang="en-US" altLang="zh-CN" dirty="0" smtClean="0"/>
              <a:t>L</a:t>
            </a:r>
            <a:r>
              <a:rPr lang="en-US" altLang="zh-CN" sz="3200" baseline="-25000" dirty="0" smtClean="0"/>
              <a:t>5</a:t>
            </a:r>
            <a:r>
              <a:rPr lang="en-US" altLang="zh-CN" dirty="0" smtClean="0"/>
              <a:t>~S</a:t>
            </a:r>
            <a:r>
              <a:rPr lang="en-US" altLang="zh-CN" sz="3200" baseline="-25000" dirty="0" smtClean="0"/>
              <a:t>1</a:t>
            </a:r>
            <a:r>
              <a:rPr lang="zh-CN" altLang="zh-CN" dirty="0"/>
              <a:t>间盘</a:t>
            </a:r>
            <a:r>
              <a:rPr lang="en-US" altLang="zh-CN" dirty="0"/>
              <a:t>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</a:t>
            </a:r>
            <a:r>
              <a:rPr lang="en-US" altLang="zh-CN" dirty="0"/>
              <a:t> L</a:t>
            </a:r>
            <a:r>
              <a:rPr lang="en-US" altLang="zh-CN" sz="3200" baseline="-25000" dirty="0"/>
              <a:t>5</a:t>
            </a:r>
            <a:r>
              <a:rPr lang="zh-CN" altLang="zh-CN" dirty="0" smtClean="0"/>
              <a:t>～</a:t>
            </a:r>
            <a:r>
              <a:rPr lang="en-US" altLang="zh-CN" sz="3200" dirty="0" smtClean="0"/>
              <a:t>S</a:t>
            </a:r>
            <a:r>
              <a:rPr lang="en-US" altLang="zh-CN" sz="3200" baseline="-25000" dirty="0" smtClean="0"/>
              <a:t>1</a:t>
            </a:r>
            <a:r>
              <a:rPr lang="zh-CN" altLang="zh-CN" dirty="0"/>
              <a:t>间盘和</a:t>
            </a:r>
            <a:r>
              <a:rPr lang="en-US" altLang="zh-CN" dirty="0" smtClean="0"/>
              <a:t>S</a:t>
            </a:r>
            <a:r>
              <a:rPr lang="en-US" altLang="zh-CN" sz="3200" baseline="-25000" dirty="0" smtClean="0"/>
              <a:t>1~2</a:t>
            </a:r>
            <a:r>
              <a:rPr lang="zh-CN" altLang="zh-CN" dirty="0" smtClean="0"/>
              <a:t>间盘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290738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</a:t>
            </a:r>
            <a:r>
              <a:rPr lang="en-US" altLang="zh-CN" dirty="0"/>
              <a:t>L5</a:t>
            </a:r>
            <a:r>
              <a:rPr lang="zh-CN" altLang="zh-CN" dirty="0"/>
              <a:t>～</a:t>
            </a:r>
            <a:r>
              <a:rPr lang="en-US" altLang="zh-CN" dirty="0"/>
              <a:t>S1</a:t>
            </a:r>
            <a:r>
              <a:rPr lang="zh-CN" altLang="zh-CN" dirty="0"/>
              <a:t>间盘突出可压迫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en-US" altLang="zh-CN" dirty="0"/>
              <a:t>L</a:t>
            </a:r>
            <a:r>
              <a:rPr lang="en-US" altLang="zh-CN" sz="3200" baseline="-25000" dirty="0"/>
              <a:t>3</a:t>
            </a:r>
            <a:r>
              <a:rPr lang="zh-CN" altLang="zh-CN" dirty="0"/>
              <a:t>神经根</a:t>
            </a:r>
            <a:r>
              <a:rPr lang="en-US" altLang="zh-CN" dirty="0"/>
              <a:t>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en-US" altLang="zh-CN" dirty="0"/>
              <a:t>L</a:t>
            </a:r>
            <a:r>
              <a:rPr lang="en-US" altLang="zh-CN" sz="3200" baseline="-25000" dirty="0"/>
              <a:t>4</a:t>
            </a:r>
            <a:r>
              <a:rPr lang="zh-CN" altLang="zh-CN" dirty="0"/>
              <a:t>神经根</a:t>
            </a:r>
            <a:r>
              <a:rPr lang="en-US" altLang="zh-CN" dirty="0"/>
              <a:t>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</a:t>
            </a:r>
            <a:r>
              <a:rPr lang="en-US" altLang="zh-CN" dirty="0"/>
              <a:t>L</a:t>
            </a:r>
            <a:r>
              <a:rPr lang="en-US" altLang="zh-CN" sz="3200" baseline="-25000" dirty="0"/>
              <a:t>5</a:t>
            </a:r>
            <a:r>
              <a:rPr lang="zh-CN" altLang="zh-CN" dirty="0"/>
              <a:t>神经根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</a:t>
            </a:r>
            <a:r>
              <a:rPr lang="en-US" altLang="zh-CN" dirty="0"/>
              <a:t>S</a:t>
            </a:r>
            <a:r>
              <a:rPr lang="en-US" altLang="zh-CN" sz="3200" baseline="-25000" dirty="0"/>
              <a:t>1</a:t>
            </a:r>
            <a:r>
              <a:rPr lang="zh-CN" altLang="zh-CN" dirty="0"/>
              <a:t>神经根</a:t>
            </a:r>
            <a:r>
              <a:rPr lang="en-US" altLang="zh-CN" dirty="0"/>
              <a:t>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</a:t>
            </a:r>
            <a:r>
              <a:rPr lang="en-US" altLang="zh-CN" dirty="0"/>
              <a:t>S</a:t>
            </a:r>
            <a:r>
              <a:rPr lang="en-US" altLang="zh-CN" sz="3200" baseline="-25000" dirty="0"/>
              <a:t>2</a:t>
            </a:r>
            <a:r>
              <a:rPr lang="zh-CN" altLang="zh-CN" dirty="0"/>
              <a:t>神经根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878779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．下列</a:t>
            </a:r>
            <a:r>
              <a:rPr lang="zh-CN" altLang="zh-CN" dirty="0" smtClean="0"/>
              <a:t>腰椎间盘突出症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中</a:t>
            </a:r>
            <a:r>
              <a:rPr lang="zh-CN" altLang="zh-CN" dirty="0"/>
              <a:t>，适于保守治疗的是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．出现足下垂</a:t>
            </a:r>
            <a:r>
              <a:rPr lang="en-US" altLang="zh-CN" dirty="0"/>
              <a:t>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．合并椎管狭窄</a:t>
            </a:r>
            <a:r>
              <a:rPr lang="en-US" altLang="zh-CN" dirty="0"/>
              <a:t>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．出现马尾神经损伤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．初次发作症状较轻</a:t>
            </a:r>
            <a:r>
              <a:rPr lang="en-US" altLang="zh-CN" dirty="0"/>
              <a:t>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．症状明显，影响工作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75545204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．腰椎间盘突出症手术</a:t>
            </a:r>
            <a:r>
              <a:rPr lang="zh-CN" altLang="zh-CN" dirty="0" smtClean="0"/>
              <a:t>治疗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出院</a:t>
            </a:r>
            <a:r>
              <a:rPr lang="zh-CN" altLang="zh-CN" dirty="0"/>
              <a:t>后应坚持戴围腰活动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</a:t>
            </a:r>
            <a:r>
              <a:rPr lang="en-US" altLang="zh-CN" dirty="0"/>
              <a:t>1</a:t>
            </a:r>
            <a:r>
              <a:rPr lang="zh-CN" altLang="zh-CN" dirty="0"/>
              <a:t>个月</a:t>
            </a:r>
            <a:r>
              <a:rPr lang="en-US" altLang="zh-CN" dirty="0"/>
              <a:t>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en-US" altLang="zh-CN" dirty="0"/>
              <a:t>2</a:t>
            </a:r>
            <a:r>
              <a:rPr lang="zh-CN" altLang="zh-CN" dirty="0"/>
              <a:t>个月</a:t>
            </a:r>
            <a:r>
              <a:rPr lang="en-US" altLang="zh-CN" dirty="0"/>
              <a:t>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</a:t>
            </a:r>
            <a:r>
              <a:rPr lang="en-US" altLang="zh-CN" dirty="0"/>
              <a:t>3</a:t>
            </a:r>
            <a:r>
              <a:rPr lang="zh-CN" altLang="zh-CN" dirty="0"/>
              <a:t>个月</a:t>
            </a:r>
            <a:r>
              <a:rPr lang="en-US" altLang="zh-CN" dirty="0"/>
              <a:t>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</a:t>
            </a:r>
            <a:r>
              <a:rPr lang="en-US" altLang="zh-CN" dirty="0"/>
              <a:t>4</a:t>
            </a:r>
            <a:r>
              <a:rPr lang="zh-CN" altLang="zh-CN" dirty="0"/>
              <a:t>个月</a:t>
            </a:r>
            <a:r>
              <a:rPr lang="en-US" altLang="zh-CN" dirty="0"/>
              <a:t>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</a:t>
            </a:r>
            <a:r>
              <a:rPr lang="en-US" altLang="zh-CN" dirty="0"/>
              <a:t>5</a:t>
            </a:r>
            <a:r>
              <a:rPr lang="zh-CN" altLang="zh-CN" dirty="0"/>
              <a:t>个月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119448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6</a:t>
            </a:r>
            <a:r>
              <a:rPr lang="zh-CN" altLang="zh-CN" dirty="0"/>
              <a:t>．发病率最高的颈椎病类型是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．神经根型</a:t>
            </a:r>
            <a:r>
              <a:rPr lang="en-US" altLang="zh-CN" dirty="0"/>
              <a:t>   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．脊髓型</a:t>
            </a:r>
            <a:r>
              <a:rPr lang="en-US" altLang="zh-CN" dirty="0"/>
              <a:t>         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．椎动脉型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．交感型</a:t>
            </a:r>
            <a:r>
              <a:rPr lang="en-US" altLang="zh-CN" dirty="0"/>
              <a:t>         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．混合型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536472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7</a:t>
            </a:r>
            <a:r>
              <a:rPr lang="zh-CN" altLang="zh-CN" dirty="0"/>
              <a:t>．臂丛牵拉试验阳性常见于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zh-CN" altLang="zh-CN" dirty="0" smtClean="0"/>
              <a:t>神经根型颈椎病</a:t>
            </a:r>
            <a:r>
              <a:rPr lang="zh-CN" altLang="en-US" dirty="0" smtClean="0"/>
              <a:t>患者</a:t>
            </a:r>
            <a:r>
              <a:rPr lang="en-US" altLang="zh-CN" dirty="0" smtClean="0"/>
              <a:t>   </a:t>
            </a:r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zh-CN" altLang="zh-CN" dirty="0" smtClean="0"/>
              <a:t>椎动脉型颈椎病</a:t>
            </a:r>
            <a:r>
              <a:rPr lang="zh-CN" altLang="en-US" dirty="0" smtClean="0"/>
              <a:t>患者</a:t>
            </a:r>
            <a:r>
              <a:rPr lang="en-US" altLang="zh-CN" dirty="0" smtClean="0"/>
              <a:t>  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</a:t>
            </a:r>
            <a:r>
              <a:rPr lang="zh-CN" altLang="zh-CN" dirty="0" smtClean="0"/>
              <a:t>脊髓型颈椎病</a:t>
            </a:r>
            <a:r>
              <a:rPr lang="zh-CN" altLang="en-US" dirty="0" smtClean="0"/>
              <a:t>患者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．交感型</a:t>
            </a:r>
            <a:r>
              <a:rPr lang="zh-CN" altLang="zh-CN" dirty="0" smtClean="0"/>
              <a:t>颈椎病</a:t>
            </a:r>
            <a:r>
              <a:rPr lang="zh-CN" altLang="en-US" dirty="0" smtClean="0"/>
              <a:t>患者</a:t>
            </a:r>
            <a:r>
              <a:rPr lang="en-US" altLang="zh-CN" dirty="0" smtClean="0"/>
              <a:t>     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．混合型</a:t>
            </a:r>
            <a:r>
              <a:rPr lang="zh-CN" altLang="zh-CN" dirty="0" smtClean="0"/>
              <a:t>颈椎病</a:t>
            </a:r>
            <a:r>
              <a:rPr lang="zh-CN" altLang="en-US" dirty="0" smtClean="0"/>
              <a:t>患者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3089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40-1  A</a:t>
            </a:r>
            <a:endParaRPr lang="zh-CN" altLang="zh-CN" dirty="0"/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45</a:t>
            </a:r>
            <a:r>
              <a:rPr lang="zh-CN" altLang="zh-CN" dirty="0"/>
              <a:t>岁，司机，既往体健，</a:t>
            </a:r>
            <a:r>
              <a:rPr lang="en-US" altLang="zh-CN" dirty="0"/>
              <a:t>2</a:t>
            </a:r>
            <a:r>
              <a:rPr lang="zh-CN" altLang="zh-CN" dirty="0"/>
              <a:t>个月前无明显诱因出现腰背部疼痛，休息后症状减轻，劳累时加重。</a:t>
            </a:r>
            <a:r>
              <a:rPr lang="en-US" altLang="zh-CN" dirty="0"/>
              <a:t>3</a:t>
            </a:r>
            <a:r>
              <a:rPr lang="zh-CN" altLang="zh-CN" dirty="0"/>
              <a:t>天前腰部扭伤后疼痛加剧并向左下肢放射。检查：腰部外观正常，弯腰活动受限，第</a:t>
            </a:r>
            <a:r>
              <a:rPr lang="en-US" altLang="zh-CN" dirty="0"/>
              <a:t>4</a:t>
            </a:r>
            <a:r>
              <a:rPr lang="zh-CN" altLang="zh-CN" dirty="0"/>
              <a:t>、</a:t>
            </a:r>
            <a:r>
              <a:rPr lang="en-US" altLang="zh-CN" dirty="0"/>
              <a:t>5</a:t>
            </a:r>
            <a:r>
              <a:rPr lang="zh-CN" altLang="zh-CN" dirty="0"/>
              <a:t>腰椎棘突上和棘突间有压痛。</a:t>
            </a:r>
            <a:r>
              <a:rPr lang="en-US" altLang="zh-CN" dirty="0"/>
              <a:t>X</a:t>
            </a:r>
            <a:r>
              <a:rPr lang="zh-CN" altLang="zh-CN" dirty="0"/>
              <a:t>线片</a:t>
            </a:r>
            <a:r>
              <a:rPr lang="zh-CN" altLang="zh-CN" dirty="0" smtClean="0"/>
              <a:t>显示</a:t>
            </a:r>
            <a:r>
              <a:rPr lang="en-US" altLang="zh-CN" dirty="0" smtClean="0"/>
              <a:t>L</a:t>
            </a:r>
            <a:r>
              <a:rPr lang="en-US" altLang="zh-CN" baseline="-25000" dirty="0" smtClean="0"/>
              <a:t>4~5</a:t>
            </a:r>
            <a:r>
              <a:rPr lang="zh-CN" altLang="zh-CN" dirty="0"/>
              <a:t>椎体间隙变窄，</a:t>
            </a:r>
            <a:r>
              <a:rPr lang="en-US" altLang="zh-CN" dirty="0"/>
              <a:t>CT</a:t>
            </a:r>
            <a:r>
              <a:rPr lang="zh-CN" altLang="zh-CN" dirty="0" smtClean="0"/>
              <a:t>显示</a:t>
            </a:r>
            <a:r>
              <a:rPr lang="en-US" altLang="zh-CN" dirty="0" smtClean="0"/>
              <a:t>L</a:t>
            </a:r>
            <a:r>
              <a:rPr lang="en-US" altLang="zh-CN" baseline="-25000" dirty="0" smtClean="0"/>
              <a:t>4~5</a:t>
            </a:r>
            <a:r>
              <a:rPr lang="zh-CN" altLang="zh-CN" dirty="0" smtClean="0"/>
              <a:t>椎间盘</a:t>
            </a:r>
            <a:r>
              <a:rPr lang="zh-CN" altLang="zh-CN" dirty="0"/>
              <a:t>向左后侧突出，压迫神经根。</a:t>
            </a:r>
          </a:p>
          <a:p>
            <a:pPr lvl="1"/>
            <a:r>
              <a:rPr lang="zh-CN" altLang="zh-CN" dirty="0"/>
              <a:t>问题：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护理评估内容有哪些？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8677448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8</a:t>
            </a:r>
            <a:r>
              <a:rPr lang="zh-CN" altLang="zh-CN" dirty="0"/>
              <a:t>．</a:t>
            </a:r>
            <a:r>
              <a:rPr lang="zh-CN" altLang="zh-CN" dirty="0" smtClean="0"/>
              <a:t>脊髓型颈椎病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可能</a:t>
            </a:r>
            <a:r>
              <a:rPr lang="zh-CN" altLang="zh-CN" dirty="0"/>
              <a:t>出现的临床表现是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．猝倒</a:t>
            </a:r>
            <a:r>
              <a:rPr lang="en-US" altLang="zh-CN" dirty="0"/>
              <a:t>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．视觉障碍</a:t>
            </a:r>
            <a:r>
              <a:rPr lang="en-US" altLang="zh-CN" dirty="0"/>
              <a:t>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 smtClean="0"/>
              <a:t>．</a:t>
            </a:r>
            <a:r>
              <a:rPr lang="zh-CN" altLang="en-US" dirty="0" smtClean="0"/>
              <a:t>踏</a:t>
            </a:r>
            <a:r>
              <a:rPr lang="zh-CN" altLang="zh-CN" dirty="0" smtClean="0"/>
              <a:t>棉</a:t>
            </a:r>
            <a:r>
              <a:rPr lang="zh-CN" altLang="zh-CN" dirty="0"/>
              <a:t>感和束带感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．压头试验阳性</a:t>
            </a:r>
            <a:r>
              <a:rPr lang="en-US" altLang="zh-CN" dirty="0"/>
              <a:t>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．心律不齐和血压升高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722894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9</a:t>
            </a:r>
            <a:r>
              <a:rPr lang="zh-CN" altLang="zh-CN" dirty="0"/>
              <a:t>．颈椎前路手术后最危急的并发症是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．呼吸困难</a:t>
            </a:r>
            <a:r>
              <a:rPr lang="en-US" altLang="zh-CN" dirty="0"/>
              <a:t>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．喉头水肿</a:t>
            </a:r>
            <a:r>
              <a:rPr lang="en-US" altLang="zh-CN" dirty="0"/>
              <a:t>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．声音嘶哑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．伤口出血</a:t>
            </a:r>
            <a:r>
              <a:rPr lang="en-US" altLang="zh-CN" dirty="0"/>
              <a:t>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．植骨块脱出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684413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10</a:t>
            </a:r>
            <a:r>
              <a:rPr lang="zh-CN" altLang="zh-CN" dirty="0"/>
              <a:t>．护士对</a:t>
            </a:r>
            <a:r>
              <a:rPr lang="zh-CN" altLang="zh-CN" dirty="0" smtClean="0"/>
              <a:t>颈椎病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/>
              <a:t>术后出院指导，正确的是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．每天做快速转头运动锻炼</a:t>
            </a:r>
            <a:r>
              <a:rPr lang="en-US" altLang="zh-CN" dirty="0"/>
              <a:t>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en-US" altLang="zh-CN" dirty="0"/>
              <a:t>1</a:t>
            </a:r>
            <a:r>
              <a:rPr lang="zh-CN" altLang="zh-CN" dirty="0"/>
              <a:t>个月后疾病症状可完全消失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．日常生活中减少颈部活动，尽量保持颈部固定</a:t>
            </a:r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．枕头高度以头颈部未压上时有一拳高为宜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．适度颈部锻炼，避免过度运动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7052050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第四十章</a:t>
            </a:r>
            <a:r>
              <a:rPr lang="en-US" altLang="zh-CN" dirty="0"/>
              <a:t>  </a:t>
            </a:r>
            <a:r>
              <a:rPr lang="zh-CN" altLang="zh-CN" dirty="0"/>
              <a:t>腰腿痛与颈肩</a:t>
            </a:r>
            <a:r>
              <a:rPr lang="zh-CN" altLang="zh-CN" dirty="0" smtClean="0"/>
              <a:t>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A   2</a:t>
            </a:r>
            <a:r>
              <a:rPr lang="zh-CN" altLang="zh-CN" dirty="0"/>
              <a:t>．</a:t>
            </a:r>
            <a:r>
              <a:rPr lang="en-US" altLang="zh-CN" dirty="0"/>
              <a:t>D   3</a:t>
            </a:r>
            <a:r>
              <a:rPr lang="zh-CN" altLang="zh-CN" dirty="0"/>
              <a:t>．</a:t>
            </a:r>
            <a:r>
              <a:rPr lang="en-US" altLang="zh-CN" dirty="0"/>
              <a:t>D   4</a:t>
            </a:r>
            <a:r>
              <a:rPr lang="zh-CN" altLang="zh-CN" dirty="0"/>
              <a:t>．</a:t>
            </a:r>
            <a:r>
              <a:rPr lang="en-US" altLang="zh-CN" dirty="0"/>
              <a:t>D   5</a:t>
            </a:r>
            <a:r>
              <a:rPr lang="zh-CN" altLang="zh-CN" dirty="0"/>
              <a:t>．</a:t>
            </a:r>
            <a:r>
              <a:rPr lang="en-US" altLang="zh-CN" dirty="0"/>
              <a:t>C   6</a:t>
            </a:r>
            <a:r>
              <a:rPr lang="zh-CN" altLang="zh-CN" dirty="0"/>
              <a:t>．</a:t>
            </a:r>
            <a:r>
              <a:rPr lang="en-US" altLang="zh-CN" dirty="0"/>
              <a:t>A   7</a:t>
            </a:r>
            <a:r>
              <a:rPr lang="zh-CN" altLang="zh-CN" dirty="0"/>
              <a:t>．</a:t>
            </a:r>
            <a:r>
              <a:rPr lang="en-US" altLang="zh-CN" dirty="0"/>
              <a:t>A   8</a:t>
            </a:r>
            <a:r>
              <a:rPr lang="zh-CN" altLang="zh-CN" dirty="0"/>
              <a:t>．</a:t>
            </a:r>
            <a:r>
              <a:rPr lang="en-US" altLang="zh-CN" dirty="0"/>
              <a:t>C   9</a:t>
            </a:r>
            <a:r>
              <a:rPr lang="zh-CN" altLang="zh-CN" dirty="0"/>
              <a:t>．</a:t>
            </a:r>
            <a:r>
              <a:rPr lang="en-US" altLang="zh-CN" dirty="0"/>
              <a:t>A   10</a:t>
            </a:r>
            <a:r>
              <a:rPr lang="zh-CN" altLang="zh-CN" dirty="0"/>
              <a:t>．</a:t>
            </a:r>
            <a:r>
              <a:rPr lang="en-US" altLang="zh-CN" dirty="0"/>
              <a:t>E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腰痛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坐骨神经痛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马尾神经受压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其他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378534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en-US" dirty="0" smtClean="0"/>
              <a:t>体</a:t>
            </a:r>
            <a:r>
              <a:rPr lang="zh-CN" altLang="en-US" dirty="0"/>
              <a:t>征</a:t>
            </a:r>
            <a:endParaRPr lang="en-US" altLang="zh-CN" dirty="0"/>
          </a:p>
          <a:p>
            <a:pPr lvl="3"/>
            <a:r>
              <a:rPr lang="zh-CN" altLang="en-US" dirty="0"/>
              <a:t>腰椎侧突</a:t>
            </a:r>
            <a:endParaRPr lang="en-US" altLang="zh-CN" dirty="0"/>
          </a:p>
          <a:p>
            <a:pPr lvl="3"/>
            <a:r>
              <a:rPr lang="zh-CN" altLang="zh-CN" dirty="0"/>
              <a:t>腰部活动受限</a:t>
            </a:r>
            <a:endParaRPr lang="en-US" altLang="zh-CN" dirty="0"/>
          </a:p>
          <a:p>
            <a:pPr lvl="3"/>
            <a:r>
              <a:rPr lang="zh-CN" altLang="zh-CN" dirty="0"/>
              <a:t>压痛及骶棘肌痉挛</a:t>
            </a:r>
            <a:endParaRPr lang="en-US" altLang="zh-CN" dirty="0"/>
          </a:p>
          <a:p>
            <a:pPr lvl="3"/>
            <a:r>
              <a:rPr lang="zh-CN" altLang="zh-CN" dirty="0"/>
              <a:t>直腿抬高试验及加强试验阳性</a:t>
            </a:r>
            <a:endParaRPr lang="en-US" altLang="zh-CN" dirty="0"/>
          </a:p>
          <a:p>
            <a:pPr lvl="3"/>
            <a:r>
              <a:rPr lang="zh-CN" altLang="zh-CN" dirty="0"/>
              <a:t>神经系统表现：</a:t>
            </a:r>
            <a:r>
              <a:rPr lang="zh-CN" altLang="zh-CN" dirty="0" smtClean="0"/>
              <a:t>绝大部分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</a:t>
            </a:r>
            <a:r>
              <a:rPr lang="zh-CN" altLang="zh-CN" dirty="0"/>
              <a:t>有感觉异常、肌力下降和反射改变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090601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    </a:t>
            </a:r>
            <a:r>
              <a:rPr lang="zh-CN" altLang="zh-CN" dirty="0"/>
              <a:t>腰椎间盘突出症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Picture 2" descr="图40-1 脊柱侧凸与缓解神经根受压的关系-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7" y="1916832"/>
            <a:ext cx="429492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图40-1 脊柱侧凸与缓解神经根受压的关系-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916832"/>
            <a:ext cx="4147935" cy="3043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2370115" y="5229200"/>
            <a:ext cx="36471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/>
              <a:t>脊柱侧凸</a:t>
            </a:r>
            <a:r>
              <a:rPr lang="zh-CN" altLang="zh-CN" dirty="0"/>
              <a:t>与缓解神经根受压的关系</a:t>
            </a:r>
          </a:p>
        </p:txBody>
      </p:sp>
    </p:spTree>
    <p:extLst>
      <p:ext uri="{BB962C8B-B14F-4D97-AF65-F5344CB8AC3E}">
        <p14:creationId xmlns:p14="http://schemas.microsoft.com/office/powerpoint/2010/main" xmlns="" val="2154510764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</TotalTime>
  <Pages>0</Pages>
  <Words>3130</Words>
  <Characters>0</Characters>
  <Application>Microsoft Office PowerPoint</Application>
  <DocSecurity>0</DocSecurity>
  <PresentationFormat>全屏显示(4:3)</PresentationFormat>
  <Lines>0</Lines>
  <Paragraphs>403</Paragraphs>
  <Slides>63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63</vt:i4>
      </vt:variant>
    </vt:vector>
  </HeadingPairs>
  <TitlesOfParts>
    <vt:vector size="64" baseType="lpstr">
      <vt:lpstr>课件模板</vt:lpstr>
      <vt:lpstr>第四十章  腰腿痛与颈肩痛患者的护理</vt:lpstr>
      <vt:lpstr>第四十章  腰腿痛与颈肩痛患者的护理</vt:lpstr>
      <vt:lpstr>第四十章  腰腿痛与颈肩痛患者的护理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第一节      腰椎间盘突出症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第二节      颈椎病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  <vt:lpstr>第四十章  腰腿痛与颈肩痛患者的护理</vt:lpstr>
    </vt:vector>
  </TitlesOfParts>
  <Company>pump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微软用户</cp:lastModifiedBy>
  <cp:revision>50</cp:revision>
  <cp:lastPrinted>1899-12-30T00:00:00Z</cp:lastPrinted>
  <dcterms:created xsi:type="dcterms:W3CDTF">2008-12-16T07:41:38Z</dcterms:created>
  <dcterms:modified xsi:type="dcterms:W3CDTF">2015-08-07T08:13:25Z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