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95" r:id="rId6"/>
    <p:sldId id="263" r:id="rId7"/>
    <p:sldId id="264" r:id="rId8"/>
    <p:sldId id="296" r:id="rId9"/>
    <p:sldId id="265" r:id="rId10"/>
    <p:sldId id="266" r:id="rId11"/>
    <p:sldId id="267" r:id="rId12"/>
    <p:sldId id="268" r:id="rId13"/>
    <p:sldId id="269" r:id="rId14"/>
    <p:sldId id="297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9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312" r:id="rId36"/>
    <p:sldId id="290" r:id="rId37"/>
    <p:sldId id="291" r:id="rId38"/>
    <p:sldId id="313" r:id="rId39"/>
    <p:sldId id="292" r:id="rId40"/>
    <p:sldId id="294" r:id="rId41"/>
    <p:sldId id="259" r:id="rId42"/>
    <p:sldId id="299" r:id="rId43"/>
    <p:sldId id="300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09" r:id="rId53"/>
    <p:sldId id="310" r:id="rId54"/>
    <p:sldId id="311" r:id="rId5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、既往健康状况、家族史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本病为良性疾病，但约</a:t>
            </a:r>
            <a:r>
              <a:rPr lang="en-US" altLang="zh-CN" dirty="0"/>
              <a:t>1%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出现恶性变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家属可因担心疾病性质而出现焦虑心理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2127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/>
              <a:t>无症状者，不需手术治疗。有明显症状者，则应考虑手术切除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01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与手术引起局部组织创伤有关。</a:t>
            </a:r>
          </a:p>
          <a:p>
            <a:pPr lvl="1"/>
            <a:r>
              <a:rPr lang="zh-CN" altLang="zh-CN" dirty="0" smtClean="0"/>
              <a:t>（</a:t>
            </a:r>
            <a:r>
              <a:rPr lang="zh-CN" altLang="zh-CN" dirty="0"/>
              <a:t>进食、卫生、如厕）自理缺陷 与术后疼痛及肢体功能受损有关。</a:t>
            </a:r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病理性骨折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607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体位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缓解疼痛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病情观察</a:t>
            </a:r>
            <a:endParaRPr lang="en-US" altLang="zh-CN" dirty="0" smtClean="0"/>
          </a:p>
          <a:p>
            <a:pPr lvl="1"/>
            <a:r>
              <a:rPr lang="zh-CN" altLang="zh-CN" dirty="0"/>
              <a:t>防止病理性</a:t>
            </a:r>
            <a:r>
              <a:rPr lang="zh-CN" altLang="zh-CN" dirty="0" smtClean="0"/>
              <a:t>骨折</a:t>
            </a:r>
            <a:endParaRPr lang="en-US" altLang="zh-CN" dirty="0" smtClean="0"/>
          </a:p>
          <a:p>
            <a:pPr lvl="1"/>
            <a:r>
              <a:rPr lang="zh-CN" altLang="zh-CN" dirty="0"/>
              <a:t>功能锻炼的指导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6952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72286" cy="2286000"/>
          </a:xfrm>
        </p:spPr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</a:t>
            </a:r>
            <a:r>
              <a:rPr lang="zh-CN" altLang="zh-CN" dirty="0" smtClean="0"/>
              <a:t>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692201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骨</a:t>
            </a:r>
            <a:r>
              <a:rPr lang="zh-CN" altLang="zh-CN" dirty="0"/>
              <a:t>巨细胞瘤（</a:t>
            </a:r>
            <a:r>
              <a:rPr lang="en-US" altLang="zh-CN" dirty="0"/>
              <a:t>giant cell tumor of bone</a:t>
            </a:r>
            <a:r>
              <a:rPr lang="zh-CN" altLang="zh-CN" dirty="0"/>
              <a:t>）是较常见的原发性骨肿瘤之一，它好发于年轻人的长骨骺端，属于一种潜在恶性或介于良、恶性之间的溶骨性肿瘤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572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1" name="Picture 7" descr="骨巨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8760"/>
            <a:ext cx="2087725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8" descr="骨巨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7"/>
            <a:ext cx="2249564" cy="3528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9" descr="骨巨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2231740" cy="3491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10" descr="骨巨细胞瘤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96752"/>
            <a:ext cx="2051720" cy="32620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3552265" y="5517232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骨</a:t>
            </a:r>
            <a:r>
              <a:rPr lang="zh-CN" altLang="zh-CN" dirty="0"/>
              <a:t>巨细胞瘤</a:t>
            </a:r>
          </a:p>
        </p:txBody>
      </p:sp>
      <p:sp>
        <p:nvSpPr>
          <p:cNvPr id="7" name="矩形 6"/>
          <p:cNvSpPr/>
          <p:nvPr/>
        </p:nvSpPr>
        <p:spPr>
          <a:xfrm>
            <a:off x="1043608" y="4756502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A.</a:t>
            </a:r>
            <a:r>
              <a:rPr lang="zh-CN" altLang="zh-CN" dirty="0" smtClean="0"/>
              <a:t>桡骨</a:t>
            </a:r>
            <a:r>
              <a:rPr lang="zh-CN" altLang="zh-CN" dirty="0"/>
              <a:t>远端骨巨细胞瘤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833719" y="4756502"/>
            <a:ext cx="24801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B.</a:t>
            </a:r>
            <a:r>
              <a:rPr lang="zh-CN" altLang="zh-CN" dirty="0" smtClean="0"/>
              <a:t>股骨</a:t>
            </a:r>
            <a:r>
              <a:rPr lang="zh-CN" altLang="zh-CN" dirty="0"/>
              <a:t>下段骨巨细胞瘤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799901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骨</a:t>
            </a:r>
            <a:r>
              <a:rPr lang="zh-CN" altLang="zh-CN" dirty="0"/>
              <a:t>巨细胞瘤的主要症状是疼痛和肿胀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06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X</a:t>
            </a:r>
            <a:r>
              <a:rPr lang="zh-CN" altLang="en-US" dirty="0" smtClean="0"/>
              <a:t>线片检查</a:t>
            </a:r>
            <a:endParaRPr lang="en-US" altLang="zh-CN" dirty="0" smtClean="0"/>
          </a:p>
          <a:p>
            <a:pPr lvl="3"/>
            <a:r>
              <a:rPr lang="zh-CN" altLang="zh-CN" dirty="0"/>
              <a:t>典型</a:t>
            </a:r>
            <a:r>
              <a:rPr lang="en-US" altLang="zh-CN" dirty="0"/>
              <a:t>X</a:t>
            </a:r>
            <a:r>
              <a:rPr lang="zh-CN" altLang="zh-CN" dirty="0"/>
              <a:t>线表现显示中央或偏心性溶骨性破坏，在肿瘤中心部显出泡沫状透亮区，呈肥皂泡样改变，并侵及干骺端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CT</a:t>
            </a:r>
            <a:r>
              <a:rPr lang="zh-CN" altLang="en-US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MRI</a:t>
            </a:r>
            <a:r>
              <a:rPr lang="zh-CN" altLang="en-US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en-US" dirty="0"/>
              <a:t>骨扫描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9528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与疾病发病相关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性别</a:t>
            </a:r>
            <a:r>
              <a:rPr lang="zh-CN" altLang="zh-CN" dirty="0"/>
              <a:t>、年龄、有无家族史，以及既往健康状况。</a:t>
            </a:r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本病为低度恶性骨肿瘤，</a:t>
            </a:r>
            <a:r>
              <a:rPr lang="zh-CN" altLang="zh-CN" dirty="0" smtClean="0"/>
              <a:t>部分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</a:t>
            </a:r>
            <a:r>
              <a:rPr lang="zh-CN" altLang="zh-CN" dirty="0"/>
              <a:t>出现多次复发，必要时，需要行截肢术。应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家属对疾病的认知程度和心理反应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9367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说出常见骨肿</a:t>
            </a:r>
            <a:r>
              <a:rPr lang="zh-CN" altLang="zh-CN" dirty="0"/>
              <a:t>瘤的好发年龄和</a:t>
            </a:r>
            <a:r>
              <a:rPr lang="zh-CN" altLang="zh-CN" dirty="0" smtClean="0"/>
              <a:t>部位</a:t>
            </a:r>
            <a:endParaRPr lang="zh-CN" altLang="zh-CN" dirty="0"/>
          </a:p>
          <a:p>
            <a:pPr lvl="2"/>
            <a:r>
              <a:rPr lang="zh-CN" altLang="zh-CN" dirty="0" smtClean="0"/>
              <a:t>列举骨肿瘤的分类</a:t>
            </a:r>
            <a:endParaRPr lang="zh-CN" altLang="zh-CN" dirty="0"/>
          </a:p>
          <a:p>
            <a:pPr lvl="2"/>
            <a:r>
              <a:rPr lang="zh-CN" altLang="zh-CN" dirty="0" smtClean="0"/>
              <a:t>描述骨肿瘤的临床表现和治疗原则</a:t>
            </a:r>
            <a:endParaRPr lang="zh-CN" altLang="zh-CN" dirty="0"/>
          </a:p>
          <a:p>
            <a:pPr lvl="2"/>
            <a:r>
              <a:rPr lang="zh-CN" altLang="zh-CN" dirty="0" smtClean="0"/>
              <a:t>描述骨软</a:t>
            </a:r>
            <a:r>
              <a:rPr lang="zh-CN" altLang="zh-CN" dirty="0"/>
              <a:t>骨瘤、骨巨细胞瘤、骨肉</a:t>
            </a:r>
            <a:r>
              <a:rPr lang="zh-CN" altLang="zh-CN" dirty="0" smtClean="0"/>
              <a:t>瘤的临床表现和治疗原则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4876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/>
              <a:t>属</a:t>
            </a:r>
            <a:r>
              <a:rPr lang="en-US" altLang="zh-CN" dirty="0"/>
              <a:t>G</a:t>
            </a:r>
            <a:r>
              <a:rPr lang="en-US" altLang="zh-CN" baseline="-25000" dirty="0"/>
              <a:t>0 </a:t>
            </a:r>
            <a:r>
              <a:rPr lang="en-US" altLang="zh-CN" dirty="0"/>
              <a:t>T</a:t>
            </a:r>
            <a:r>
              <a:rPr lang="en-US" altLang="zh-CN" baseline="-25000" dirty="0"/>
              <a:t>0 </a:t>
            </a:r>
            <a:r>
              <a:rPr lang="en-US" altLang="zh-CN" dirty="0"/>
              <a:t>M</a:t>
            </a:r>
            <a:r>
              <a:rPr lang="en-US" altLang="zh-CN" baseline="-25000" dirty="0"/>
              <a:t>0-1 </a:t>
            </a:r>
            <a:r>
              <a:rPr lang="zh-CN" altLang="zh-CN" dirty="0"/>
              <a:t>者，以手术治疗为主，采用切除术加灭活处理，再植入自体骨、异体松质骨或骨水泥，但易复发</a:t>
            </a:r>
            <a:r>
              <a:rPr lang="zh-CN" altLang="zh-CN" dirty="0" smtClean="0"/>
              <a:t>。对于</a:t>
            </a:r>
            <a:r>
              <a:rPr lang="zh-CN" altLang="zh-CN" dirty="0"/>
              <a:t>复发者选择广泛切除或节段性截除术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属</a:t>
            </a:r>
            <a:r>
              <a:rPr lang="en-US" altLang="zh-CN" dirty="0"/>
              <a:t>G</a:t>
            </a:r>
            <a:r>
              <a:rPr lang="en-US" altLang="zh-CN" baseline="-25000" dirty="0"/>
              <a:t>1-2 </a:t>
            </a:r>
            <a:r>
              <a:rPr lang="en-US" altLang="zh-CN" dirty="0"/>
              <a:t>T</a:t>
            </a:r>
            <a:r>
              <a:rPr lang="en-US" altLang="zh-CN" baseline="-25000" dirty="0"/>
              <a:t>1-2 </a:t>
            </a:r>
            <a:r>
              <a:rPr lang="en-US" altLang="zh-CN" dirty="0"/>
              <a:t>M</a:t>
            </a:r>
            <a:r>
              <a:rPr lang="en-US" altLang="zh-CN" baseline="-25000" dirty="0"/>
              <a:t>0 </a:t>
            </a:r>
            <a:r>
              <a:rPr lang="zh-CN" altLang="zh-CN" dirty="0"/>
              <a:t>者，采用广泛或根治切除，化疗无效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对</a:t>
            </a:r>
            <a:r>
              <a:rPr lang="zh-CN" altLang="zh-CN" dirty="0"/>
              <a:t>手术切除困难的肿瘤可试行放疗，但照射后易导致肉瘤变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3072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与肿瘤压迫周围组织、</a:t>
            </a:r>
            <a:r>
              <a:rPr lang="zh-CN" altLang="zh-CN" dirty="0" smtClean="0"/>
              <a:t>病理性骨折手术创伤有关</a:t>
            </a:r>
            <a:endParaRPr lang="zh-CN" altLang="zh-CN" dirty="0"/>
          </a:p>
          <a:p>
            <a:pPr lvl="1"/>
            <a:r>
              <a:rPr lang="zh-CN" altLang="zh-CN" dirty="0" smtClean="0"/>
              <a:t>（</a:t>
            </a:r>
            <a:r>
              <a:rPr lang="zh-CN" altLang="zh-CN" dirty="0"/>
              <a:t>进食、卫生、如厕）自理缺陷 </a:t>
            </a:r>
            <a:r>
              <a:rPr lang="zh-CN" altLang="zh-CN" dirty="0" smtClean="0"/>
              <a:t>与术后疼痛及肢体功能受损有关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感染、病理性骨折、深静脉血栓、失用综合</a:t>
            </a:r>
            <a:r>
              <a:rPr lang="zh-CN" altLang="zh-CN" dirty="0" smtClean="0"/>
              <a:t>征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064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骨巨细胞瘤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体位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功能锻炼的指导</a:t>
            </a:r>
            <a:endParaRPr lang="en-US" altLang="zh-CN" dirty="0" smtClean="0"/>
          </a:p>
          <a:p>
            <a:pPr lvl="1"/>
            <a:r>
              <a:rPr lang="zh-CN" altLang="zh-CN" dirty="0"/>
              <a:t>放疗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缓解疼痛、病情观察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959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第三节 </a:t>
            </a:r>
            <a:r>
              <a:rPr lang="zh-CN" altLang="zh-CN" dirty="0" smtClean="0"/>
              <a:t>骨肉瘤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946023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骨肉瘤（</a:t>
            </a:r>
            <a:r>
              <a:rPr lang="en-US" altLang="zh-CN" dirty="0"/>
              <a:t>osteosarcoma</a:t>
            </a:r>
            <a:r>
              <a:rPr lang="zh-CN" altLang="zh-CN" dirty="0"/>
              <a:t>）是最常见的原发性恶性骨肿瘤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好</a:t>
            </a:r>
            <a:r>
              <a:rPr lang="zh-CN" altLang="zh-CN" dirty="0"/>
              <a:t>发于青少年，好发部位为骨的干骺端，如股骨远端，胫骨近端和肱骨近端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骨肉瘤</a:t>
            </a:r>
            <a:r>
              <a:rPr lang="zh-CN" altLang="zh-CN" dirty="0"/>
              <a:t>恶性程度高，血行转移为主，肺转移发生率较高，</a:t>
            </a:r>
            <a:r>
              <a:rPr lang="zh-CN" altLang="zh-CN" dirty="0" smtClean="0"/>
              <a:t>大部分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死</a:t>
            </a:r>
            <a:r>
              <a:rPr lang="zh-CN" altLang="zh-CN" dirty="0"/>
              <a:t>于肺转移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433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24744"/>
            <a:ext cx="86106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42-1  A</a:t>
            </a:r>
            <a:endParaRPr lang="zh-CN" altLang="zh-CN" dirty="0"/>
          </a:p>
          <a:p>
            <a:pPr lvl="1"/>
            <a:r>
              <a:rPr lang="zh-CN" altLang="zh-CN" dirty="0" smtClean="0"/>
              <a:t>男性</a:t>
            </a:r>
            <a:r>
              <a:rPr lang="zh-CN" altLang="zh-CN" dirty="0"/>
              <a:t>，</a:t>
            </a:r>
            <a:r>
              <a:rPr lang="en-US" altLang="zh-CN" dirty="0"/>
              <a:t>15</a:t>
            </a:r>
            <a:r>
              <a:rPr lang="zh-CN" altLang="zh-CN" dirty="0"/>
              <a:t>岁，左膝关节疼痛</a:t>
            </a:r>
            <a:r>
              <a:rPr lang="en-US" altLang="zh-CN" dirty="0"/>
              <a:t>2</a:t>
            </a:r>
            <a:r>
              <a:rPr lang="zh-CN" altLang="zh-CN" dirty="0"/>
              <a:t>月加重</a:t>
            </a:r>
            <a:r>
              <a:rPr lang="en-US" altLang="zh-CN" dirty="0"/>
              <a:t>7</a:t>
            </a:r>
            <a:r>
              <a:rPr lang="zh-CN" altLang="zh-CN" dirty="0"/>
              <a:t>天，伴行走功能障碍。</a:t>
            </a:r>
          </a:p>
          <a:p>
            <a:pPr lvl="1"/>
            <a:r>
              <a:rPr lang="zh-CN" altLang="zh-CN" dirty="0"/>
              <a:t>体检：左膝部弥漫性包块，边界不清，压痛明显，局部皮温高，血管怒张，左膝关节屈曲不能伸直。</a:t>
            </a:r>
          </a:p>
          <a:p>
            <a:pPr lvl="1"/>
            <a:r>
              <a:rPr lang="en-US" altLang="zh-CN" dirty="0"/>
              <a:t>X</a:t>
            </a:r>
            <a:r>
              <a:rPr lang="zh-CN" altLang="zh-CN" dirty="0"/>
              <a:t>线：左股骨下端骨质呈浸润性破坏，有溶骨现象，可见明显的</a:t>
            </a:r>
            <a:r>
              <a:rPr lang="en-US" altLang="zh-CN" dirty="0"/>
              <a:t>Codman</a:t>
            </a:r>
            <a:r>
              <a:rPr lang="zh-CN" altLang="zh-CN" dirty="0"/>
              <a:t>三角。肺纹理清晰。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护理</a:t>
            </a:r>
            <a:r>
              <a:rPr lang="zh-CN" altLang="zh-CN" dirty="0"/>
              <a:t>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00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zh-CN" altLang="zh-CN" dirty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</a:p>
          <a:p>
            <a:pPr lvl="2"/>
            <a:r>
              <a:rPr lang="zh-CN" altLang="zh-CN" dirty="0"/>
              <a:t>主要表现为疼痛和局部的软组织肿块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10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实验室检查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影像学检查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X</a:t>
            </a:r>
            <a:r>
              <a:rPr lang="zh-CN" altLang="zh-CN" dirty="0"/>
              <a:t>线摄片、</a:t>
            </a:r>
            <a:r>
              <a:rPr lang="en-US" altLang="zh-CN" dirty="0"/>
              <a:t>CT</a:t>
            </a:r>
            <a:r>
              <a:rPr lang="zh-CN" altLang="zh-CN" dirty="0"/>
              <a:t>、</a:t>
            </a:r>
            <a:r>
              <a:rPr lang="en-US" altLang="zh-CN" dirty="0"/>
              <a:t>MRI</a:t>
            </a:r>
            <a:r>
              <a:rPr lang="zh-CN" altLang="zh-CN" dirty="0"/>
              <a:t>和骨扫描是诊断和评估骨肉瘤的重要</a:t>
            </a:r>
            <a:r>
              <a:rPr lang="zh-CN" altLang="zh-CN" dirty="0" smtClean="0"/>
              <a:t>手段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5384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098" name="Picture 3" descr="肉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14898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4" descr="肉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196752"/>
            <a:ext cx="2088232" cy="357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5" descr="肉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77932"/>
            <a:ext cx="2160240" cy="3547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6" descr="肉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768" y="1340768"/>
            <a:ext cx="1979712" cy="3513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548371" y="5742548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股骨</a:t>
            </a:r>
            <a:r>
              <a:rPr lang="zh-CN" altLang="zh-CN" dirty="0"/>
              <a:t>下段骨肉瘤</a:t>
            </a:r>
          </a:p>
        </p:txBody>
      </p:sp>
      <p:sp>
        <p:nvSpPr>
          <p:cNvPr id="8" name="矩形 7"/>
          <p:cNvSpPr/>
          <p:nvPr/>
        </p:nvSpPr>
        <p:spPr>
          <a:xfrm>
            <a:off x="1094830" y="4991979"/>
            <a:ext cx="2467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(1)</a:t>
            </a:r>
            <a:r>
              <a:rPr lang="zh-CN" altLang="zh-CN" dirty="0"/>
              <a:t>可见</a:t>
            </a:r>
            <a:r>
              <a:rPr lang="en-US" altLang="zh-CN" dirty="0"/>
              <a:t>“</a:t>
            </a:r>
            <a:r>
              <a:rPr lang="zh-CN" altLang="zh-CN" dirty="0"/>
              <a:t>日光射线</a:t>
            </a:r>
            <a:r>
              <a:rPr lang="en-US" altLang="zh-CN" dirty="0"/>
              <a:t>”</a:t>
            </a:r>
            <a:r>
              <a:rPr lang="zh-CN" altLang="zh-CN" dirty="0"/>
              <a:t>形态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559379" y="5003884"/>
            <a:ext cx="27751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(2)</a:t>
            </a:r>
            <a:r>
              <a:rPr lang="zh-CN" altLang="zh-CN" dirty="0"/>
              <a:t>可见肿瘤成骨伴骨破坏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49673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、既往健康状况，有无致癌物接触史及家族史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本病恶性程度较高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常</a:t>
            </a:r>
            <a:r>
              <a:rPr lang="zh-CN" altLang="zh-CN" dirty="0"/>
              <a:t>早期出现肺转移，预后不好，常需要行截肢术，且需要行新辅助化疗。应</a:t>
            </a:r>
            <a:r>
              <a:rPr lang="zh-CN" altLang="zh-CN" dirty="0" smtClean="0"/>
              <a:t>关注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家属对疾病的认知程度和应对能力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15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 smtClean="0"/>
              <a:t>理解</a:t>
            </a:r>
            <a:r>
              <a:rPr lang="zh-CN" altLang="zh-CN" dirty="0"/>
              <a:t>：</a:t>
            </a:r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/>
              <a:t>病理性</a:t>
            </a:r>
            <a:r>
              <a:rPr lang="zh-CN" altLang="zh-CN" dirty="0" smtClean="0"/>
              <a:t>骨折的原因</a:t>
            </a:r>
            <a:endParaRPr lang="en-US" altLang="zh-CN" dirty="0"/>
          </a:p>
          <a:p>
            <a:pPr lvl="2"/>
            <a:r>
              <a:rPr lang="zh-CN" altLang="zh-CN" dirty="0" smtClean="0"/>
              <a:t>识别幻肢痛</a:t>
            </a:r>
            <a:r>
              <a:rPr lang="zh-CN" altLang="zh-CN" dirty="0"/>
              <a:t>的原因、</a:t>
            </a:r>
            <a:r>
              <a:rPr lang="zh-CN" altLang="zh-CN" dirty="0" smtClean="0"/>
              <a:t>症状</a:t>
            </a:r>
            <a:endParaRPr lang="en-US" altLang="zh-CN" dirty="0"/>
          </a:p>
          <a:p>
            <a:pPr lvl="2"/>
            <a:r>
              <a:rPr lang="zh-CN" altLang="zh-CN" dirty="0" smtClean="0"/>
              <a:t>比较骨软</a:t>
            </a:r>
            <a:r>
              <a:rPr lang="zh-CN" altLang="zh-CN" dirty="0"/>
              <a:t>骨瘤、骨巨细胞瘤、骨肉瘤治疗原则</a:t>
            </a:r>
            <a:r>
              <a:rPr lang="zh-CN" altLang="zh-CN" dirty="0" smtClean="0"/>
              <a:t>的区别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</a:t>
            </a:r>
            <a:r>
              <a:rPr lang="zh-CN" altLang="zh-CN" dirty="0" smtClean="0"/>
              <a:t>为</a:t>
            </a:r>
            <a:r>
              <a:rPr lang="zh-CN" altLang="zh-CN" dirty="0" smtClean="0"/>
              <a:t>其</a:t>
            </a:r>
            <a:r>
              <a:rPr lang="zh-CN" altLang="en-US" dirty="0" smtClean="0"/>
              <a:t>制订</a:t>
            </a:r>
            <a:r>
              <a:rPr lang="zh-CN" altLang="zh-CN" dirty="0" smtClean="0"/>
              <a:t>护理</a:t>
            </a:r>
            <a:r>
              <a:rPr lang="zh-CN" altLang="zh-CN" dirty="0" smtClean="0"/>
              <a:t>计划</a:t>
            </a:r>
            <a:r>
              <a:rPr lang="zh-CN" altLang="zh-CN" dirty="0"/>
              <a:t>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8471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 smtClean="0"/>
              <a:t>骨肉瘤采用综合治疗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对于</a:t>
            </a:r>
            <a:r>
              <a:rPr lang="zh-CN" altLang="zh-CN" dirty="0"/>
              <a:t>原发肿瘤局部行广泛性的切除和全身的辅助化疗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手术</a:t>
            </a:r>
            <a:r>
              <a:rPr lang="zh-CN" altLang="zh-CN" dirty="0"/>
              <a:t>前先进行大剂量化疗，然后作根治性瘤段切除、灭活再植或置入假体的保肢手术。无保肢条件者行截肢术，术后继续大剂量化疗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964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42-1 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经</a:t>
            </a:r>
            <a:r>
              <a:rPr lang="zh-CN" altLang="zh-CN" dirty="0"/>
              <a:t>活检术病检结果确诊为左股骨下段骨肉瘤，</a:t>
            </a:r>
            <a:r>
              <a:rPr lang="en-US" altLang="zh-CN" dirty="0"/>
              <a:t>MRI</a:t>
            </a:r>
            <a:r>
              <a:rPr lang="zh-CN" altLang="zh-CN" dirty="0"/>
              <a:t>示肿瘤侵犯血管、神经无法行保肢治疗，选择治疗方案为：术前行大剂量化疗，之后行左大腿中段截肢术，术后继续大剂量化疗。</a:t>
            </a:r>
          </a:p>
          <a:p>
            <a:pPr lvl="1"/>
            <a:r>
              <a:rPr lang="zh-CN" altLang="zh-CN" dirty="0"/>
              <a:t>问题：①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出现哪些并发症？②如何观察和护理？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1519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sz="2800" dirty="0" smtClean="0"/>
              <a:t>疼痛 </a:t>
            </a:r>
            <a:r>
              <a:rPr lang="zh-CN" altLang="zh-CN" sz="2800" dirty="0"/>
              <a:t>与肿瘤浸润压迫周围组织、病理性骨折、手术创伤、术后幻肢痛（</a:t>
            </a:r>
            <a:r>
              <a:rPr lang="en-US" altLang="zh-CN" sz="2800" dirty="0"/>
              <a:t>phantom limb pain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（</a:t>
            </a:r>
            <a:r>
              <a:rPr lang="zh-CN" altLang="zh-CN" sz="2800" dirty="0"/>
              <a:t>进食、卫生、如厕）自理缺陷 与疼痛、关节功能受限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身体</a:t>
            </a:r>
            <a:r>
              <a:rPr lang="zh-CN" altLang="zh-CN" sz="2800" dirty="0"/>
              <a:t>意象紊乱 与截肢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知识</a:t>
            </a:r>
            <a:r>
              <a:rPr lang="zh-CN" altLang="zh-CN" sz="2800" dirty="0"/>
              <a:t>缺乏 缺乏术前配合和术后康复有关</a:t>
            </a:r>
            <a:r>
              <a:rPr lang="zh-CN" altLang="zh-CN" sz="2800" dirty="0" smtClean="0"/>
              <a:t>知识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潜在并发症</a:t>
            </a:r>
            <a:r>
              <a:rPr lang="en-US" altLang="zh-CN" sz="2800" dirty="0" smtClean="0"/>
              <a:t>  </a:t>
            </a:r>
            <a:r>
              <a:rPr lang="zh-CN" altLang="zh-CN" sz="2800" dirty="0"/>
              <a:t>感染、大出血、病理性骨折、畸形挛缩、深静脉血栓与肺栓塞</a:t>
            </a:r>
            <a:r>
              <a:rPr lang="zh-CN" altLang="zh-CN" sz="2800" dirty="0" smtClean="0"/>
              <a:t>、</a:t>
            </a:r>
            <a:r>
              <a:rPr lang="zh-CN" altLang="en-US" sz="2800" dirty="0" smtClean="0"/>
              <a:t>失用</a:t>
            </a:r>
            <a:r>
              <a:rPr lang="zh-CN" altLang="zh-CN" sz="2800" dirty="0" smtClean="0"/>
              <a:t>综合征</a:t>
            </a:r>
            <a:endParaRPr lang="zh-CN" altLang="zh-CN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1788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体位护理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饮食护理</a:t>
            </a:r>
            <a:endParaRPr lang="en-US" altLang="zh-CN" dirty="0" smtClean="0"/>
          </a:p>
          <a:p>
            <a:pPr lvl="2"/>
            <a:r>
              <a:rPr lang="zh-CN" altLang="zh-CN" dirty="0"/>
              <a:t>肿瘤局部</a:t>
            </a:r>
            <a:r>
              <a:rPr lang="zh-CN" altLang="zh-CN" dirty="0" smtClean="0"/>
              <a:t>护理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79944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术前护</a:t>
            </a:r>
            <a:r>
              <a:rPr lang="zh-CN" altLang="en-US" dirty="0" smtClean="0"/>
              <a:t>理</a:t>
            </a:r>
            <a:endParaRPr lang="en-US" altLang="zh-CN" dirty="0"/>
          </a:p>
          <a:p>
            <a:pPr lvl="2"/>
            <a:r>
              <a:rPr lang="zh-CN" altLang="en-US" dirty="0" smtClean="0"/>
              <a:t>疼痛护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3"/>
            <a:r>
              <a:rPr lang="zh-CN" altLang="zh-CN" dirty="0"/>
              <a:t>缓解疼痛</a:t>
            </a:r>
            <a:endParaRPr lang="en-US" altLang="zh-CN" dirty="0"/>
          </a:p>
          <a:p>
            <a:pPr lvl="3"/>
            <a:r>
              <a:rPr lang="zh-CN" altLang="zh-CN" dirty="0"/>
              <a:t>应用镇痛药物</a:t>
            </a:r>
            <a:endParaRPr lang="en-US" altLang="zh-CN" dirty="0"/>
          </a:p>
          <a:p>
            <a:pPr lvl="2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08457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术前护</a:t>
            </a:r>
            <a:r>
              <a:rPr lang="zh-CN" altLang="en-US" dirty="0" smtClean="0"/>
              <a:t>理</a:t>
            </a:r>
            <a:endParaRPr lang="en-US" altLang="zh-CN" dirty="0"/>
          </a:p>
          <a:p>
            <a:pPr lvl="2"/>
            <a:r>
              <a:rPr lang="zh-CN" altLang="zh-CN" dirty="0" smtClean="0"/>
              <a:t>做好化疗护</a:t>
            </a:r>
            <a:r>
              <a:rPr lang="zh-CN" altLang="zh-CN" dirty="0"/>
              <a:t>理</a:t>
            </a:r>
            <a:endParaRPr lang="en-US" altLang="zh-CN" dirty="0"/>
          </a:p>
          <a:p>
            <a:pPr lvl="3"/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解释</a:t>
            </a:r>
            <a:r>
              <a:rPr lang="zh-CN" altLang="zh-CN" dirty="0"/>
              <a:t>化疗的目的、化疗后可能出现的反应及预防措施，</a:t>
            </a:r>
            <a:r>
              <a:rPr lang="zh-CN" altLang="zh-CN" dirty="0" smtClean="0"/>
              <a:t>取得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配合</a:t>
            </a:r>
            <a:endParaRPr lang="en-US" altLang="zh-CN" dirty="0" smtClean="0"/>
          </a:p>
          <a:p>
            <a:pPr lvl="3"/>
            <a:r>
              <a:rPr lang="zh-CN" altLang="zh-CN" dirty="0"/>
              <a:t>测量</a:t>
            </a:r>
            <a:r>
              <a:rPr lang="zh-CN" altLang="zh-CN" dirty="0" smtClean="0"/>
              <a:t>体重</a:t>
            </a:r>
            <a:endParaRPr lang="en-US" altLang="zh-CN" dirty="0" smtClean="0"/>
          </a:p>
          <a:p>
            <a:pPr lvl="3"/>
            <a:r>
              <a:rPr lang="zh-CN" altLang="zh-CN" dirty="0"/>
              <a:t>化疗并发症的观察与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前宣教</a:t>
            </a:r>
            <a:endParaRPr lang="en-US" altLang="zh-CN" dirty="0"/>
          </a:p>
          <a:p>
            <a:pPr lvl="2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6508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en-US" dirty="0"/>
              <a:t>病情</a:t>
            </a:r>
            <a:r>
              <a:rPr lang="zh-CN" altLang="en-US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全身情况的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患肢局部情况的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观察伤口引流液的量、颜色、性状，保持负压引流的通畅</a:t>
            </a:r>
            <a:endParaRPr lang="en-US" altLang="zh-CN" dirty="0"/>
          </a:p>
          <a:p>
            <a:pPr lvl="2"/>
            <a:r>
              <a:rPr lang="zh-CN" altLang="en-US" dirty="0"/>
              <a:t>体位</a:t>
            </a:r>
            <a:r>
              <a:rPr lang="zh-CN" altLang="en-US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截肢术</a:t>
            </a:r>
            <a:r>
              <a:rPr lang="zh-CN" altLang="zh-CN" dirty="0" smtClean="0"/>
              <a:t>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抬高</a:t>
            </a:r>
            <a:r>
              <a:rPr lang="zh-CN" altLang="zh-CN" dirty="0"/>
              <a:t>患肢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11839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第</a:t>
            </a:r>
            <a:r>
              <a:rPr lang="zh-CN" altLang="zh-CN" dirty="0"/>
              <a:t>第三节 骨肉瘤</a:t>
            </a:r>
            <a:r>
              <a:rPr lang="zh-CN" altLang="zh-CN" dirty="0" smtClean="0"/>
              <a:t>三</a:t>
            </a:r>
            <a:r>
              <a:rPr lang="zh-CN" altLang="zh-CN" dirty="0"/>
              <a:t>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en-US" dirty="0" smtClean="0"/>
              <a:t>功能锻炼</a:t>
            </a:r>
            <a:endParaRPr lang="en-US" altLang="zh-CN" dirty="0"/>
          </a:p>
          <a:p>
            <a:pPr lvl="3"/>
            <a:r>
              <a:rPr lang="zh-CN" altLang="zh-CN" dirty="0"/>
              <a:t>术后</a:t>
            </a:r>
            <a:r>
              <a:rPr lang="en-US" altLang="zh-CN" dirty="0"/>
              <a:t>24</a:t>
            </a:r>
            <a:r>
              <a:rPr lang="zh-CN" altLang="zh-CN" dirty="0"/>
              <a:t>小时开始作肌肉的等长收缩</a:t>
            </a:r>
            <a:endParaRPr lang="en-US" altLang="zh-CN" dirty="0"/>
          </a:p>
          <a:p>
            <a:pPr lvl="3"/>
            <a:r>
              <a:rPr lang="zh-CN" altLang="zh-CN" dirty="0"/>
              <a:t>行保肢手术者，根据手术方式遵医嘱在一定时间后进行关节的功能锻炼和下地负重</a:t>
            </a:r>
            <a:endParaRPr lang="en-US" altLang="zh-CN" dirty="0"/>
          </a:p>
          <a:p>
            <a:pPr lvl="3"/>
            <a:r>
              <a:rPr lang="zh-CN" altLang="zh-CN" dirty="0"/>
              <a:t>必要时行理疗、</a:t>
            </a:r>
            <a:r>
              <a:rPr lang="zh-CN" altLang="zh-CN" dirty="0" smtClean="0"/>
              <a:t>医疗器械协助活动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846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 smtClean="0"/>
              <a:t>第三节 骨肉</a:t>
            </a:r>
            <a:r>
              <a:rPr lang="zh-CN" altLang="zh-CN" dirty="0"/>
              <a:t>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en-US" dirty="0" smtClean="0"/>
              <a:t>截肢术后护理</a:t>
            </a:r>
            <a:endParaRPr lang="en-US" altLang="zh-CN" dirty="0" smtClean="0"/>
          </a:p>
          <a:p>
            <a:pPr lvl="3"/>
            <a:r>
              <a:rPr lang="zh-CN" altLang="zh-CN" dirty="0"/>
              <a:t>心理</a:t>
            </a:r>
            <a:r>
              <a:rPr lang="zh-CN" altLang="zh-CN" dirty="0" smtClean="0"/>
              <a:t>支持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残肢护理</a:t>
            </a:r>
            <a:endParaRPr lang="en-US" altLang="zh-CN" dirty="0" smtClean="0"/>
          </a:p>
          <a:p>
            <a:pPr lvl="3"/>
            <a:r>
              <a:rPr lang="zh-CN" altLang="zh-CN" dirty="0"/>
              <a:t>幻肢痛的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残肢锻炼</a:t>
            </a:r>
            <a:endParaRPr lang="en-US" altLang="zh-CN" dirty="0" smtClean="0"/>
          </a:p>
          <a:p>
            <a:pPr lvl="3"/>
            <a:r>
              <a:rPr lang="zh-CN" altLang="zh-CN" dirty="0"/>
              <a:t>活动和休息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6932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保持乐观</a:t>
            </a:r>
            <a:r>
              <a:rPr lang="zh-CN" altLang="zh-CN" dirty="0"/>
              <a:t>向上的心态，树立战胜疾病的</a:t>
            </a:r>
            <a:r>
              <a:rPr lang="zh-CN" altLang="zh-CN" dirty="0" smtClean="0"/>
              <a:t>信心</a:t>
            </a:r>
            <a:endParaRPr lang="zh-CN" altLang="zh-CN" dirty="0"/>
          </a:p>
          <a:p>
            <a:pPr lvl="2"/>
            <a:r>
              <a:rPr lang="zh-CN" altLang="zh-CN" dirty="0" smtClean="0"/>
              <a:t>对患肢仍不能负</a:t>
            </a:r>
            <a:r>
              <a:rPr lang="zh-CN" altLang="zh-CN" dirty="0"/>
              <a:t>重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应制</a:t>
            </a:r>
            <a:r>
              <a:rPr lang="zh-CN" altLang="zh-CN" dirty="0"/>
              <a:t>订活动计划，脊柱手术者避免弯腰，异体骨与关节移植术后应避免早期负重及剧烈运动，防止</a:t>
            </a:r>
            <a:r>
              <a:rPr lang="zh-CN" altLang="zh-CN" dirty="0" smtClean="0"/>
              <a:t>骨折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30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sz="2800" dirty="0" smtClean="0"/>
              <a:t>发生</a:t>
            </a:r>
            <a:r>
              <a:rPr lang="zh-CN" altLang="zh-CN" sz="2800" dirty="0"/>
              <a:t>于骨骼内或起源于骨组织各种成分的肿瘤，不论是原发性、继发性还是转移性肿瘤统称为骨肿瘤（</a:t>
            </a:r>
            <a:r>
              <a:rPr lang="en-US" altLang="zh-CN" sz="2800" dirty="0"/>
              <a:t>bone tumors</a:t>
            </a:r>
            <a:r>
              <a:rPr lang="zh-CN" altLang="zh-CN" sz="2800" dirty="0" smtClean="0"/>
              <a:t>）</a:t>
            </a:r>
            <a:endParaRPr lang="en-US" altLang="zh-CN" sz="2800" dirty="0" smtClean="0"/>
          </a:p>
          <a:p>
            <a:pPr lvl="1"/>
            <a:r>
              <a:rPr lang="zh-CN" altLang="zh-CN" sz="2800" dirty="0" smtClean="0"/>
              <a:t>根据</a:t>
            </a:r>
            <a:r>
              <a:rPr lang="zh-CN" altLang="zh-CN" sz="2800" dirty="0"/>
              <a:t>骨肿瘤细胞的分化程度及所产生的细胞间质类型将骨肿瘤分为良性、中间性和恶性</a:t>
            </a:r>
            <a:r>
              <a:rPr lang="en-US" altLang="zh-CN" sz="2800" dirty="0"/>
              <a:t>3</a:t>
            </a:r>
            <a:r>
              <a:rPr lang="zh-CN" altLang="zh-CN" sz="2800" dirty="0" smtClean="0"/>
              <a:t>类</a:t>
            </a:r>
            <a:endParaRPr lang="en-US" altLang="zh-CN" sz="2800" dirty="0" smtClean="0"/>
          </a:p>
          <a:p>
            <a:pPr lvl="1"/>
            <a:r>
              <a:rPr lang="zh-CN" altLang="zh-CN" sz="2800" dirty="0"/>
              <a:t>外科分期是将外科分级（</a:t>
            </a:r>
            <a:r>
              <a:rPr lang="en-US" altLang="zh-CN" sz="2800" dirty="0"/>
              <a:t>grade</a:t>
            </a:r>
            <a:r>
              <a:rPr lang="zh-CN" altLang="zh-CN" sz="2800" dirty="0"/>
              <a:t>，</a:t>
            </a:r>
            <a:r>
              <a:rPr lang="en-US" altLang="zh-CN" sz="2800" dirty="0"/>
              <a:t>G</a:t>
            </a:r>
            <a:r>
              <a:rPr lang="zh-CN" altLang="zh-CN" sz="2800" dirty="0"/>
              <a:t>）、肿瘤解剖定位（</a:t>
            </a:r>
            <a:r>
              <a:rPr lang="en-US" altLang="zh-CN" sz="2800" dirty="0"/>
              <a:t>territory</a:t>
            </a:r>
            <a:r>
              <a:rPr lang="zh-CN" altLang="zh-CN" sz="2800" dirty="0"/>
              <a:t>，</a:t>
            </a:r>
            <a:r>
              <a:rPr lang="en-US" altLang="zh-CN" sz="2800" dirty="0"/>
              <a:t>T</a:t>
            </a:r>
            <a:r>
              <a:rPr lang="zh-CN" altLang="zh-CN" sz="2800" dirty="0"/>
              <a:t>）和区域性或远处转移（</a:t>
            </a:r>
            <a:r>
              <a:rPr lang="en-US" altLang="zh-CN" sz="2800" dirty="0"/>
              <a:t>metastasis</a:t>
            </a:r>
            <a:r>
              <a:rPr lang="zh-CN" altLang="zh-CN" sz="2800" dirty="0"/>
              <a:t>，</a:t>
            </a:r>
            <a:r>
              <a:rPr lang="en-US" altLang="zh-CN" sz="2800" dirty="0"/>
              <a:t>M</a:t>
            </a:r>
            <a:r>
              <a:rPr lang="zh-CN" altLang="zh-CN" sz="2800" dirty="0"/>
              <a:t>）结合起来综合评价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30293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 骨肉瘤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行假体置换</a:t>
            </a:r>
            <a:r>
              <a:rPr lang="zh-CN" altLang="zh-CN" dirty="0"/>
              <a:t>者若发现局部红、肿、热、痛等感染征象，应立即复诊；</a:t>
            </a:r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说明</a:t>
            </a:r>
            <a:r>
              <a:rPr lang="zh-CN" altLang="zh-CN" dirty="0"/>
              <a:t>预防关节脱位的重要性及方法。肥胖者注意控制</a:t>
            </a:r>
            <a:r>
              <a:rPr lang="zh-CN" altLang="zh-CN" dirty="0" smtClean="0"/>
              <a:t>体重</a:t>
            </a:r>
            <a:endParaRPr lang="zh-CN" altLang="zh-CN" dirty="0"/>
          </a:p>
          <a:p>
            <a:pPr lvl="2"/>
            <a:r>
              <a:rPr lang="zh-CN" altLang="en-US" dirty="0" smtClean="0"/>
              <a:t>制订</a:t>
            </a:r>
            <a:r>
              <a:rPr lang="zh-CN" altLang="zh-CN" dirty="0" smtClean="0"/>
              <a:t>康复</a:t>
            </a:r>
            <a:r>
              <a:rPr lang="zh-CN" altLang="zh-CN" dirty="0" smtClean="0"/>
              <a:t>锻炼计划</a:t>
            </a:r>
            <a:r>
              <a:rPr lang="zh-CN" altLang="zh-CN" dirty="0"/>
              <a:t>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按计划</a:t>
            </a:r>
            <a:r>
              <a:rPr lang="zh-CN" altLang="zh-CN" dirty="0"/>
              <a:t>锻炼，调节肢体的适应能力，以最大程度</a:t>
            </a:r>
            <a:r>
              <a:rPr lang="zh-CN" altLang="zh-CN" dirty="0" smtClean="0"/>
              <a:t>恢复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生活自理</a:t>
            </a:r>
            <a:r>
              <a:rPr lang="zh-CN" altLang="zh-CN" dirty="0" smtClean="0"/>
              <a:t>能力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73633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病因和发病</a:t>
            </a:r>
            <a:r>
              <a:rPr lang="zh-CN" altLang="zh-CN" dirty="0"/>
              <a:t>特点</a:t>
            </a:r>
            <a:r>
              <a:rPr lang="en-US" altLang="zh-CN" dirty="0"/>
              <a:t>  </a:t>
            </a:r>
            <a:r>
              <a:rPr lang="zh-CN" altLang="zh-CN" dirty="0"/>
              <a:t>不明，发病与年龄有关，骨巨细胞瘤主要发生于成人，骨肉瘤多发于青少年。好发部位为长骨干骺端。</a:t>
            </a:r>
          </a:p>
          <a:p>
            <a:pPr lvl="1"/>
            <a:r>
              <a:rPr lang="zh-CN" altLang="zh-CN" dirty="0" smtClean="0"/>
              <a:t>临床表现</a:t>
            </a:r>
            <a:r>
              <a:rPr lang="en-US" altLang="zh-CN" dirty="0" smtClean="0"/>
              <a:t>  </a:t>
            </a:r>
            <a:r>
              <a:rPr lang="zh-CN" altLang="zh-CN" dirty="0"/>
              <a:t>主要表现为疼痛与压痛、局部肿块和肿胀、功能障碍和压迫症状、病理性骨折。晚期恶性骨肿瘤可出现贫血、消瘦、食欲差、低热等全身症状和远处转移。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  </a:t>
            </a:r>
            <a:r>
              <a:rPr lang="zh-CN" altLang="zh-CN" dirty="0"/>
              <a:t>骨肿瘤的治疗以外科分期为指导。良性肿瘤以手术切除为主。恶性肿瘤采用手术治疗、化疗、放疗、栓塞治疗等综合治疗手段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54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sz="2800" dirty="0" smtClean="0"/>
              <a:t>护</a:t>
            </a:r>
            <a:r>
              <a:rPr lang="zh-CN" altLang="zh-CN" sz="2800" dirty="0"/>
              <a:t>理</a:t>
            </a:r>
            <a:r>
              <a:rPr lang="en-US" altLang="zh-CN" sz="2800" dirty="0"/>
              <a:t>  </a:t>
            </a:r>
            <a:r>
              <a:rPr lang="zh-CN" altLang="zh-CN" sz="2800" dirty="0"/>
              <a:t>术前术后均应重视患者的心理护理，防止病理性骨折，行化疗治疗者做好化疗护理；术后注意观察伤口及引流情况，观察患肢血液循环并抬高</a:t>
            </a:r>
            <a:r>
              <a:rPr lang="en-US" altLang="zh-CN" sz="2800" dirty="0"/>
              <a:t>20</a:t>
            </a:r>
            <a:r>
              <a:rPr lang="zh-CN" altLang="zh-CN" sz="2800" dirty="0"/>
              <a:t>～</a:t>
            </a:r>
            <a:r>
              <a:rPr lang="en-US" altLang="zh-CN" sz="2800" dirty="0"/>
              <a:t>30cm</a:t>
            </a:r>
            <a:r>
              <a:rPr lang="zh-CN" altLang="zh-CN" sz="2800" dirty="0"/>
              <a:t>，关节置于功能位，截肢术后床边备止血带和沙袋防血管结扎线脱落导致的大出血，观察和处理幻肢痛，注意防止膝关节屈曲畸形和髋关节外展挛缩畸形</a:t>
            </a:r>
            <a:r>
              <a:rPr lang="zh-CN" altLang="zh-CN" sz="2800" dirty="0" smtClean="0"/>
              <a:t>以便</a:t>
            </a:r>
            <a:r>
              <a:rPr lang="zh-CN" altLang="en-US" sz="2800" dirty="0" smtClean="0"/>
              <a:t>假肢</a:t>
            </a:r>
            <a:r>
              <a:rPr lang="zh-CN" altLang="zh-CN" sz="2800" dirty="0" smtClean="0"/>
              <a:t>的</a:t>
            </a:r>
            <a:r>
              <a:rPr lang="zh-CN" altLang="zh-CN" sz="2800" dirty="0"/>
              <a:t>安装，根据手术</a:t>
            </a:r>
            <a:r>
              <a:rPr lang="zh-CN" altLang="zh-CN" sz="2800" dirty="0" smtClean="0"/>
              <a:t>方式</a:t>
            </a:r>
            <a:r>
              <a:rPr lang="zh-CN" altLang="en-US" sz="2800" dirty="0" smtClean="0"/>
              <a:t>制订</a:t>
            </a:r>
            <a:r>
              <a:rPr lang="zh-CN" altLang="zh-CN" sz="2800" dirty="0" smtClean="0"/>
              <a:t>合适</a:t>
            </a:r>
            <a:r>
              <a:rPr lang="zh-CN" altLang="zh-CN" sz="2800" dirty="0"/>
              <a:t>的功能锻炼计划，</a:t>
            </a:r>
            <a:r>
              <a:rPr lang="zh-CN" altLang="zh-CN" sz="2800" dirty="0" smtClean="0"/>
              <a:t>最大限度</a:t>
            </a:r>
            <a:r>
              <a:rPr lang="zh-CN" altLang="en-US" sz="2800" dirty="0" smtClean="0"/>
              <a:t>地</a:t>
            </a:r>
            <a:r>
              <a:rPr lang="zh-CN" altLang="zh-CN" sz="2800" dirty="0" smtClean="0"/>
              <a:t>恢复</a:t>
            </a:r>
            <a:r>
              <a:rPr lang="zh-CN" altLang="zh-CN" sz="2800" dirty="0"/>
              <a:t>肢体的功能和患者的自理</a:t>
            </a:r>
            <a:r>
              <a:rPr lang="zh-CN" altLang="zh-CN" sz="2800" dirty="0" smtClean="0"/>
              <a:t>能力</a:t>
            </a:r>
            <a:endParaRPr lang="zh-CN" altLang="zh-CN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0109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19 </a:t>
            </a:r>
            <a:r>
              <a:rPr lang="zh-CN" altLang="zh-CN" dirty="0"/>
              <a:t>岁，因骨肉瘤在连硬外麻下行左大腿中段截肢术，术后当天，</a:t>
            </a:r>
            <a:r>
              <a:rPr lang="en-US" altLang="zh-CN" dirty="0" smtClean="0"/>
              <a:t>T 37.5</a:t>
            </a:r>
            <a:r>
              <a:rPr lang="en-US" altLang="zh-CN" dirty="0"/>
              <a:t>℃</a:t>
            </a:r>
            <a:r>
              <a:rPr lang="zh-CN" altLang="zh-CN" dirty="0"/>
              <a:t>、</a:t>
            </a:r>
            <a:r>
              <a:rPr lang="en-US" altLang="zh-CN" dirty="0" smtClean="0"/>
              <a:t>P 92 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分、</a:t>
            </a:r>
            <a:r>
              <a:rPr lang="en-US" altLang="zh-CN" dirty="0"/>
              <a:t>R 22 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分、</a:t>
            </a:r>
            <a:r>
              <a:rPr lang="en-US" altLang="zh-CN" dirty="0"/>
              <a:t>BP 113/72mmHg</a:t>
            </a:r>
            <a:r>
              <a:rPr lang="zh-CN" altLang="zh-CN" dirty="0"/>
              <a:t>，患肢残端用绷带加压包扎，术野置有引流管</a:t>
            </a:r>
            <a:r>
              <a:rPr lang="en-US" altLang="zh-CN" dirty="0"/>
              <a:t>1</a:t>
            </a:r>
            <a:r>
              <a:rPr lang="zh-CN" altLang="zh-CN" dirty="0"/>
              <a:t>根持续引流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诉</a:t>
            </a:r>
            <a:r>
              <a:rPr lang="zh-CN" altLang="zh-CN" dirty="0"/>
              <a:t>伤口疼痛，且现在不能自己洗漱、进餐、如厕等，患者情绪烦躁，不能接受截肢的事实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040168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目前</a:t>
            </a:r>
            <a:r>
              <a:rPr lang="zh-CN" altLang="zh-CN" dirty="0"/>
              <a:t>主要的护理诊断</a:t>
            </a:r>
            <a:r>
              <a:rPr lang="en-US" altLang="zh-CN" dirty="0"/>
              <a:t>/</a:t>
            </a:r>
            <a:r>
              <a:rPr lang="zh-CN" altLang="zh-CN" dirty="0"/>
              <a:t>合作性问题是什么？</a:t>
            </a:r>
          </a:p>
          <a:p>
            <a:pPr marL="457200" lvl="1" indent="0">
              <a:buNone/>
            </a:pPr>
            <a:r>
              <a:rPr lang="en-US" altLang="zh-CN" dirty="0"/>
              <a:t>      </a:t>
            </a:r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目前</a:t>
            </a:r>
            <a:r>
              <a:rPr lang="zh-CN" altLang="zh-CN" dirty="0"/>
              <a:t>残肢主要的护理要点是什么？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36872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072480"/>
            <a:ext cx="8964488" cy="4876800"/>
          </a:xfrm>
        </p:spPr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sz="2800" dirty="0"/>
              <a:t>（</a:t>
            </a:r>
            <a:r>
              <a:rPr lang="en-US" altLang="zh-CN" sz="2800" dirty="0"/>
              <a:t>1</a:t>
            </a:r>
            <a:r>
              <a:rPr lang="zh-CN" altLang="zh-CN" sz="2800" dirty="0"/>
              <a:t>）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术</a:t>
            </a:r>
            <a:r>
              <a:rPr lang="zh-CN" altLang="zh-CN" sz="2800" dirty="0"/>
              <a:t>后当天，伤口和引流管护理以及生活护理是护理的重点，手术</a:t>
            </a:r>
            <a:r>
              <a:rPr lang="zh-CN" altLang="zh-CN" sz="2800" dirty="0" smtClean="0"/>
              <a:t>后</a:t>
            </a:r>
            <a:r>
              <a:rPr lang="en-US" altLang="zh-CN" sz="2800" dirty="0" smtClean="0"/>
              <a:t>1</a:t>
            </a:r>
            <a:r>
              <a:rPr lang="zh-CN" altLang="zh-CN" sz="2800" dirty="0" smtClean="0"/>
              <a:t>周内</a:t>
            </a:r>
            <a:r>
              <a:rPr lang="zh-CN" altLang="zh-CN" sz="2800" dirty="0"/>
              <a:t>有残端血管结扎线脱落导致大出血的可能，存在潜在的并发症：大出血的可能；目前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诉</a:t>
            </a:r>
            <a:r>
              <a:rPr lang="zh-CN" altLang="zh-CN" sz="2800" dirty="0"/>
              <a:t>伤口疼痛，存在</a:t>
            </a:r>
            <a:r>
              <a:rPr lang="en-US" altLang="zh-CN" sz="2800" dirty="0"/>
              <a:t>“</a:t>
            </a:r>
            <a:r>
              <a:rPr lang="zh-CN" altLang="zh-CN" sz="2800" dirty="0"/>
              <a:t>疼痛：与截肢术有关</a:t>
            </a:r>
            <a:r>
              <a:rPr lang="en-US" altLang="zh-CN" sz="2800" dirty="0"/>
              <a:t>”</a:t>
            </a:r>
            <a:r>
              <a:rPr lang="zh-CN" altLang="zh-CN" sz="2800" dirty="0"/>
              <a:t>；不能自己洗漱、进餐、如厕等，存在</a:t>
            </a:r>
            <a:r>
              <a:rPr lang="en-US" altLang="zh-CN" sz="2800" dirty="0"/>
              <a:t>“</a:t>
            </a:r>
            <a:r>
              <a:rPr lang="zh-CN" altLang="zh-CN" sz="2800" dirty="0"/>
              <a:t>（进食、卫生、如厕）自理缺陷：与伤口加压包扎、截肢、肢体制动有关</a:t>
            </a:r>
            <a:r>
              <a:rPr lang="en-US" altLang="zh-CN" sz="2800" dirty="0"/>
              <a:t>”</a:t>
            </a:r>
            <a:r>
              <a:rPr lang="zh-CN" altLang="zh-CN" sz="2800" dirty="0"/>
              <a:t>；此外，患者情绪烦躁不能接受截肢的事实，存在</a:t>
            </a:r>
            <a:r>
              <a:rPr lang="en-US" altLang="zh-CN" sz="2800" dirty="0"/>
              <a:t>“</a:t>
            </a:r>
            <a:r>
              <a:rPr lang="zh-CN" altLang="zh-CN" sz="2800" dirty="0"/>
              <a:t>身体意象紊乱：与手术截肢有关</a:t>
            </a:r>
            <a:r>
              <a:rPr lang="en-US" altLang="zh-CN" sz="2800" dirty="0"/>
              <a:t>”</a:t>
            </a:r>
            <a:r>
              <a:rPr lang="zh-CN" altLang="zh-CN" sz="2800" dirty="0"/>
              <a:t>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91648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sz="2800" dirty="0" smtClean="0"/>
              <a:t>（</a:t>
            </a:r>
            <a:r>
              <a:rPr lang="en-US" altLang="zh-CN" sz="2800" dirty="0" smtClean="0"/>
              <a:t>2</a:t>
            </a:r>
            <a:r>
              <a:rPr lang="zh-CN" altLang="zh-CN" sz="2800" dirty="0"/>
              <a:t>）目前患者为术后当天，要观察伤口渗血情况，保持引流管的引流通畅，观察引流液的颜色、性质、量；术后</a:t>
            </a:r>
            <a:r>
              <a:rPr lang="en-US" altLang="zh-CN" sz="2800" dirty="0"/>
              <a:t>24</a:t>
            </a:r>
            <a:r>
              <a:rPr lang="zh-CN" altLang="zh-CN" sz="2800" dirty="0"/>
              <a:t>～</a:t>
            </a:r>
            <a:r>
              <a:rPr lang="en-US" altLang="zh-CN" sz="2800" dirty="0"/>
              <a:t>48</a:t>
            </a:r>
            <a:r>
              <a:rPr lang="zh-CN" altLang="zh-CN" sz="2800" dirty="0"/>
              <a:t>小时内，抬高患肢，预防肿胀，</a:t>
            </a:r>
            <a:r>
              <a:rPr lang="en-US" altLang="zh-CN" sz="2800" dirty="0"/>
              <a:t>48</a:t>
            </a:r>
            <a:r>
              <a:rPr lang="zh-CN" altLang="zh-CN" sz="2800" dirty="0"/>
              <a:t>小时后患肢平放，防止关节屈曲挛缩不利于假肢的安装；观察和预防手术出血，床边常规备止血带；观察幻肢痛的情况，可用放松疗法等心理治疗手段逐渐消除幻肢痛</a:t>
            </a:r>
            <a:r>
              <a:rPr lang="zh-CN" altLang="zh-CN" sz="2800" dirty="0" smtClean="0"/>
              <a:t>；</a:t>
            </a:r>
            <a:r>
              <a:rPr lang="en-US" altLang="zh-CN" sz="2800" dirty="0" smtClean="0"/>
              <a:t>2</a:t>
            </a:r>
            <a:r>
              <a:rPr lang="zh-CN" altLang="zh-CN" sz="2800" dirty="0" smtClean="0"/>
              <a:t>周后</a:t>
            </a:r>
            <a:r>
              <a:rPr lang="zh-CN" altLang="zh-CN" sz="2800" dirty="0"/>
              <a:t>进行残肢功能锻炼。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12409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．最常见的良性骨肿瘤是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．骨巨细胞瘤</a:t>
            </a:r>
            <a:r>
              <a:rPr lang="en-US" altLang="zh-CN" dirty="0"/>
              <a:t>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．骨软骨瘤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．骨髓瘤</a:t>
            </a:r>
            <a:r>
              <a:rPr lang="en-US" altLang="zh-CN" dirty="0"/>
              <a:t>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．骨囊肿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．骨瘤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21828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．下列具有潜在恶性的骨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是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．骨瘤</a:t>
            </a:r>
            <a:r>
              <a:rPr lang="en-US" altLang="zh-CN" dirty="0"/>
              <a:t>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．骨样骨瘤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．骨软骨瘤</a:t>
            </a:r>
            <a:r>
              <a:rPr lang="en-US" altLang="zh-CN" dirty="0"/>
              <a:t>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．内生软骨瘤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．骨巨细胞瘤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637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 骨</a:t>
            </a:r>
            <a:r>
              <a:rPr lang="zh-CN" altLang="zh-CN" dirty="0" smtClean="0"/>
              <a:t>软骨瘤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4197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．骨巨细胞瘤</a:t>
            </a:r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表现</a:t>
            </a:r>
            <a:r>
              <a:rPr lang="zh-CN" altLang="en-US" dirty="0" smtClean="0"/>
              <a:t>是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．外生性，可见明显破坏</a:t>
            </a:r>
            <a:r>
              <a:rPr lang="en-US" altLang="zh-CN" dirty="0"/>
              <a:t>       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．偏心性，位于骨端，溶骨性破坏，呈肥皂泡样改变</a:t>
            </a:r>
            <a:r>
              <a:rPr lang="en-US" altLang="zh-CN" dirty="0"/>
              <a:t> 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．位于干骺端，可见有分格</a:t>
            </a:r>
            <a:r>
              <a:rPr lang="en-US" altLang="zh-CN" dirty="0"/>
              <a:t>       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．骨破坏，可见</a:t>
            </a:r>
            <a:r>
              <a:rPr lang="en-US" altLang="zh-CN" dirty="0"/>
              <a:t>Codman</a:t>
            </a:r>
            <a:r>
              <a:rPr lang="zh-CN" altLang="zh-CN" dirty="0"/>
              <a:t>三角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．骨性破坏，可见片状钙化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24087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．骨巨细胞瘤治疗方案的确定取决于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X</a:t>
            </a:r>
            <a:r>
              <a:rPr lang="zh-CN" altLang="zh-CN" dirty="0"/>
              <a:t>线表现</a:t>
            </a:r>
            <a:r>
              <a:rPr lang="en-US" altLang="zh-CN" dirty="0"/>
              <a:t>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．临床表现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G</a:t>
            </a:r>
            <a:r>
              <a:rPr lang="zh-CN" altLang="zh-CN" dirty="0"/>
              <a:t>、</a:t>
            </a:r>
            <a:r>
              <a:rPr lang="en-US" altLang="zh-CN" dirty="0"/>
              <a:t>T</a:t>
            </a:r>
            <a:r>
              <a:rPr lang="zh-CN" altLang="zh-CN" dirty="0"/>
              <a:t>、</a:t>
            </a:r>
            <a:r>
              <a:rPr lang="en-US" altLang="zh-CN" dirty="0"/>
              <a:t>M</a:t>
            </a:r>
            <a:r>
              <a:rPr lang="zh-CN" altLang="zh-CN" dirty="0"/>
              <a:t>分级</a:t>
            </a:r>
            <a:r>
              <a:rPr lang="en-US" altLang="zh-CN" dirty="0"/>
              <a:t>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．病理检查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．放疗后有否恶变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2104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5. </a:t>
            </a:r>
            <a:r>
              <a:rPr lang="zh-CN" altLang="zh-CN" dirty="0"/>
              <a:t>骨肉瘤</a:t>
            </a:r>
            <a:r>
              <a:rPr lang="en-US" altLang="zh-CN" dirty="0"/>
              <a:t>X</a:t>
            </a:r>
            <a:r>
              <a:rPr lang="zh-CN" altLang="zh-CN" dirty="0"/>
              <a:t>线片可见</a:t>
            </a:r>
            <a:r>
              <a:rPr lang="zh-CN" altLang="zh-CN" dirty="0" smtClean="0"/>
              <a:t>病变</a:t>
            </a:r>
            <a:r>
              <a:rPr lang="zh-CN" altLang="en-US" dirty="0" smtClean="0"/>
              <a:t>为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．发生于骨端 </a:t>
            </a:r>
            <a:r>
              <a:rPr lang="en-US" altLang="zh-CN" dirty="0"/>
              <a:t>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．短管状骨多见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 smtClean="0"/>
              <a:t>．</a:t>
            </a:r>
            <a:r>
              <a:rPr lang="en-US" altLang="zh-CN" dirty="0" smtClean="0"/>
              <a:t>“</a:t>
            </a:r>
            <a:r>
              <a:rPr lang="zh-CN" altLang="zh-CN" dirty="0"/>
              <a:t>日光照射</a:t>
            </a:r>
            <a:r>
              <a:rPr lang="en-US" altLang="zh-CN" dirty="0"/>
              <a:t>”</a:t>
            </a:r>
            <a:r>
              <a:rPr lang="zh-CN" altLang="zh-CN" dirty="0"/>
              <a:t>现象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 smtClean="0"/>
              <a:t>．膨胀性生长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．与正常组织界限清楚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31536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6. </a:t>
            </a:r>
            <a:r>
              <a:rPr lang="zh-CN" altLang="zh-CN" dirty="0"/>
              <a:t>关于截肢术后护理错误的是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．心理护理很重要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．床边备止血带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．要防止术后屈曲、挛缩畸形</a:t>
            </a:r>
            <a:r>
              <a:rPr lang="en-US" altLang="zh-CN" dirty="0"/>
              <a:t>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en-US" altLang="zh-CN" dirty="0" smtClean="0"/>
              <a:t>.  </a:t>
            </a:r>
            <a:r>
              <a:rPr lang="zh-CN" altLang="zh-CN" dirty="0" smtClean="0"/>
              <a:t>幻肢痛</a:t>
            </a:r>
            <a:r>
              <a:rPr lang="zh-CN" altLang="zh-CN" dirty="0"/>
              <a:t>可自行消失，不需处理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．术</a:t>
            </a:r>
            <a:r>
              <a:rPr lang="zh-CN" altLang="zh-CN" dirty="0" smtClean="0"/>
              <a:t>后</a:t>
            </a:r>
            <a:r>
              <a:rPr lang="en-US" altLang="zh-CN" dirty="0" smtClean="0"/>
              <a:t>2</a:t>
            </a:r>
            <a:r>
              <a:rPr lang="zh-CN" altLang="zh-CN" dirty="0" smtClean="0"/>
              <a:t>周</a:t>
            </a:r>
            <a:r>
              <a:rPr lang="zh-CN" altLang="zh-CN" dirty="0"/>
              <a:t>可用弹性绷带反复包扎，均匀压迫残端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90131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第四十二章</a:t>
            </a:r>
            <a:r>
              <a:rPr lang="en-US" altLang="zh-CN" dirty="0"/>
              <a:t>  </a:t>
            </a:r>
            <a:r>
              <a:rPr lang="zh-CN" altLang="zh-CN" dirty="0"/>
              <a:t>骨</a:t>
            </a:r>
            <a:r>
              <a:rPr lang="zh-CN" altLang="zh-CN" dirty="0" smtClean="0"/>
              <a:t>肿瘤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B    2</a:t>
            </a:r>
            <a:r>
              <a:rPr lang="zh-CN" altLang="zh-CN" dirty="0"/>
              <a:t>．</a:t>
            </a:r>
            <a:r>
              <a:rPr lang="en-US" altLang="zh-CN" dirty="0"/>
              <a:t>E     3</a:t>
            </a:r>
            <a:r>
              <a:rPr lang="zh-CN" altLang="zh-CN" dirty="0"/>
              <a:t>．</a:t>
            </a:r>
            <a:r>
              <a:rPr lang="en-US" altLang="zh-CN" dirty="0"/>
              <a:t>B      4</a:t>
            </a:r>
            <a:r>
              <a:rPr lang="zh-CN" altLang="zh-CN" dirty="0"/>
              <a:t>．</a:t>
            </a:r>
            <a:r>
              <a:rPr lang="en-US" altLang="zh-CN" dirty="0"/>
              <a:t>C      5</a:t>
            </a:r>
            <a:r>
              <a:rPr lang="zh-CN" altLang="zh-CN" dirty="0"/>
              <a:t>．</a:t>
            </a:r>
            <a:r>
              <a:rPr lang="en-US" altLang="zh-CN" dirty="0"/>
              <a:t>C    6</a:t>
            </a:r>
            <a:r>
              <a:rPr lang="zh-CN" altLang="zh-CN" dirty="0"/>
              <a:t>．</a:t>
            </a:r>
            <a:r>
              <a:rPr lang="en-US" altLang="zh-CN" dirty="0"/>
              <a:t>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400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骨软骨瘤（</a:t>
            </a:r>
            <a:r>
              <a:rPr lang="en-US" altLang="zh-CN" dirty="0" err="1"/>
              <a:t>osteochondroma</a:t>
            </a:r>
            <a:r>
              <a:rPr lang="zh-CN" altLang="zh-CN" dirty="0"/>
              <a:t>） 是一种常见的良性肿瘤，多发生于青少年，随机体发育而增大，其生长随骨骺线闭合而</a:t>
            </a:r>
            <a:r>
              <a:rPr lang="zh-CN" altLang="zh-CN" dirty="0" smtClean="0"/>
              <a:t>停止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骨</a:t>
            </a:r>
            <a:r>
              <a:rPr lang="zh-CN" altLang="zh-CN" dirty="0"/>
              <a:t>软骨瘤可分为单发性与多发性两种，单发性骨软骨瘤也叫外生骨疣；多发性骨软骨瘤也叫骨软骨瘤病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4805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可长期无症状，患者常因无意中发现骨性肿块而就诊，或因</a:t>
            </a:r>
            <a:r>
              <a:rPr lang="en-US" altLang="zh-CN" dirty="0"/>
              <a:t>X</a:t>
            </a:r>
            <a:r>
              <a:rPr lang="zh-CN" altLang="zh-CN" dirty="0"/>
              <a:t>线检查偶尔发现</a:t>
            </a:r>
            <a:r>
              <a:rPr lang="zh-CN" altLang="zh-CN" dirty="0" smtClean="0"/>
              <a:t>肿瘤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骨</a:t>
            </a:r>
            <a:r>
              <a:rPr lang="zh-CN" altLang="zh-CN" dirty="0"/>
              <a:t>性包块生长到一定程度压迫周围组织，如肌腱、神经、血管等导致疼痛和功能受</a:t>
            </a:r>
            <a:r>
              <a:rPr lang="zh-CN" altLang="zh-CN" dirty="0" smtClean="0"/>
              <a:t>限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多发性</a:t>
            </a:r>
            <a:r>
              <a:rPr lang="zh-CN" altLang="zh-CN" dirty="0"/>
              <a:t>骨软骨瘤可影响长骨生长发育，导致患肢变短、骨骼畸形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633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线检查显示骨干骺端骨表面的骨性隆起，其皮质和骨松质与正常骨相连，可有蒂或无</a:t>
            </a:r>
            <a:r>
              <a:rPr lang="zh-CN" altLang="zh-CN" dirty="0" smtClean="0"/>
              <a:t>蒂。</a:t>
            </a:r>
            <a:r>
              <a:rPr lang="zh-CN" altLang="zh-CN" dirty="0"/>
              <a:t>软骨帽和滑囊常不显影，有时呈不规则钙化阴影。肿块可有单发或多发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5389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骨软骨瘤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1" descr="骨软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168223"/>
            <a:ext cx="2736304" cy="4591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2" descr="骨软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176806"/>
            <a:ext cx="2699792" cy="468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419872" y="6093296"/>
            <a:ext cx="2031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股骨</a:t>
            </a:r>
            <a:r>
              <a:rPr lang="zh-CN" altLang="zh-CN" dirty="0"/>
              <a:t>下端骨软骨瘤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4536994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Pages>0</Pages>
  <Words>2782</Words>
  <Characters>0</Characters>
  <Application>Microsoft Office PowerPoint</Application>
  <DocSecurity>0</DocSecurity>
  <PresentationFormat>全屏显示(4:3)</PresentationFormat>
  <Lines>0</Lines>
  <Paragraphs>327</Paragraphs>
  <Slides>54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54</vt:i4>
      </vt:variant>
    </vt:vector>
  </HeadingPairs>
  <TitlesOfParts>
    <vt:vector size="55" baseType="lpstr">
      <vt:lpstr>课件模板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第一节 骨软骨瘤</vt:lpstr>
      <vt:lpstr>第一节 骨软骨瘤</vt:lpstr>
      <vt:lpstr>第一节 骨软骨瘤</vt:lpstr>
      <vt:lpstr>第一节 骨软骨瘤</vt:lpstr>
      <vt:lpstr>第一节 骨软骨瘤</vt:lpstr>
      <vt:lpstr>第一节 骨软骨瘤</vt:lpstr>
      <vt:lpstr>第一节 骨软骨瘤</vt:lpstr>
      <vt:lpstr>第一节 骨软骨瘤</vt:lpstr>
      <vt:lpstr>第一节 骨软骨瘤</vt:lpstr>
      <vt:lpstr>第二节  骨巨细胞瘤</vt:lpstr>
      <vt:lpstr>第二节  骨巨细胞瘤</vt:lpstr>
      <vt:lpstr>第二节  骨巨细胞瘤</vt:lpstr>
      <vt:lpstr>第二节  骨巨细胞瘤</vt:lpstr>
      <vt:lpstr>第二节  骨巨细胞瘤</vt:lpstr>
      <vt:lpstr>第二节  骨巨细胞瘤</vt:lpstr>
      <vt:lpstr>第二节  骨巨细胞瘤</vt:lpstr>
      <vt:lpstr>第二节  骨巨细胞瘤</vt:lpstr>
      <vt:lpstr>第二节  骨巨细胞瘤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第三节 骨肉瘤</vt:lpstr>
      <vt:lpstr>第第三节 骨肉瘤三节 骨肉瘤</vt:lpstr>
      <vt:lpstr>第三节 骨肉瘤</vt:lpstr>
      <vt:lpstr>第三节 骨肉瘤</vt:lpstr>
      <vt:lpstr>第三节 骨肉瘤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  <vt:lpstr>第四十二章  骨肿瘤患者的护理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49</cp:revision>
  <cp:lastPrinted>1899-12-30T00:00:00Z</cp:lastPrinted>
  <dcterms:created xsi:type="dcterms:W3CDTF">2008-12-16T07:41:38Z</dcterms:created>
  <dcterms:modified xsi:type="dcterms:W3CDTF">2015-08-07T01:47:12Z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