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308" r:id="rId5"/>
    <p:sldId id="261" r:id="rId6"/>
    <p:sldId id="262" r:id="rId7"/>
    <p:sldId id="263" r:id="rId8"/>
    <p:sldId id="264" r:id="rId9"/>
    <p:sldId id="265" r:id="rId10"/>
    <p:sldId id="342"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344" r:id="rId36"/>
    <p:sldId id="343" r:id="rId37"/>
    <p:sldId id="291" r:id="rId38"/>
    <p:sldId id="292" r:id="rId39"/>
    <p:sldId id="293" r:id="rId40"/>
    <p:sldId id="294" r:id="rId41"/>
    <p:sldId id="345" r:id="rId42"/>
    <p:sldId id="295" r:id="rId43"/>
    <p:sldId id="296" r:id="rId44"/>
    <p:sldId id="297" r:id="rId45"/>
    <p:sldId id="347" r:id="rId46"/>
    <p:sldId id="346" r:id="rId47"/>
    <p:sldId id="298" r:id="rId48"/>
    <p:sldId id="309" r:id="rId49"/>
    <p:sldId id="299" r:id="rId50"/>
    <p:sldId id="300" r:id="rId51"/>
    <p:sldId id="301" r:id="rId52"/>
    <p:sldId id="302" r:id="rId53"/>
    <p:sldId id="348" r:id="rId54"/>
    <p:sldId id="303" r:id="rId55"/>
    <p:sldId id="304" r:id="rId56"/>
    <p:sldId id="305" r:id="rId57"/>
    <p:sldId id="349" r:id="rId58"/>
    <p:sldId id="310" r:id="rId59"/>
    <p:sldId id="311" r:id="rId60"/>
    <p:sldId id="312" r:id="rId61"/>
    <p:sldId id="313" r:id="rId62"/>
    <p:sldId id="314" r:id="rId63"/>
    <p:sldId id="315" r:id="rId64"/>
    <p:sldId id="316" r:id="rId65"/>
    <p:sldId id="350" r:id="rId66"/>
    <p:sldId id="317" r:id="rId67"/>
    <p:sldId id="318" r:id="rId68"/>
    <p:sldId id="319" r:id="rId69"/>
    <p:sldId id="320" r:id="rId70"/>
    <p:sldId id="321" r:id="rId71"/>
    <p:sldId id="323" r:id="rId72"/>
    <p:sldId id="322" r:id="rId73"/>
    <p:sldId id="306" r:id="rId74"/>
    <p:sldId id="307" r:id="rId75"/>
    <p:sldId id="351" r:id="rId76"/>
    <p:sldId id="324" r:id="rId77"/>
    <p:sldId id="325" r:id="rId78"/>
    <p:sldId id="326" r:id="rId79"/>
    <p:sldId id="327" r:id="rId80"/>
    <p:sldId id="328" r:id="rId81"/>
    <p:sldId id="331" r:id="rId82"/>
    <p:sldId id="332" r:id="rId83"/>
    <p:sldId id="333" r:id="rId84"/>
    <p:sldId id="334" r:id="rId85"/>
    <p:sldId id="335" r:id="rId86"/>
    <p:sldId id="336" r:id="rId87"/>
    <p:sldId id="329" r:id="rId88"/>
    <p:sldId id="330" r:id="rId89"/>
    <p:sldId id="339" r:id="rId90"/>
    <p:sldId id="337" r:id="rId91"/>
    <p:sldId id="338" r:id="rId92"/>
    <p:sldId id="341" r:id="rId93"/>
    <p:sldId id="340" r:id="rId9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230C"/>
    <a:srgbClr val="1D1496"/>
    <a:srgbClr val="FFFFFF"/>
    <a:srgbClr val="692A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5" autoAdjust="0"/>
  </p:normalViewPr>
  <p:slideViewPr>
    <p:cSldViewPr>
      <p:cViewPr varScale="1">
        <p:scale>
          <a:sx n="101" d="100"/>
          <a:sy n="101" d="100"/>
        </p:scale>
        <p:origin x="-264" y="-90"/>
      </p:cViewPr>
      <p:guideLst>
        <p:guide orient="horz" pos="2160"/>
        <p:guide pos="2861"/>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auto">
      <p:bgPr>
        <a:solidFill>
          <a:srgbClr val="FFFFFF"/>
        </a:solidFill>
        <a:effectLst/>
      </p:bgPr>
    </p:bg>
    <p:spTree>
      <p:nvGrpSpPr>
        <p:cNvPr id="1" name=""/>
        <p:cNvGrpSpPr/>
        <p:nvPr/>
      </p:nvGrpSpPr>
      <p:grpSpPr>
        <a:xfrm>
          <a:off x="0" y="0"/>
          <a:ext cx="0" cy="0"/>
          <a:chOff x="0" y="0"/>
          <a:chExt cx="0" cy="0"/>
        </a:xfrm>
      </p:grpSpPr>
      <p:pic>
        <p:nvPicPr>
          <p:cNvPr id="4" name="Picture 2" descr="21"/>
          <p:cNvPicPr>
            <a:picLocks noChangeAspect="1" noChangeArrowheads="1"/>
          </p:cNvPicPr>
          <p:nvPr userDrawn="1"/>
        </p:nvPicPr>
        <p:blipFill>
          <a:blip r:embed="rId2" cstate="print"/>
          <a:srcRect/>
          <a:stretch>
            <a:fillRect/>
          </a:stretch>
        </p:blipFill>
        <p:spPr bwMode="auto">
          <a:xfrm>
            <a:off x="0" y="6350"/>
            <a:ext cx="9144000" cy="6086475"/>
          </a:xfrm>
          <a:prstGeom prst="rect">
            <a:avLst/>
          </a:prstGeom>
          <a:noFill/>
          <a:ln w="9525">
            <a:noFill/>
            <a:miter lim="800000"/>
            <a:headEnd/>
            <a:tailEnd/>
          </a:ln>
        </p:spPr>
      </p:pic>
      <p:sp>
        <p:nvSpPr>
          <p:cNvPr id="5" name="未知"/>
          <p:cNvSpPr>
            <a:spLocks/>
          </p:cNvSpPr>
          <p:nvPr/>
        </p:nvSpPr>
        <p:spPr bwMode="auto">
          <a:xfrm>
            <a:off x="0" y="1792288"/>
            <a:ext cx="9097963" cy="341312"/>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nvGrpSpPr>
          <p:cNvPr id="6" name="Group 4"/>
          <p:cNvGrpSpPr>
            <a:grpSpLocks/>
          </p:cNvGrpSpPr>
          <p:nvPr/>
        </p:nvGrpSpPr>
        <p:grpSpPr bwMode="auto">
          <a:xfrm>
            <a:off x="0" y="0"/>
            <a:ext cx="9144000" cy="2089150"/>
            <a:chOff x="0" y="0"/>
            <a:chExt cx="5760" cy="1316"/>
          </a:xfrm>
        </p:grpSpPr>
        <p:grpSp>
          <p:nvGrpSpPr>
            <p:cNvPr id="7" name="Group 5"/>
            <p:cNvGrpSpPr>
              <a:grpSpLocks/>
            </p:cNvGrpSpPr>
            <p:nvPr userDrawn="1"/>
          </p:nvGrpSpPr>
          <p:grpSpPr bwMode="auto">
            <a:xfrm flipV="1">
              <a:off x="18" y="0"/>
              <a:ext cx="5742" cy="1128"/>
              <a:chOff x="0" y="0"/>
              <a:chExt cx="5760" cy="1680"/>
            </a:xfrm>
          </p:grpSpPr>
          <p:sp>
            <p:nvSpPr>
              <p:cNvPr id="9" name="Rectangle 6"/>
              <p:cNvSpPr>
                <a:spLocks noChangeArrowheads="1"/>
              </p:cNvSpPr>
              <p:nvPr userDrawn="1"/>
            </p:nvSpPr>
            <p:spPr bwMode="auto">
              <a:xfrm>
                <a:off x="0" y="0"/>
                <a:ext cx="5760" cy="1680"/>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 name="Rectangle 7"/>
              <p:cNvSpPr>
                <a:spLocks noChangeArrowheads="1"/>
              </p:cNvSpPr>
              <p:nvPr userDrawn="1"/>
            </p:nvSpPr>
            <p:spPr bwMode="auto">
              <a:xfrm>
                <a:off x="0" y="0"/>
                <a:ext cx="5760" cy="95"/>
              </a:xfrm>
              <a:prstGeom prst="rect">
                <a:avLst/>
              </a:prstGeom>
              <a:solidFill>
                <a:schemeClr val="tx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sp>
          <p:nvSpPr>
            <p:cNvPr id="8" name="未知"/>
            <p:cNvSpPr>
              <a:spLocks/>
            </p:cNvSpPr>
            <p:nvPr userDrawn="1"/>
          </p:nvSpPr>
          <p:spPr bwMode="auto">
            <a:xfrm>
              <a:off x="0" y="1092"/>
              <a:ext cx="5731" cy="224"/>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tx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1" name="Group 9"/>
          <p:cNvGrpSpPr>
            <a:grpSpLocks/>
          </p:cNvGrpSpPr>
          <p:nvPr/>
        </p:nvGrpSpPr>
        <p:grpSpPr bwMode="auto">
          <a:xfrm>
            <a:off x="0" y="4689475"/>
            <a:ext cx="9144000" cy="2168525"/>
            <a:chOff x="0" y="0"/>
            <a:chExt cx="5760" cy="1412"/>
          </a:xfrm>
        </p:grpSpPr>
        <p:grpSp>
          <p:nvGrpSpPr>
            <p:cNvPr id="12" name="Group 10"/>
            <p:cNvGrpSpPr>
              <a:grpSpLocks/>
            </p:cNvGrpSpPr>
            <p:nvPr userDrawn="1"/>
          </p:nvGrpSpPr>
          <p:grpSpPr bwMode="auto">
            <a:xfrm>
              <a:off x="18" y="231"/>
              <a:ext cx="5742" cy="1181"/>
              <a:chOff x="0" y="5"/>
              <a:chExt cx="5760" cy="1675"/>
            </a:xfrm>
          </p:grpSpPr>
          <p:sp>
            <p:nvSpPr>
              <p:cNvPr id="16" name="Rectangle 11"/>
              <p:cNvSpPr>
                <a:spLocks noChangeArrowheads="1"/>
              </p:cNvSpPr>
              <p:nvPr userDrawn="1"/>
            </p:nvSpPr>
            <p:spPr bwMode="auto">
              <a:xfrm>
                <a:off x="0" y="4"/>
                <a:ext cx="5760" cy="1676"/>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7" name="Rectangle 12"/>
              <p:cNvSpPr>
                <a:spLocks noChangeArrowheads="1"/>
              </p:cNvSpPr>
              <p:nvPr userDrawn="1"/>
            </p:nvSpPr>
            <p:spPr bwMode="auto">
              <a:xfrm>
                <a:off x="0" y="4"/>
                <a:ext cx="5760" cy="94"/>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nvGrpSpPr>
            <p:cNvPr id="13" name="Group 13"/>
            <p:cNvGrpSpPr>
              <a:grpSpLocks/>
            </p:cNvGrpSpPr>
            <p:nvPr userDrawn="1"/>
          </p:nvGrpSpPr>
          <p:grpSpPr bwMode="auto">
            <a:xfrm>
              <a:off x="0" y="0"/>
              <a:ext cx="5731" cy="264"/>
              <a:chOff x="0" y="0"/>
              <a:chExt cx="5731" cy="426"/>
            </a:xfrm>
          </p:grpSpPr>
          <p:sp>
            <p:nvSpPr>
              <p:cNvPr id="14" name="未知"/>
              <p:cNvSpPr>
                <a:spLocks/>
              </p:cNvSpPr>
              <p:nvPr userDrawn="1"/>
            </p:nvSpPr>
            <p:spPr bwMode="auto">
              <a:xfrm flipV="1">
                <a:off x="0" y="0"/>
                <a:ext cx="5731" cy="364"/>
              </a:xfrm>
              <a:custGeom>
                <a:avLst/>
                <a:gdLst/>
                <a:ahLst/>
                <a:cxnLst>
                  <a:cxn ang="0">
                    <a:pos x="0" y="0"/>
                  </a:cxn>
                  <a:cxn ang="0">
                    <a:pos x="19" y="279"/>
                  </a:cxn>
                  <a:cxn ang="0">
                    <a:pos x="1824" y="739"/>
                  </a:cxn>
                  <a:cxn ang="0">
                    <a:pos x="3946" y="695"/>
                  </a:cxn>
                  <a:cxn ang="0">
                    <a:pos x="5731" y="297"/>
                  </a:cxn>
                  <a:cxn ang="0">
                    <a:pos x="5722" y="153"/>
                  </a:cxn>
                  <a:cxn ang="0">
                    <a:pos x="0" y="0"/>
                  </a:cxn>
                </a:cxnLst>
                <a:rect l="0" t="0" r="r" b="b"/>
                <a:pathLst>
                  <a:path w="5731" h="808">
                    <a:moveTo>
                      <a:pt x="0" y="0"/>
                    </a:moveTo>
                    <a:lnTo>
                      <a:pt x="19" y="279"/>
                    </a:lnTo>
                    <a:cubicBezTo>
                      <a:pt x="321" y="399"/>
                      <a:pt x="1170" y="671"/>
                      <a:pt x="1824" y="739"/>
                    </a:cubicBezTo>
                    <a:cubicBezTo>
                      <a:pt x="2478" y="808"/>
                      <a:pt x="3295" y="769"/>
                      <a:pt x="3946" y="695"/>
                    </a:cubicBezTo>
                    <a:cubicBezTo>
                      <a:pt x="4597" y="621"/>
                      <a:pt x="5435" y="387"/>
                      <a:pt x="5731" y="297"/>
                    </a:cubicBezTo>
                    <a:lnTo>
                      <a:pt x="5722" y="153"/>
                    </a:lnTo>
                    <a:lnTo>
                      <a:pt x="0" y="0"/>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5" name="未知"/>
              <p:cNvSpPr>
                <a:spLocks/>
              </p:cNvSpPr>
              <p:nvPr userDrawn="1"/>
            </p:nvSpPr>
            <p:spPr bwMode="auto">
              <a:xfrm flipV="1">
                <a:off x="0" y="47"/>
                <a:ext cx="5731" cy="379"/>
              </a:xfrm>
              <a:custGeom>
                <a:avLst/>
                <a:gdLst/>
                <a:ahLst/>
                <a:cxnLst>
                  <a:cxn ang="0">
                    <a:pos x="0" y="36"/>
                  </a:cxn>
                  <a:cxn ang="0">
                    <a:pos x="26" y="315"/>
                  </a:cxn>
                  <a:cxn ang="0">
                    <a:pos x="1795" y="771"/>
                  </a:cxn>
                  <a:cxn ang="0">
                    <a:pos x="3821" y="742"/>
                  </a:cxn>
                  <a:cxn ang="0">
                    <a:pos x="5731" y="320"/>
                  </a:cxn>
                  <a:cxn ang="0">
                    <a:pos x="5693" y="0"/>
                  </a:cxn>
                  <a:cxn ang="0">
                    <a:pos x="0" y="36"/>
                  </a:cxn>
                </a:cxnLst>
                <a:rect l="0" t="0" r="r" b="b"/>
                <a:pathLst>
                  <a:path w="5731" h="842">
                    <a:moveTo>
                      <a:pt x="0" y="36"/>
                    </a:moveTo>
                    <a:lnTo>
                      <a:pt x="26" y="315"/>
                    </a:lnTo>
                    <a:cubicBezTo>
                      <a:pt x="325" y="438"/>
                      <a:pt x="1163" y="700"/>
                      <a:pt x="1795" y="771"/>
                    </a:cubicBezTo>
                    <a:cubicBezTo>
                      <a:pt x="2427" y="842"/>
                      <a:pt x="3165" y="817"/>
                      <a:pt x="3821" y="742"/>
                    </a:cubicBezTo>
                    <a:cubicBezTo>
                      <a:pt x="4477" y="667"/>
                      <a:pt x="5419" y="444"/>
                      <a:pt x="5731" y="320"/>
                    </a:cubicBezTo>
                    <a:lnTo>
                      <a:pt x="5693" y="0"/>
                    </a:lnTo>
                    <a:lnTo>
                      <a:pt x="0" y="36"/>
                    </a:lnTo>
                    <a:close/>
                  </a:path>
                </a:pathLst>
              </a:custGeom>
              <a:solidFill>
                <a:schemeClr val="accent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grpSp>
      <p:grpSp>
        <p:nvGrpSpPr>
          <p:cNvPr id="18" name="Group 16"/>
          <p:cNvGrpSpPr>
            <a:grpSpLocks/>
          </p:cNvGrpSpPr>
          <p:nvPr/>
        </p:nvGrpSpPr>
        <p:grpSpPr bwMode="auto">
          <a:xfrm>
            <a:off x="0" y="0"/>
            <a:ext cx="9144000" cy="6867525"/>
            <a:chOff x="0" y="0"/>
            <a:chExt cx="5760" cy="4326"/>
          </a:xfrm>
        </p:grpSpPr>
        <p:sp>
          <p:nvSpPr>
            <p:cNvPr id="19" name="AutoShape 17"/>
            <p:cNvSpPr>
              <a:spLocks noChangeArrowheads="1"/>
            </p:cNvSpPr>
            <p:nvPr/>
          </p:nvSpPr>
          <p:spPr bwMode="auto">
            <a:xfrm>
              <a:off x="27" y="24"/>
              <a:ext cx="5709" cy="4272"/>
            </a:xfrm>
            <a:prstGeom prst="roundRect">
              <a:avLst>
                <a:gd name="adj" fmla="val 6227"/>
              </a:avLst>
            </a:prstGeom>
            <a:noFill/>
            <a:ln w="76200" cmpd="sng">
              <a:solidFill>
                <a:schemeClr val="bg1"/>
              </a:solidFill>
              <a:round/>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0" name="未知"/>
            <p:cNvSpPr>
              <a:spLocks/>
            </p:cNvSpPr>
            <p:nvPr/>
          </p:nvSpPr>
          <p:spPr bwMode="auto">
            <a:xfrm>
              <a:off x="3"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1" name="未知"/>
            <p:cNvSpPr>
              <a:spLocks/>
            </p:cNvSpPr>
            <p:nvPr/>
          </p:nvSpPr>
          <p:spPr bwMode="auto">
            <a:xfrm rot="16191400">
              <a:off x="-47" y="4030"/>
              <a:ext cx="336" cy="242"/>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2" name="未知"/>
            <p:cNvSpPr>
              <a:spLocks/>
            </p:cNvSpPr>
            <p:nvPr/>
          </p:nvSpPr>
          <p:spPr bwMode="auto">
            <a:xfrm>
              <a:off x="5520" y="3978"/>
              <a:ext cx="240" cy="348"/>
            </a:xfrm>
            <a:custGeom>
              <a:avLst/>
              <a:gdLst/>
              <a:ahLst/>
              <a:cxnLst>
                <a:cxn ang="0">
                  <a:pos x="246" y="0"/>
                </a:cxn>
                <a:cxn ang="0">
                  <a:pos x="164" y="196"/>
                </a:cxn>
                <a:cxn ang="0">
                  <a:pos x="84" y="282"/>
                </a:cxn>
                <a:cxn ang="0">
                  <a:pos x="0" y="342"/>
                </a:cxn>
                <a:cxn ang="0">
                  <a:pos x="246" y="348"/>
                </a:cxn>
              </a:cxnLst>
              <a:rect l="0" t="0" r="r" b="b"/>
              <a:pathLst>
                <a:path w="246" h="348">
                  <a:moveTo>
                    <a:pt x="246" y="0"/>
                  </a:moveTo>
                  <a:lnTo>
                    <a:pt x="164" y="196"/>
                  </a:lnTo>
                  <a:lnTo>
                    <a:pt x="84" y="282"/>
                  </a:lnTo>
                  <a:lnTo>
                    <a:pt x="0" y="342"/>
                  </a:lnTo>
                  <a:lnTo>
                    <a:pt x="246" y="348"/>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23" name="未知"/>
            <p:cNvSpPr>
              <a:spLocks/>
            </p:cNvSpPr>
            <p:nvPr/>
          </p:nvSpPr>
          <p:spPr bwMode="auto">
            <a:xfrm rot="5400000">
              <a:off x="5472" y="0"/>
              <a:ext cx="288" cy="288"/>
            </a:xfrm>
            <a:custGeom>
              <a:avLst/>
              <a:gdLst/>
              <a:ahLst/>
              <a:cxnLst>
                <a:cxn ang="0">
                  <a:pos x="0" y="48"/>
                </a:cxn>
                <a:cxn ang="0">
                  <a:pos x="0" y="384"/>
                </a:cxn>
                <a:cxn ang="0">
                  <a:pos x="96" y="192"/>
                </a:cxn>
                <a:cxn ang="0">
                  <a:pos x="192" y="48"/>
                </a:cxn>
                <a:cxn ang="0">
                  <a:pos x="336" y="0"/>
                </a:cxn>
                <a:cxn ang="0">
                  <a:pos x="0" y="0"/>
                </a:cxn>
              </a:cxnLst>
              <a:rect l="0" t="0" r="r" b="b"/>
              <a:pathLst>
                <a:path w="336" h="384">
                  <a:moveTo>
                    <a:pt x="0" y="48"/>
                  </a:moveTo>
                  <a:lnTo>
                    <a:pt x="0" y="384"/>
                  </a:lnTo>
                  <a:lnTo>
                    <a:pt x="96" y="192"/>
                  </a:lnTo>
                  <a:lnTo>
                    <a:pt x="192" y="48"/>
                  </a:lnTo>
                  <a:lnTo>
                    <a:pt x="336" y="0"/>
                  </a:lnTo>
                  <a:lnTo>
                    <a:pt x="0" y="0"/>
                  </a:lnTo>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grpSp>
      <p:pic>
        <p:nvPicPr>
          <p:cNvPr id="24" name="Picture 24"/>
          <p:cNvPicPr>
            <a:picLocks noChangeAspect="1" noChangeArrowheads="1"/>
          </p:cNvPicPr>
          <p:nvPr/>
        </p:nvPicPr>
        <p:blipFill>
          <a:blip r:embed="rId3" cstate="print"/>
          <a:srcRect/>
          <a:stretch>
            <a:fillRect/>
          </a:stretch>
        </p:blipFill>
        <p:spPr bwMode="auto">
          <a:xfrm>
            <a:off x="323850" y="333375"/>
            <a:ext cx="6480175" cy="1038225"/>
          </a:xfrm>
          <a:prstGeom prst="rect">
            <a:avLst/>
          </a:prstGeom>
          <a:noFill/>
          <a:ln w="9525">
            <a:noFill/>
            <a:miter lim="800000"/>
            <a:headEnd/>
            <a:tailEnd/>
          </a:ln>
        </p:spPr>
      </p:pic>
      <p:sp>
        <p:nvSpPr>
          <p:cNvPr id="2070" name="Rectangle 22"/>
          <p:cNvSpPr>
            <a:spLocks noGrp="1" noChangeArrowheads="1"/>
          </p:cNvSpPr>
          <p:nvPr>
            <p:ph type="ctrTitle"/>
          </p:nvPr>
        </p:nvSpPr>
        <p:spPr>
          <a:xfrm>
            <a:off x="323850" y="2276475"/>
            <a:ext cx="5181600" cy="2286000"/>
          </a:xfrm>
        </p:spPr>
        <p:txBody>
          <a:bodyPr/>
          <a:lstStyle>
            <a:lvl1pPr algn="ctr">
              <a:defRPr sz="4800" b="1"/>
            </a:lvl1pPr>
          </a:lstStyle>
          <a:p>
            <a:r>
              <a:rPr lang="zh-CN" altLang="en-US" dirty="0"/>
              <a:t>单击此处编辑母版标题样式</a:t>
            </a:r>
          </a:p>
        </p:txBody>
      </p:sp>
      <p:sp>
        <p:nvSpPr>
          <p:cNvPr id="2071" name="Rectangle 23"/>
          <p:cNvSpPr>
            <a:spLocks noGrp="1" noChangeArrowheads="1"/>
          </p:cNvSpPr>
          <p:nvPr>
            <p:ph type="subTitle" idx="1"/>
          </p:nvPr>
        </p:nvSpPr>
        <p:spPr>
          <a:xfrm>
            <a:off x="1600200" y="5410200"/>
            <a:ext cx="6324600" cy="533400"/>
          </a:xfrm>
        </p:spPr>
        <p:txBody>
          <a:bodyPr/>
          <a:lstStyle>
            <a:lvl1pPr marL="0" indent="0" algn="ctr">
              <a:buFont typeface="Wingdings" pitchFamily="2" charset="2"/>
              <a:buNone/>
              <a:defRPr sz="3200" b="0">
                <a:solidFill>
                  <a:schemeClr val="bg1"/>
                </a:solidFill>
              </a:defRPr>
            </a:lvl1pPr>
          </a:lstStyle>
          <a:p>
            <a:r>
              <a:rPr lang="zh-CN" altLang="en-US" dirty="0"/>
              <a:t>单击此处编辑母版副标题样式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6"/>
          <p:cNvSpPr>
            <a:spLocks noGrp="1" noChangeArrowheads="1"/>
          </p:cNvSpPr>
          <p:nvPr>
            <p:ph type="sldNum" sz="quarter" idx="10"/>
          </p:nvPr>
        </p:nvSpPr>
        <p:spPr>
          <a:ln/>
        </p:spPr>
        <p:txBody>
          <a:bodyPr/>
          <a:lstStyle>
            <a:lvl1pPr>
              <a:defRPr/>
            </a:lvl1pPr>
          </a:lstStyle>
          <a:p>
            <a:pPr>
              <a:defRPr/>
            </a:pPr>
            <a:fld id="{DC630D94-EB8B-46E0-B5D8-DDCE7DAB946B}" type="slidenum">
              <a:rPr lang="zh-CN" altLang="en-US"/>
              <a:pPr>
                <a:defRPr/>
              </a:pPr>
              <a:t>‹#›</a:t>
            </a:fld>
            <a:endParaRPr lang="en-US"/>
          </a:p>
        </p:txBody>
      </p:sp>
      <p:sp>
        <p:nvSpPr>
          <p:cNvPr id="5" name="Rectangle 9"/>
          <p:cNvSpPr>
            <a:spLocks noGrp="1" noChangeArrowheads="1"/>
          </p:cNvSpPr>
          <p:nvPr>
            <p:ph type="dt" sz="half" idx="11"/>
          </p:nvPr>
        </p:nvSpPr>
        <p:spPr>
          <a:xfrm>
            <a:off x="6248400" y="0"/>
            <a:ext cx="2667000" cy="228600"/>
          </a:xfrm>
          <a:prstGeom prst="rect">
            <a:avLst/>
          </a:prstGeom>
          <a:ln/>
        </p:spPr>
        <p:txBody>
          <a:bodyPr/>
          <a:lstStyle>
            <a:lvl1pPr>
              <a:defRPr/>
            </a:lvl1pPr>
          </a:lstStyle>
          <a:p>
            <a:pPr>
              <a:defRPr/>
            </a:pPr>
            <a:r>
              <a:rPr lang="en-US"/>
              <a:t>www.pumpress.com.cn</a:t>
            </a: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pic>
        <p:nvPicPr>
          <p:cNvPr id="1026" name="Picture 2" descr="1"/>
          <p:cNvPicPr>
            <a:picLocks noChangeAspect="1" noChangeArrowheads="1"/>
          </p:cNvPicPr>
          <p:nvPr/>
        </p:nvPicPr>
        <p:blipFill>
          <a:blip r:embed="rId4" cstate="print"/>
          <a:srcRect/>
          <a:stretch>
            <a:fillRect/>
          </a:stretch>
        </p:blipFill>
        <p:spPr bwMode="auto">
          <a:xfrm>
            <a:off x="0" y="188913"/>
            <a:ext cx="9144000" cy="1047750"/>
          </a:xfrm>
          <a:prstGeom prst="rect">
            <a:avLst/>
          </a:prstGeom>
          <a:noFill/>
          <a:ln w="9525">
            <a:noFill/>
            <a:miter lim="800000"/>
            <a:headEnd/>
            <a:tailEnd/>
          </a:ln>
        </p:spPr>
      </p:pic>
      <p:sp>
        <p:nvSpPr>
          <p:cNvPr id="1027" name="Rectangle 3"/>
          <p:cNvSpPr>
            <a:spLocks noChangeArrowheads="1"/>
          </p:cNvSpPr>
          <p:nvPr/>
        </p:nvSpPr>
        <p:spPr bwMode="auto">
          <a:xfrm>
            <a:off x="0" y="0"/>
            <a:ext cx="9144000" cy="241300"/>
          </a:xfrm>
          <a:prstGeom prst="rect">
            <a:avLst/>
          </a:prstGeom>
          <a:solidFill>
            <a:schemeClr val="accent1"/>
          </a:solidFill>
          <a:ln w="9525">
            <a:noFill/>
            <a:miter lim="800000"/>
            <a:headEnd/>
            <a:tailEnd/>
          </a:ln>
          <a:effectLst/>
        </p:spPr>
        <p:txBody>
          <a:bodyPr wrap="none" anchor="ct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8" name="未知"/>
          <p:cNvSpPr>
            <a:spLocks/>
          </p:cNvSpPr>
          <p:nvPr/>
        </p:nvSpPr>
        <p:spPr bwMode="auto">
          <a:xfrm>
            <a:off x="0" y="950913"/>
            <a:ext cx="9150350" cy="461962"/>
          </a:xfrm>
          <a:custGeom>
            <a:avLst/>
            <a:gdLst/>
            <a:ahLst/>
            <a:cxnLst>
              <a:cxn ang="0">
                <a:pos x="4" y="365"/>
              </a:cxn>
              <a:cxn ang="0">
                <a:pos x="0" y="246"/>
              </a:cxn>
              <a:cxn ang="0">
                <a:pos x="1837" y="32"/>
              </a:cxn>
              <a:cxn ang="0">
                <a:pos x="3970" y="52"/>
              </a:cxn>
              <a:cxn ang="0">
                <a:pos x="5764" y="231"/>
              </a:cxn>
              <a:cxn ang="0">
                <a:pos x="5768" y="366"/>
              </a:cxn>
              <a:cxn ang="0">
                <a:pos x="4" y="365"/>
              </a:cxn>
            </a:cxnLst>
            <a:rect l="0" t="0" r="r" b="b"/>
            <a:pathLst>
              <a:path w="5768" h="366">
                <a:moveTo>
                  <a:pt x="4" y="365"/>
                </a:moveTo>
                <a:lnTo>
                  <a:pt x="0" y="246"/>
                </a:lnTo>
                <a:cubicBezTo>
                  <a:pt x="304" y="192"/>
                  <a:pt x="1175" y="64"/>
                  <a:pt x="1837" y="32"/>
                </a:cubicBezTo>
                <a:cubicBezTo>
                  <a:pt x="2499" y="0"/>
                  <a:pt x="3316" y="19"/>
                  <a:pt x="3970" y="52"/>
                </a:cubicBezTo>
                <a:cubicBezTo>
                  <a:pt x="4624" y="85"/>
                  <a:pt x="5464" y="179"/>
                  <a:pt x="5764" y="231"/>
                </a:cubicBezTo>
                <a:lnTo>
                  <a:pt x="5768" y="366"/>
                </a:lnTo>
                <a:lnTo>
                  <a:pt x="4" y="365"/>
                </a:lnTo>
                <a:close/>
              </a:path>
            </a:pathLst>
          </a:custGeom>
          <a:solidFill>
            <a:schemeClr val="bg1"/>
          </a:solidFill>
          <a:ln w="9525">
            <a:noFill/>
            <a:round/>
            <a:headEnd/>
            <a:tailEnd/>
          </a:ln>
          <a:effec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defRPr/>
            </a:pPr>
            <a:endParaRPr lang="zh-CN" altLang="en-US" smtClean="0">
              <a:ea typeface="宋体" pitchFamily="2" charset="-122"/>
            </a:endParaRPr>
          </a:p>
        </p:txBody>
      </p:sp>
      <p:sp>
        <p:nvSpPr>
          <p:cNvPr id="1029" name="Rectangle 5"/>
          <p:cNvSpPr>
            <a:spLocks noGrp="1" noChangeArrowheads="1"/>
          </p:cNvSpPr>
          <p:nvPr>
            <p:ph type="body" idx="1"/>
          </p:nvPr>
        </p:nvSpPr>
        <p:spPr bwMode="auto">
          <a:xfrm>
            <a:off x="304800" y="1371600"/>
            <a:ext cx="8610600" cy="4876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dirty="0" smtClean="0"/>
              <a:t>单击此处编辑母版文本样式</a:t>
            </a:r>
          </a:p>
          <a:p>
            <a:pPr lvl="1"/>
            <a:r>
              <a:rPr lang="zh-CN" altLang="en-US" dirty="0" smtClean="0"/>
              <a:t>第二级</a:t>
            </a:r>
          </a:p>
          <a:p>
            <a:pPr lvl="2"/>
            <a:r>
              <a:rPr lang="zh-CN" altLang="en-US" dirty="0" smtClean="0"/>
              <a:t>第三级</a:t>
            </a:r>
          </a:p>
          <a:p>
            <a:pPr lvl="3"/>
            <a:r>
              <a:rPr lang="zh-CN" altLang="en-US" dirty="0" smtClean="0"/>
              <a:t>第四级</a:t>
            </a:r>
          </a:p>
          <a:p>
            <a:pPr lvl="4"/>
            <a:r>
              <a:rPr lang="zh-CN" altLang="en-US" dirty="0" smtClean="0"/>
              <a:t>第五级</a:t>
            </a:r>
          </a:p>
        </p:txBody>
      </p:sp>
      <p:sp>
        <p:nvSpPr>
          <p:cNvPr id="1030" name="Rectangle 6"/>
          <p:cNvSpPr>
            <a:spLocks noGrp="1" noChangeArrowheads="1"/>
          </p:cNvSpPr>
          <p:nvPr>
            <p:ph type="sldNum" sz="quarter" idx="4"/>
          </p:nvPr>
        </p:nvSpPr>
        <p:spPr bwMode="auto">
          <a:xfrm>
            <a:off x="3429000" y="6477000"/>
            <a:ext cx="2133600"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pitchFamily="34" charset="0"/>
                <a:ea typeface="宋体" pitchFamily="2" charset="-122"/>
              </a:defRPr>
            </a:lvl1pPr>
          </a:lstStyle>
          <a:p>
            <a:pPr>
              <a:defRPr/>
            </a:pPr>
            <a:fld id="{5A5D5F18-83C3-4E72-8182-7C3712EAFFDF}" type="slidenum">
              <a:rPr lang="zh-CN" altLang="en-US"/>
              <a:pPr>
                <a:defRPr/>
              </a:pPr>
              <a:t>‹#›</a:t>
            </a:fld>
            <a:endParaRPr lang="en-US"/>
          </a:p>
        </p:txBody>
      </p:sp>
      <p:sp>
        <p:nvSpPr>
          <p:cNvPr id="1031" name="Rectangle 7"/>
          <p:cNvSpPr>
            <a:spLocks noGrp="1" noChangeArrowheads="1"/>
          </p:cNvSpPr>
          <p:nvPr>
            <p:ph type="title"/>
          </p:nvPr>
        </p:nvSpPr>
        <p:spPr bwMode="auto">
          <a:xfrm>
            <a:off x="838200" y="304800"/>
            <a:ext cx="8077200" cy="563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dirty="0" smtClean="0"/>
              <a:t>单击此处编辑母版标题样式</a:t>
            </a:r>
          </a:p>
        </p:txBody>
      </p:sp>
      <p:sp>
        <p:nvSpPr>
          <p:cNvPr id="1032" name="Line 8"/>
          <p:cNvSpPr>
            <a:spLocks noChangeShapeType="1"/>
          </p:cNvSpPr>
          <p:nvPr/>
        </p:nvSpPr>
        <p:spPr bwMode="auto">
          <a:xfrm>
            <a:off x="425450" y="6524625"/>
            <a:ext cx="8353425" cy="0"/>
          </a:xfrm>
          <a:prstGeom prst="line">
            <a:avLst/>
          </a:prstGeom>
          <a:noFill/>
          <a:ln w="9525">
            <a:solidFill>
              <a:schemeClr val="tx1"/>
            </a:solidFill>
            <a:round/>
            <a:headEnd/>
            <a:tailEnd/>
          </a:ln>
        </p:spPr>
        <p:txBody>
          <a:bodyPr/>
          <a:lstStyle/>
          <a:p>
            <a:pPr>
              <a:defRPr/>
            </a:pPr>
            <a:endParaRPr lang="zh-CN" altLang="en-US">
              <a:latin typeface="Arial" pitchFamily="34" charset="0"/>
            </a:endParaRPr>
          </a:p>
        </p:txBody>
      </p:sp>
      <p:pic>
        <p:nvPicPr>
          <p:cNvPr id="1034" name="Picture 10"/>
          <p:cNvPicPr>
            <a:picLocks noChangeAspect="1" noChangeArrowheads="1"/>
          </p:cNvPicPr>
          <p:nvPr/>
        </p:nvPicPr>
        <p:blipFill>
          <a:blip r:embed="rId5" cstate="print"/>
          <a:srcRect/>
          <a:stretch>
            <a:fillRect/>
          </a:stretch>
        </p:blipFill>
        <p:spPr bwMode="auto">
          <a:xfrm>
            <a:off x="7132638" y="6553200"/>
            <a:ext cx="1620837" cy="26035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811" r:id="rId1"/>
    <p:sldLayoutId id="2147483801" r:id="rId2"/>
  </p:sldLayoutIdLst>
  <p:hf sldNum="0" hdr="0" ftr="0"/>
  <p:txStyles>
    <p:titleStyle>
      <a:lvl1pPr algn="r" rtl="0" eaLnBrk="0" fontAlgn="base" hangingPunct="0">
        <a:spcBef>
          <a:spcPct val="0"/>
        </a:spcBef>
        <a:spcAft>
          <a:spcPct val="0"/>
        </a:spcAft>
        <a:defRPr sz="3200">
          <a:solidFill>
            <a:schemeClr val="bg1"/>
          </a:solidFill>
          <a:latin typeface="华文新魏" pitchFamily="2" charset="-122"/>
          <a:ea typeface="华文新魏" pitchFamily="2" charset="-122"/>
          <a:cs typeface="+mj-cs"/>
        </a:defRPr>
      </a:lvl1pPr>
      <a:lvl2pPr algn="r" rtl="0" eaLnBrk="0" fontAlgn="base" hangingPunct="0">
        <a:spcBef>
          <a:spcPct val="0"/>
        </a:spcBef>
        <a:spcAft>
          <a:spcPct val="0"/>
        </a:spcAft>
        <a:defRPr sz="3200">
          <a:solidFill>
            <a:schemeClr val="bg1"/>
          </a:solidFill>
          <a:latin typeface="Verdana" pitchFamily="34" charset="0"/>
        </a:defRPr>
      </a:lvl2pPr>
      <a:lvl3pPr algn="r" rtl="0" eaLnBrk="0" fontAlgn="base" hangingPunct="0">
        <a:spcBef>
          <a:spcPct val="0"/>
        </a:spcBef>
        <a:spcAft>
          <a:spcPct val="0"/>
        </a:spcAft>
        <a:defRPr sz="3200">
          <a:solidFill>
            <a:schemeClr val="bg1"/>
          </a:solidFill>
          <a:latin typeface="Verdana" pitchFamily="34" charset="0"/>
        </a:defRPr>
      </a:lvl3pPr>
      <a:lvl4pPr algn="r" rtl="0" eaLnBrk="0" fontAlgn="base" hangingPunct="0">
        <a:spcBef>
          <a:spcPct val="0"/>
        </a:spcBef>
        <a:spcAft>
          <a:spcPct val="0"/>
        </a:spcAft>
        <a:defRPr sz="3200">
          <a:solidFill>
            <a:schemeClr val="bg1"/>
          </a:solidFill>
          <a:latin typeface="Verdana" pitchFamily="34" charset="0"/>
        </a:defRPr>
      </a:lvl4pPr>
      <a:lvl5pPr algn="r" rtl="0" eaLnBrk="0" fontAlgn="base" hangingPunct="0">
        <a:spcBef>
          <a:spcPct val="0"/>
        </a:spcBef>
        <a:spcAft>
          <a:spcPct val="0"/>
        </a:spcAft>
        <a:defRPr sz="3200">
          <a:solidFill>
            <a:schemeClr val="bg1"/>
          </a:solidFill>
          <a:latin typeface="Verdana" pitchFamily="34" charset="0"/>
        </a:defRPr>
      </a:lvl5pPr>
      <a:lvl6pPr marL="457200" algn="r" rtl="0" fontAlgn="base">
        <a:spcBef>
          <a:spcPct val="0"/>
        </a:spcBef>
        <a:spcAft>
          <a:spcPct val="0"/>
        </a:spcAft>
        <a:defRPr sz="3200">
          <a:solidFill>
            <a:schemeClr val="bg1"/>
          </a:solidFill>
          <a:latin typeface="Verdana" pitchFamily="34" charset="0"/>
        </a:defRPr>
      </a:lvl6pPr>
      <a:lvl7pPr marL="914400" algn="r" rtl="0" fontAlgn="base">
        <a:spcBef>
          <a:spcPct val="0"/>
        </a:spcBef>
        <a:spcAft>
          <a:spcPct val="0"/>
        </a:spcAft>
        <a:defRPr sz="3200">
          <a:solidFill>
            <a:schemeClr val="bg1"/>
          </a:solidFill>
          <a:latin typeface="Verdana" pitchFamily="34" charset="0"/>
        </a:defRPr>
      </a:lvl7pPr>
      <a:lvl8pPr marL="1371600" algn="r" rtl="0" fontAlgn="base">
        <a:spcBef>
          <a:spcPct val="0"/>
        </a:spcBef>
        <a:spcAft>
          <a:spcPct val="0"/>
        </a:spcAft>
        <a:defRPr sz="3200">
          <a:solidFill>
            <a:schemeClr val="bg1"/>
          </a:solidFill>
          <a:latin typeface="Verdana" pitchFamily="34" charset="0"/>
        </a:defRPr>
      </a:lvl8pPr>
      <a:lvl9pPr marL="1828800" algn="r" rtl="0" fontAlgn="base">
        <a:spcBef>
          <a:spcPct val="0"/>
        </a:spcBef>
        <a:spcAft>
          <a:spcPct val="0"/>
        </a:spcAft>
        <a:defRPr sz="3200">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v"/>
        <a:defRPr sz="3600" b="1">
          <a:solidFill>
            <a:schemeClr val="accent1"/>
          </a:solidFill>
          <a:latin typeface="华文新魏" pitchFamily="2" charset="-122"/>
          <a:ea typeface="华文新魏" pitchFamily="2" charset="-122"/>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3200">
          <a:solidFill>
            <a:schemeClr val="tx1"/>
          </a:solidFill>
          <a:latin typeface="华文新魏" pitchFamily="2" charset="-122"/>
          <a:ea typeface="华文新魏" pitchFamily="2" charset="-122"/>
        </a:defRPr>
      </a:lvl2pPr>
      <a:lvl3pPr marL="1143000" indent="-228600" algn="l" rtl="0" eaLnBrk="0" fontAlgn="base" hangingPunct="0">
        <a:spcBef>
          <a:spcPct val="20000"/>
        </a:spcBef>
        <a:spcAft>
          <a:spcPct val="0"/>
        </a:spcAft>
        <a:buClr>
          <a:schemeClr val="tx1"/>
        </a:buClr>
        <a:buChar char="•"/>
        <a:defRPr sz="2800">
          <a:solidFill>
            <a:schemeClr val="tx1"/>
          </a:solidFill>
          <a:latin typeface="华文新魏" pitchFamily="2" charset="-122"/>
          <a:ea typeface="华文新魏" pitchFamily="2" charset="-122"/>
        </a:defRPr>
      </a:lvl3pPr>
      <a:lvl4pPr marL="1600200" indent="-228600" algn="l" rtl="0" eaLnBrk="0" fontAlgn="base" hangingPunct="0">
        <a:spcBef>
          <a:spcPct val="20000"/>
        </a:spcBef>
        <a:spcAft>
          <a:spcPct val="0"/>
        </a:spcAft>
        <a:buChar char="–"/>
        <a:defRPr sz="2800">
          <a:solidFill>
            <a:schemeClr val="tx1"/>
          </a:solidFill>
          <a:latin typeface="华文新魏" pitchFamily="2" charset="-122"/>
          <a:ea typeface="华文新魏" pitchFamily="2" charset="-122"/>
        </a:defRPr>
      </a:lvl4pPr>
      <a:lvl5pPr marL="2057400" indent="-228600" algn="l" rtl="0" eaLnBrk="0" fontAlgn="base" hangingPunct="0">
        <a:spcBef>
          <a:spcPct val="20000"/>
        </a:spcBef>
        <a:spcAft>
          <a:spcPct val="0"/>
        </a:spcAft>
        <a:buChar char="»"/>
        <a:defRPr sz="2800">
          <a:solidFill>
            <a:schemeClr val="tx1"/>
          </a:solidFill>
          <a:latin typeface="华文新魏" pitchFamily="2" charset="-122"/>
          <a:ea typeface="华文新魏" pitchFamily="2" charset="-122"/>
        </a:defRPr>
      </a:lvl5pPr>
      <a:lvl6pPr marL="2514600" indent="-228600" algn="l" rtl="0" fontAlgn="base">
        <a:spcBef>
          <a:spcPct val="20000"/>
        </a:spcBef>
        <a:spcAft>
          <a:spcPct val="0"/>
        </a:spcAft>
        <a:buChar char="»"/>
        <a:defRPr sz="2000">
          <a:solidFill>
            <a:schemeClr val="tx1"/>
          </a:solidFill>
          <a:latin typeface="Arial" pitchFamily="34" charset="0"/>
        </a:defRPr>
      </a:lvl6pPr>
      <a:lvl7pPr marL="2971800" indent="-228600" algn="l" rtl="0" fontAlgn="base">
        <a:spcBef>
          <a:spcPct val="20000"/>
        </a:spcBef>
        <a:spcAft>
          <a:spcPct val="0"/>
        </a:spcAft>
        <a:buChar char="»"/>
        <a:defRPr sz="2000">
          <a:solidFill>
            <a:schemeClr val="tx1"/>
          </a:solidFill>
          <a:latin typeface="Arial" pitchFamily="34" charset="0"/>
        </a:defRPr>
      </a:lvl7pPr>
      <a:lvl8pPr marL="3429000" indent="-228600" algn="l" rtl="0" fontAlgn="base">
        <a:spcBef>
          <a:spcPct val="20000"/>
        </a:spcBef>
        <a:spcAft>
          <a:spcPct val="0"/>
        </a:spcAft>
        <a:buChar char="»"/>
        <a:defRPr sz="2000">
          <a:solidFill>
            <a:schemeClr val="tx1"/>
          </a:solidFill>
          <a:latin typeface="Arial" pitchFamily="34" charset="0"/>
        </a:defRPr>
      </a:lvl8pPr>
      <a:lvl9pPr marL="3886200" indent="-228600" algn="l" rtl="0" fontAlgn="base">
        <a:spcBef>
          <a:spcPct val="20000"/>
        </a:spcBef>
        <a:spcAft>
          <a:spcPct val="0"/>
        </a:spcAft>
        <a:buChar char="»"/>
        <a:defRPr sz="2000">
          <a:solidFill>
            <a:schemeClr val="tx1"/>
          </a:solidFill>
          <a:latin typeface="Arial"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smtClean="0"/>
              <a:t>第</a:t>
            </a:r>
            <a:r>
              <a:rPr lang="zh-CN" altLang="zh-CN" dirty="0" smtClean="0"/>
              <a:t>二十六</a:t>
            </a:r>
            <a:r>
              <a:rPr lang="zh-CN" altLang="zh-CN" dirty="0"/>
              <a:t>章 </a:t>
            </a:r>
            <a:r>
              <a:rPr lang="en-US" altLang="zh-CN" dirty="0"/>
              <a:t>   </a:t>
            </a:r>
            <a:r>
              <a:rPr lang="zh-CN" altLang="zh-CN" dirty="0"/>
              <a:t>结、直肠和肛管</a:t>
            </a:r>
            <a:r>
              <a:rPr lang="zh-CN" altLang="zh-CN" dirty="0" smtClean="0"/>
              <a:t>疾病</a:t>
            </a:r>
            <a:r>
              <a:rPr lang="zh-CN" altLang="en-US" dirty="0" smtClean="0"/>
              <a:t>患者</a:t>
            </a:r>
            <a:r>
              <a:rPr lang="zh-CN" altLang="zh-CN" dirty="0" smtClean="0"/>
              <a:t>的</a:t>
            </a:r>
            <a:r>
              <a:rPr lang="zh-CN" altLang="zh-CN" dirty="0" smtClean="0"/>
              <a:t>护理</a:t>
            </a:r>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一</a:t>
            </a:r>
            <a:r>
              <a:rPr lang="zh-CN" altLang="en-US" dirty="0" smtClean="0"/>
              <a:t>、</a:t>
            </a:r>
            <a:r>
              <a:rPr lang="zh-CN" altLang="zh-CN" dirty="0" smtClean="0"/>
              <a:t> </a:t>
            </a:r>
            <a:r>
              <a:rPr lang="zh-CN" altLang="en-US" dirty="0" smtClean="0"/>
              <a:t>痔</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zh-CN" dirty="0" smtClean="0"/>
              <a:t>心理</a:t>
            </a:r>
            <a:r>
              <a:rPr lang="zh-CN" altLang="zh-CN" dirty="0"/>
              <a:t>社会状况</a:t>
            </a:r>
            <a:endParaRPr lang="zh-CN" altLang="zh-CN" sz="2400" dirty="0"/>
          </a:p>
          <a:p>
            <a:pPr lvl="2"/>
            <a:r>
              <a:rPr lang="zh-CN" altLang="zh-CN" dirty="0" smtClean="0"/>
              <a:t>了解</a:t>
            </a:r>
            <a:r>
              <a:rPr lang="zh-CN" altLang="en-US" dirty="0" smtClean="0"/>
              <a:t>患者</a:t>
            </a:r>
            <a:r>
              <a:rPr lang="zh-CN" altLang="zh-CN" dirty="0" smtClean="0"/>
              <a:t>及</a:t>
            </a:r>
            <a:r>
              <a:rPr lang="zh-CN" altLang="zh-CN" dirty="0"/>
              <a:t>家属对疾病相关知识的认知程度，对治疗和护理的期望程度</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7838839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一</a:t>
            </a:r>
            <a:r>
              <a:rPr lang="zh-CN" altLang="en-US" dirty="0" smtClean="0"/>
              <a:t>、痔</a:t>
            </a:r>
            <a:r>
              <a:rPr lang="zh-CN" altLang="zh-CN" dirty="0" smtClean="0"/>
              <a:t> </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zh-CN" dirty="0" smtClean="0"/>
              <a:t>治疗原则</a:t>
            </a:r>
            <a:endParaRPr lang="en-US" altLang="zh-CN" dirty="0" smtClean="0"/>
          </a:p>
          <a:p>
            <a:pPr lvl="2"/>
            <a:r>
              <a:rPr lang="zh-CN" altLang="zh-CN" dirty="0" smtClean="0"/>
              <a:t>非</a:t>
            </a:r>
            <a:r>
              <a:rPr lang="zh-CN" altLang="zh-CN" dirty="0"/>
              <a:t>手术</a:t>
            </a:r>
            <a:r>
              <a:rPr lang="zh-CN" altLang="zh-CN" dirty="0" smtClean="0"/>
              <a:t>治疗</a:t>
            </a:r>
            <a:endParaRPr lang="en-US" altLang="zh-CN" dirty="0" smtClean="0"/>
          </a:p>
          <a:p>
            <a:pPr lvl="3"/>
            <a:r>
              <a:rPr lang="zh-CN" altLang="zh-CN" dirty="0"/>
              <a:t>一般</a:t>
            </a:r>
            <a:r>
              <a:rPr lang="zh-CN" altLang="zh-CN" dirty="0" smtClean="0"/>
              <a:t>治疗</a:t>
            </a:r>
            <a:endParaRPr lang="en-US" altLang="zh-CN" dirty="0" smtClean="0"/>
          </a:p>
          <a:p>
            <a:pPr lvl="4"/>
            <a:r>
              <a:rPr lang="zh-CN" altLang="zh-CN" dirty="0" smtClean="0"/>
              <a:t>饮食</a:t>
            </a:r>
            <a:r>
              <a:rPr lang="zh-CN" altLang="zh-CN" dirty="0"/>
              <a:t>调整</a:t>
            </a:r>
            <a:endParaRPr lang="en-US" altLang="zh-CN" dirty="0" smtClean="0"/>
          </a:p>
          <a:p>
            <a:pPr lvl="4"/>
            <a:r>
              <a:rPr lang="zh-CN" altLang="en-US" dirty="0" smtClean="0"/>
              <a:t>生活方式调整</a:t>
            </a:r>
            <a:endParaRPr lang="en-US" altLang="zh-CN" dirty="0" smtClean="0"/>
          </a:p>
          <a:p>
            <a:pPr lvl="3"/>
            <a:r>
              <a:rPr lang="zh-CN" altLang="zh-CN" dirty="0"/>
              <a:t>局部</a:t>
            </a:r>
            <a:r>
              <a:rPr lang="zh-CN" altLang="zh-CN" dirty="0" smtClean="0"/>
              <a:t>治疗</a:t>
            </a:r>
            <a:endParaRPr lang="en-US" altLang="zh-CN" dirty="0" smtClean="0"/>
          </a:p>
          <a:p>
            <a:pPr lvl="4"/>
            <a:r>
              <a:rPr lang="zh-CN" altLang="zh-CN" dirty="0"/>
              <a:t>温水坐</a:t>
            </a:r>
            <a:r>
              <a:rPr lang="zh-CN" altLang="zh-CN" dirty="0" smtClean="0"/>
              <a:t>浴</a:t>
            </a:r>
            <a:r>
              <a:rPr lang="zh-CN" altLang="en-US" dirty="0" smtClean="0"/>
              <a:t>、局部热敷等</a:t>
            </a:r>
            <a:endParaRPr lang="en-US" altLang="zh-CN" dirty="0" smtClean="0"/>
          </a:p>
          <a:p>
            <a:pPr lvl="3"/>
            <a:r>
              <a:rPr lang="zh-CN" altLang="en-US" dirty="0" smtClean="0"/>
              <a:t>注射疗法</a:t>
            </a:r>
            <a:endParaRPr lang="en-US" altLang="zh-CN" dirty="0" smtClean="0"/>
          </a:p>
          <a:p>
            <a:pPr lvl="4"/>
            <a:r>
              <a:rPr lang="zh-CN" altLang="zh-CN" dirty="0"/>
              <a:t>适用于单纯性内痔</a:t>
            </a:r>
            <a:endParaRPr lang="en-US" altLang="zh-CN" dirty="0" smtClean="0"/>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2034851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一</a:t>
            </a:r>
            <a:r>
              <a:rPr lang="zh-CN" altLang="en-US" dirty="0" smtClean="0"/>
              <a:t>、痔</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a:t>治疗原则</a:t>
            </a:r>
            <a:endParaRPr lang="en-US" altLang="zh-CN" dirty="0"/>
          </a:p>
          <a:p>
            <a:pPr lvl="2"/>
            <a:r>
              <a:rPr lang="zh-CN" altLang="zh-CN" dirty="0"/>
              <a:t>非手术治疗</a:t>
            </a:r>
            <a:endParaRPr lang="en-US" altLang="zh-CN" dirty="0"/>
          </a:p>
          <a:p>
            <a:pPr lvl="3"/>
            <a:r>
              <a:rPr lang="zh-CN" altLang="zh-CN" dirty="0" smtClean="0"/>
              <a:t>红外线凝固疗法</a:t>
            </a:r>
            <a:endParaRPr lang="en-US" altLang="zh-CN" dirty="0" smtClean="0"/>
          </a:p>
          <a:p>
            <a:pPr lvl="3"/>
            <a:r>
              <a:rPr lang="zh-CN" altLang="zh-CN" dirty="0" smtClean="0"/>
              <a:t>胶圈套扎疗法</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2050" name="图片 12"/>
          <p:cNvPicPr>
            <a:picLocks noChangeAspect="1" noChangeArrowheads="1"/>
          </p:cNvPicPr>
          <p:nvPr/>
        </p:nvPicPr>
        <p:blipFill>
          <a:blip r:embed="rId2">
            <a:extLst>
              <a:ext uri="{28A0092B-C50C-407E-A947-70E740481C1C}">
                <a14:useLocalDpi xmlns:a14="http://schemas.microsoft.com/office/drawing/2010/main" val="0"/>
              </a:ext>
            </a:extLst>
          </a:blip>
          <a:srcRect b="16470"/>
          <a:stretch>
            <a:fillRect/>
          </a:stretch>
        </p:blipFill>
        <p:spPr bwMode="auto">
          <a:xfrm>
            <a:off x="4491865" y="3861048"/>
            <a:ext cx="4652135" cy="2160240"/>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5436096" y="5949280"/>
            <a:ext cx="3217547" cy="400110"/>
          </a:xfrm>
          <a:prstGeom prst="rect">
            <a:avLst/>
          </a:prstGeom>
        </p:spPr>
        <p:txBody>
          <a:bodyPr wrap="none">
            <a:spAutoFit/>
          </a:bodyPr>
          <a:lstStyle/>
          <a:p>
            <a:r>
              <a:rPr lang="zh-CN" altLang="zh-CN" sz="2000" dirty="0"/>
              <a:t>图</a:t>
            </a:r>
            <a:r>
              <a:rPr lang="en-US" altLang="zh-CN" sz="2000" dirty="0"/>
              <a:t>26-2 </a:t>
            </a:r>
            <a:r>
              <a:rPr lang="en-US" altLang="zh-CN" sz="2000" dirty="0" smtClean="0"/>
              <a:t>  </a:t>
            </a:r>
            <a:r>
              <a:rPr lang="zh-CN" altLang="zh-CN" sz="2000" dirty="0" smtClean="0"/>
              <a:t>内痔</a:t>
            </a:r>
            <a:r>
              <a:rPr lang="zh-CN" altLang="zh-CN" sz="2000" dirty="0"/>
              <a:t>圈套套扎疗法</a:t>
            </a:r>
          </a:p>
        </p:txBody>
      </p:sp>
    </p:spTree>
    <p:extLst>
      <p:ext uri="{BB962C8B-B14F-4D97-AF65-F5344CB8AC3E}">
        <p14:creationId xmlns:p14="http://schemas.microsoft.com/office/powerpoint/2010/main" val="13650274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一</a:t>
            </a:r>
            <a:r>
              <a:rPr lang="zh-CN" altLang="en-US" dirty="0" smtClean="0"/>
              <a:t>、</a:t>
            </a:r>
            <a:r>
              <a:rPr lang="zh-CN" altLang="zh-CN" dirty="0" smtClean="0"/>
              <a:t> </a:t>
            </a:r>
            <a:r>
              <a:rPr lang="zh-CN" altLang="en-US" dirty="0" smtClean="0"/>
              <a:t>痔</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a:t>治疗原则</a:t>
            </a:r>
            <a:endParaRPr lang="en-US" altLang="zh-CN" dirty="0"/>
          </a:p>
          <a:p>
            <a:pPr lvl="2"/>
            <a:r>
              <a:rPr lang="zh-CN" altLang="zh-CN" dirty="0" smtClean="0"/>
              <a:t>手术治疗</a:t>
            </a:r>
            <a:endParaRPr lang="en-US" altLang="zh-CN" dirty="0" smtClean="0"/>
          </a:p>
          <a:p>
            <a:pPr lvl="3"/>
            <a:r>
              <a:rPr lang="zh-CN" altLang="zh-CN" dirty="0"/>
              <a:t>主要适用于</a:t>
            </a:r>
            <a:r>
              <a:rPr lang="en-US" altLang="zh-CN" dirty="0"/>
              <a:t>II</a:t>
            </a:r>
            <a:r>
              <a:rPr lang="zh-CN" altLang="zh-CN" dirty="0"/>
              <a:t>、</a:t>
            </a:r>
            <a:r>
              <a:rPr lang="en-US" altLang="zh-CN" dirty="0"/>
              <a:t>III</a:t>
            </a:r>
            <a:r>
              <a:rPr lang="zh-CN" altLang="zh-CN" dirty="0"/>
              <a:t>、</a:t>
            </a:r>
            <a:r>
              <a:rPr lang="en-US" altLang="zh-CN" dirty="0"/>
              <a:t>IV</a:t>
            </a:r>
            <a:r>
              <a:rPr lang="zh-CN" altLang="zh-CN" dirty="0"/>
              <a:t>度内痔或发生血栓、嵌顿等并发症的痔以及以外痔为主的</a:t>
            </a:r>
            <a:r>
              <a:rPr lang="zh-CN" altLang="zh-CN" dirty="0" smtClean="0"/>
              <a:t>混合痔</a:t>
            </a:r>
            <a:endParaRPr lang="en-US" altLang="zh-CN" dirty="0" smtClean="0"/>
          </a:p>
          <a:p>
            <a:pPr lvl="3"/>
            <a:r>
              <a:rPr lang="zh-CN" altLang="zh-CN" dirty="0"/>
              <a:t>手术方法包括痔单纯切除术、痔环形切除术及吻合器痔上黏膜环形切除术（</a:t>
            </a:r>
            <a:r>
              <a:rPr lang="en-US" altLang="zh-CN" dirty="0"/>
              <a:t>procedure for prolapse and hemorrhoids, PPH</a:t>
            </a:r>
            <a:r>
              <a:rPr lang="zh-CN" altLang="zh-CN" dirty="0"/>
              <a:t>）</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6541652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一</a:t>
            </a:r>
            <a:r>
              <a:rPr lang="zh-CN" altLang="en-US" dirty="0" smtClean="0"/>
              <a:t>、痔</a:t>
            </a:r>
            <a:endParaRPr lang="zh-CN" altLang="en-US" dirty="0"/>
          </a:p>
        </p:txBody>
      </p:sp>
      <p:sp>
        <p:nvSpPr>
          <p:cNvPr id="3" name="内容占位符 2"/>
          <p:cNvSpPr>
            <a:spLocks noGrp="1"/>
          </p:cNvSpPr>
          <p:nvPr>
            <p:ph idx="1"/>
          </p:nvPr>
        </p:nvSpPr>
        <p:spPr>
          <a:xfrm>
            <a:off x="304800" y="1371600"/>
            <a:ext cx="8839200" cy="4876800"/>
          </a:xfrm>
        </p:spPr>
        <p:txBody>
          <a:bodyPr/>
          <a:lstStyle/>
          <a:p>
            <a:r>
              <a:rPr lang="zh-CN" altLang="zh-CN" dirty="0"/>
              <a:t>主要的护理诊断</a:t>
            </a:r>
            <a:r>
              <a:rPr lang="en-US" altLang="zh-CN" dirty="0"/>
              <a:t>/</a:t>
            </a:r>
            <a:r>
              <a:rPr lang="zh-CN" altLang="zh-CN" dirty="0"/>
              <a:t>合作性</a:t>
            </a:r>
            <a:r>
              <a:rPr lang="zh-CN" altLang="zh-CN" dirty="0" smtClean="0"/>
              <a:t>问题</a:t>
            </a:r>
            <a:endParaRPr lang="zh-CN" altLang="zh-CN" dirty="0"/>
          </a:p>
          <a:p>
            <a:pPr lvl="1"/>
            <a:r>
              <a:rPr lang="zh-CN" altLang="zh-CN" dirty="0" smtClean="0"/>
              <a:t>疼痛 </a:t>
            </a:r>
            <a:r>
              <a:rPr lang="en-US" altLang="zh-CN" dirty="0" smtClean="0"/>
              <a:t> </a:t>
            </a:r>
            <a:r>
              <a:rPr lang="zh-CN" altLang="zh-CN" dirty="0" smtClean="0"/>
              <a:t>与</a:t>
            </a:r>
            <a:r>
              <a:rPr lang="zh-CN" altLang="zh-CN" dirty="0"/>
              <a:t>血栓形成、痔块嵌顿或手术创伤</a:t>
            </a:r>
            <a:r>
              <a:rPr lang="zh-CN" altLang="zh-CN" dirty="0" smtClean="0"/>
              <a:t>有关</a:t>
            </a:r>
            <a:endParaRPr lang="zh-CN" altLang="zh-CN" dirty="0"/>
          </a:p>
          <a:p>
            <a:pPr lvl="1"/>
            <a:r>
              <a:rPr lang="zh-CN" altLang="en-US" dirty="0" smtClean="0"/>
              <a:t>便</a:t>
            </a:r>
            <a:r>
              <a:rPr lang="zh-CN" altLang="zh-CN" dirty="0" smtClean="0"/>
              <a:t>秘 </a:t>
            </a:r>
            <a:r>
              <a:rPr lang="en-US" altLang="zh-CN" dirty="0" smtClean="0"/>
              <a:t> </a:t>
            </a:r>
            <a:r>
              <a:rPr lang="zh-CN" altLang="zh-CN" dirty="0" smtClean="0"/>
              <a:t>与</a:t>
            </a:r>
            <a:r>
              <a:rPr lang="zh-CN" altLang="zh-CN" dirty="0"/>
              <a:t>不良饮食或排便习惯及惧怕排便加剧疼痛</a:t>
            </a:r>
            <a:r>
              <a:rPr lang="zh-CN" altLang="zh-CN" dirty="0" smtClean="0"/>
              <a:t>有关</a:t>
            </a:r>
            <a:endParaRPr lang="zh-CN" altLang="zh-CN" dirty="0"/>
          </a:p>
          <a:p>
            <a:pPr lvl="1"/>
            <a:r>
              <a:rPr lang="zh-CN" altLang="zh-CN" dirty="0" smtClean="0"/>
              <a:t>潜在</a:t>
            </a:r>
            <a:r>
              <a:rPr lang="zh-CN" altLang="zh-CN" dirty="0"/>
              <a:t>并发症 </a:t>
            </a:r>
            <a:r>
              <a:rPr lang="en-US" altLang="zh-CN" dirty="0" smtClean="0"/>
              <a:t> </a:t>
            </a:r>
            <a:r>
              <a:rPr lang="zh-CN" altLang="zh-CN" dirty="0" smtClean="0"/>
              <a:t>尿潴留</a:t>
            </a:r>
            <a:r>
              <a:rPr lang="zh-CN" altLang="zh-CN" dirty="0"/>
              <a:t>、肛门狭窄、肛门失禁</a:t>
            </a:r>
            <a:r>
              <a:rPr lang="zh-CN" altLang="zh-CN" dirty="0" smtClean="0"/>
              <a:t>等</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9202734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一</a:t>
            </a:r>
            <a:r>
              <a:rPr lang="zh-CN" altLang="en-US" dirty="0" smtClean="0"/>
              <a:t>、痔</a:t>
            </a:r>
            <a:endParaRPr lang="zh-CN" altLang="en-US" dirty="0"/>
          </a:p>
        </p:txBody>
      </p:sp>
      <p:sp>
        <p:nvSpPr>
          <p:cNvPr id="3" name="内容占位符 2"/>
          <p:cNvSpPr>
            <a:spLocks noGrp="1"/>
          </p:cNvSpPr>
          <p:nvPr>
            <p:ph idx="1"/>
          </p:nvPr>
        </p:nvSpPr>
        <p:spPr/>
        <p:txBody>
          <a:bodyPr/>
          <a:lstStyle/>
          <a:p>
            <a:r>
              <a:rPr lang="zh-CN" altLang="zh-CN" dirty="0"/>
              <a:t>护理</a:t>
            </a:r>
            <a:r>
              <a:rPr lang="zh-CN" altLang="zh-CN" dirty="0" smtClean="0"/>
              <a:t>措施</a:t>
            </a:r>
            <a:endParaRPr lang="en-US" altLang="zh-CN" dirty="0" smtClean="0"/>
          </a:p>
          <a:p>
            <a:pPr lvl="1"/>
            <a:r>
              <a:rPr lang="zh-CN" altLang="en-US" dirty="0"/>
              <a:t>非</a:t>
            </a:r>
            <a:r>
              <a:rPr lang="zh-CN" altLang="en-US" dirty="0" smtClean="0"/>
              <a:t>手术治疗</a:t>
            </a:r>
            <a:r>
              <a:rPr lang="zh-CN" altLang="zh-CN" dirty="0"/>
              <a:t>护理</a:t>
            </a:r>
            <a:r>
              <a:rPr lang="en-US" altLang="zh-CN" dirty="0"/>
              <a:t>/</a:t>
            </a:r>
            <a:r>
              <a:rPr lang="zh-CN" altLang="zh-CN" dirty="0"/>
              <a:t>术前</a:t>
            </a:r>
            <a:r>
              <a:rPr lang="zh-CN" altLang="zh-CN" dirty="0" smtClean="0"/>
              <a:t>护理</a:t>
            </a:r>
            <a:endParaRPr lang="en-US" altLang="zh-CN" dirty="0" smtClean="0"/>
          </a:p>
          <a:p>
            <a:pPr lvl="2"/>
            <a:r>
              <a:rPr lang="zh-CN" altLang="zh-CN" dirty="0"/>
              <a:t>调整饮食结构及排便</a:t>
            </a:r>
            <a:r>
              <a:rPr lang="zh-CN" altLang="zh-CN" dirty="0" smtClean="0"/>
              <a:t>习惯</a:t>
            </a:r>
            <a:endParaRPr lang="en-US" altLang="zh-CN" dirty="0" smtClean="0"/>
          </a:p>
          <a:p>
            <a:pPr lvl="2"/>
            <a:r>
              <a:rPr lang="zh-CN" altLang="zh-CN" dirty="0"/>
              <a:t>局部热敷或温水坐</a:t>
            </a:r>
            <a:r>
              <a:rPr lang="zh-CN" altLang="zh-CN" dirty="0" smtClean="0"/>
              <a:t>浴</a:t>
            </a:r>
            <a:endParaRPr lang="en-US" altLang="zh-CN" dirty="0" smtClean="0"/>
          </a:p>
          <a:p>
            <a:pPr lvl="2"/>
            <a:r>
              <a:rPr lang="zh-CN" altLang="zh-CN" dirty="0"/>
              <a:t>肠道</a:t>
            </a:r>
            <a:r>
              <a:rPr lang="zh-CN" altLang="zh-CN" dirty="0" smtClean="0"/>
              <a:t>准备</a:t>
            </a:r>
            <a:endParaRPr lang="en-US" altLang="zh-CN" dirty="0" smtClean="0"/>
          </a:p>
          <a:p>
            <a:pPr lvl="1"/>
            <a:r>
              <a:rPr lang="zh-CN" altLang="zh-CN" dirty="0"/>
              <a:t>术后</a:t>
            </a:r>
            <a:r>
              <a:rPr lang="zh-CN" altLang="zh-CN" dirty="0" smtClean="0"/>
              <a:t>护理</a:t>
            </a:r>
            <a:endParaRPr lang="en-US" altLang="zh-CN" dirty="0" smtClean="0"/>
          </a:p>
          <a:p>
            <a:pPr lvl="2"/>
            <a:r>
              <a:rPr lang="zh-CN" altLang="zh-CN" dirty="0"/>
              <a:t>饮食</a:t>
            </a:r>
            <a:r>
              <a:rPr lang="zh-CN" altLang="zh-CN" dirty="0" smtClean="0"/>
              <a:t>护理</a:t>
            </a:r>
            <a:endParaRPr lang="en-US" altLang="zh-CN" dirty="0" smtClean="0"/>
          </a:p>
          <a:p>
            <a:pPr lvl="2"/>
            <a:r>
              <a:rPr lang="zh-CN" altLang="en-US" dirty="0"/>
              <a:t>排</a:t>
            </a:r>
            <a:r>
              <a:rPr lang="zh-CN" altLang="en-US" dirty="0" smtClean="0"/>
              <a:t>便护理</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8868910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一</a:t>
            </a:r>
            <a:r>
              <a:rPr lang="zh-CN" altLang="en-US" dirty="0" smtClean="0"/>
              <a:t>、痔</a:t>
            </a:r>
            <a:endParaRPr lang="zh-CN" altLang="en-US" dirty="0"/>
          </a:p>
        </p:txBody>
      </p:sp>
      <p:sp>
        <p:nvSpPr>
          <p:cNvPr id="3" name="内容占位符 2"/>
          <p:cNvSpPr>
            <a:spLocks noGrp="1"/>
          </p:cNvSpPr>
          <p:nvPr>
            <p:ph idx="1"/>
          </p:nvPr>
        </p:nvSpPr>
        <p:spPr/>
        <p:txBody>
          <a:bodyPr/>
          <a:lstStyle/>
          <a:p>
            <a:r>
              <a:rPr lang="zh-CN" altLang="zh-CN" dirty="0" smtClean="0"/>
              <a:t>护理措施</a:t>
            </a:r>
            <a:endParaRPr lang="en-US" altLang="zh-CN" dirty="0" smtClean="0"/>
          </a:p>
          <a:p>
            <a:pPr lvl="1"/>
            <a:r>
              <a:rPr lang="zh-CN" altLang="en-US" dirty="0" smtClean="0"/>
              <a:t>术后护理</a:t>
            </a:r>
            <a:endParaRPr lang="en-US" altLang="zh-CN" dirty="0"/>
          </a:p>
          <a:p>
            <a:pPr lvl="2"/>
            <a:r>
              <a:rPr lang="zh-CN" altLang="zh-CN" dirty="0" smtClean="0"/>
              <a:t>并发</a:t>
            </a:r>
            <a:r>
              <a:rPr lang="zh-CN" altLang="zh-CN" dirty="0"/>
              <a:t>症的观察和护理</a:t>
            </a:r>
            <a:endParaRPr lang="en-US" altLang="zh-CN" dirty="0"/>
          </a:p>
          <a:p>
            <a:pPr lvl="3"/>
            <a:r>
              <a:rPr lang="zh-CN" altLang="en-US" dirty="0" smtClean="0"/>
              <a:t>尿潴留</a:t>
            </a:r>
            <a:endParaRPr lang="en-US" altLang="zh-CN" dirty="0" smtClean="0"/>
          </a:p>
          <a:p>
            <a:pPr lvl="4"/>
            <a:r>
              <a:rPr lang="zh-CN" altLang="zh-CN" dirty="0"/>
              <a:t>术后早期可因手术、麻醉、疼痛等原因引起</a:t>
            </a:r>
            <a:r>
              <a:rPr lang="zh-CN" altLang="zh-CN" dirty="0" smtClean="0"/>
              <a:t>尿潴留</a:t>
            </a:r>
            <a:endParaRPr lang="en-US" altLang="zh-CN" dirty="0"/>
          </a:p>
          <a:p>
            <a:pPr lvl="3"/>
            <a:r>
              <a:rPr lang="zh-CN" altLang="en-US" dirty="0" smtClean="0"/>
              <a:t>肛门狭窄</a:t>
            </a:r>
            <a:endParaRPr lang="en-US" altLang="zh-CN" dirty="0" smtClean="0"/>
          </a:p>
          <a:p>
            <a:pPr lvl="4"/>
            <a:r>
              <a:rPr lang="zh-CN" altLang="zh-CN" dirty="0"/>
              <a:t>多因术后瘢痕挛缩引起</a:t>
            </a:r>
            <a:endParaRPr lang="en-US" altLang="zh-CN" dirty="0"/>
          </a:p>
          <a:p>
            <a:pPr lvl="3"/>
            <a:r>
              <a:rPr lang="zh-CN" altLang="en-US" dirty="0"/>
              <a:t>排便</a:t>
            </a:r>
            <a:r>
              <a:rPr lang="zh-CN" altLang="en-US" dirty="0" smtClean="0"/>
              <a:t>失禁</a:t>
            </a:r>
            <a:endParaRPr lang="en-US" altLang="zh-CN" dirty="0" smtClean="0"/>
          </a:p>
          <a:p>
            <a:pPr lvl="4"/>
            <a:r>
              <a:rPr lang="zh-CN" altLang="zh-CN" dirty="0"/>
              <a:t>多因手术中不慎切断肛管直肠环引起</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7186765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一</a:t>
            </a:r>
            <a:r>
              <a:rPr lang="zh-CN" altLang="en-US" dirty="0" smtClean="0"/>
              <a:t>、痔</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zh-CN" dirty="0" smtClean="0"/>
              <a:t>健康</a:t>
            </a:r>
            <a:r>
              <a:rPr lang="zh-CN" altLang="zh-CN" dirty="0"/>
              <a:t>教育</a:t>
            </a:r>
          </a:p>
          <a:p>
            <a:pPr lvl="2"/>
            <a:r>
              <a:rPr lang="zh-CN" altLang="zh-CN" dirty="0" smtClean="0"/>
              <a:t>指导</a:t>
            </a:r>
            <a:r>
              <a:rPr lang="zh-CN" altLang="en-US" dirty="0" smtClean="0"/>
              <a:t>患者</a:t>
            </a:r>
            <a:r>
              <a:rPr lang="zh-CN" altLang="zh-CN" dirty="0" smtClean="0"/>
              <a:t>养成</a:t>
            </a:r>
            <a:r>
              <a:rPr lang="zh-CN" altLang="zh-CN" dirty="0"/>
              <a:t>良好的饮食及排便</a:t>
            </a:r>
            <a:r>
              <a:rPr lang="zh-CN" altLang="zh-CN" dirty="0" smtClean="0"/>
              <a:t>习惯</a:t>
            </a:r>
            <a:endParaRPr lang="en-US" altLang="zh-CN" dirty="0" smtClean="0"/>
          </a:p>
          <a:p>
            <a:pPr lvl="2"/>
            <a:r>
              <a:rPr lang="zh-CN" altLang="zh-CN" dirty="0" smtClean="0"/>
              <a:t>出院</a:t>
            </a:r>
            <a:r>
              <a:rPr lang="zh-CN" altLang="zh-CN" dirty="0"/>
              <a:t>后近期可坚持坐浴，可以保持肛周清洁并有利于创面</a:t>
            </a:r>
            <a:r>
              <a:rPr lang="zh-CN" altLang="zh-CN" dirty="0" smtClean="0"/>
              <a:t>愈合</a:t>
            </a:r>
            <a:endParaRPr lang="zh-CN" altLang="zh-CN" dirty="0"/>
          </a:p>
          <a:p>
            <a:pPr lvl="2"/>
            <a:r>
              <a:rPr lang="zh-CN" altLang="zh-CN" dirty="0" smtClean="0"/>
              <a:t>术</a:t>
            </a:r>
            <a:r>
              <a:rPr lang="zh-CN" altLang="zh-CN" dirty="0"/>
              <a:t>后早期适当活动，切勿剧烈</a:t>
            </a:r>
            <a:r>
              <a:rPr lang="zh-CN" altLang="zh-CN" dirty="0" smtClean="0"/>
              <a:t>运动</a:t>
            </a:r>
            <a:endParaRPr lang="zh-CN" altLang="zh-CN" dirty="0"/>
          </a:p>
          <a:p>
            <a:pPr lvl="2"/>
            <a:r>
              <a:rPr lang="zh-CN" altLang="zh-CN" dirty="0" smtClean="0"/>
              <a:t>术</a:t>
            </a:r>
            <a:r>
              <a:rPr lang="zh-CN" altLang="zh-CN" dirty="0"/>
              <a:t>后早期可坚持做提肛运动和食指扩肛。注意一旦出现排便困难</a:t>
            </a:r>
            <a:r>
              <a:rPr lang="zh-CN" altLang="zh-CN" dirty="0" smtClean="0"/>
              <a:t>或</a:t>
            </a:r>
            <a:r>
              <a:rPr lang="zh-CN" altLang="en-US" dirty="0" smtClean="0"/>
              <a:t>粪便</a:t>
            </a:r>
            <a:r>
              <a:rPr lang="zh-CN" altLang="zh-CN" dirty="0" smtClean="0"/>
              <a:t>变</a:t>
            </a:r>
            <a:r>
              <a:rPr lang="zh-CN" altLang="zh-CN" dirty="0"/>
              <a:t>细等异常情况，应及时</a:t>
            </a:r>
            <a:r>
              <a:rPr lang="zh-CN" altLang="zh-CN" dirty="0" smtClean="0"/>
              <a:t>就诊</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1114819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二、直肠肛管周围脓肿</a:t>
            </a:r>
          </a:p>
        </p:txBody>
      </p:sp>
      <p:sp>
        <p:nvSpPr>
          <p:cNvPr id="3" name="内容占位符 2"/>
          <p:cNvSpPr>
            <a:spLocks noGrp="1"/>
          </p:cNvSpPr>
          <p:nvPr>
            <p:ph idx="1"/>
          </p:nvPr>
        </p:nvSpPr>
        <p:spPr>
          <a:xfrm>
            <a:off x="304800" y="1371600"/>
            <a:ext cx="8839200" cy="4876800"/>
          </a:xfrm>
        </p:spPr>
        <p:txBody>
          <a:bodyPr/>
          <a:lstStyle/>
          <a:p>
            <a:r>
              <a:rPr lang="zh-CN" altLang="zh-CN" dirty="0" smtClean="0"/>
              <a:t>直肠肛管周围脓肿</a:t>
            </a:r>
            <a:r>
              <a:rPr lang="zh-CN" altLang="zh-CN" dirty="0"/>
              <a:t>（</a:t>
            </a:r>
            <a:r>
              <a:rPr lang="en-US" altLang="zh-CN" dirty="0" err="1"/>
              <a:t>perianorectal</a:t>
            </a:r>
            <a:r>
              <a:rPr lang="en-US" altLang="zh-CN" dirty="0"/>
              <a:t> abscess</a:t>
            </a:r>
            <a:r>
              <a:rPr lang="zh-CN" altLang="zh-CN" dirty="0"/>
              <a:t>）是指直肠肛管周围软组织内或周围间隙发生的急性化脓性感染，并形成</a:t>
            </a:r>
            <a:r>
              <a:rPr lang="zh-CN" altLang="zh-CN" dirty="0" smtClean="0"/>
              <a:t>脓肿</a:t>
            </a:r>
            <a:endParaRPr lang="en-US" altLang="zh-CN" dirty="0" smtClean="0"/>
          </a:p>
          <a:p>
            <a:r>
              <a:rPr lang="zh-CN" altLang="zh-CN" dirty="0"/>
              <a:t>常见的直肠肛门周围脓肿有肛门周围脓肿、坐骨肛管间隙脓肿、骨盆直肠间隙脓肿等</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107439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二、直肠肛管周围脓肿</a:t>
            </a:r>
          </a:p>
        </p:txBody>
      </p:sp>
      <p:sp>
        <p:nvSpPr>
          <p:cNvPr id="3" name="内容占位符 2"/>
          <p:cNvSpPr>
            <a:spLocks noGrp="1"/>
          </p:cNvSpPr>
          <p:nvPr>
            <p:ph idx="1"/>
          </p:nvPr>
        </p:nvSpPr>
        <p:spPr/>
        <p:txBody>
          <a:bodyPr/>
          <a:lstStyle/>
          <a:p>
            <a:endParaRPr lang="zh-CN" altLang="en-US"/>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3074" name="图片 1" descr="MSVCY3BA{PMRAQS)A@_C]L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196752"/>
            <a:ext cx="8136904" cy="3825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2483768" y="5445224"/>
            <a:ext cx="3986989" cy="400110"/>
          </a:xfrm>
          <a:prstGeom prst="rect">
            <a:avLst/>
          </a:prstGeom>
        </p:spPr>
        <p:txBody>
          <a:bodyPr wrap="none">
            <a:spAutoFit/>
          </a:bodyPr>
          <a:lstStyle/>
          <a:p>
            <a:r>
              <a:rPr lang="zh-CN" altLang="zh-CN" sz="2000" dirty="0"/>
              <a:t>图</a:t>
            </a:r>
            <a:r>
              <a:rPr lang="en-US" altLang="zh-CN" sz="2000" dirty="0" smtClean="0"/>
              <a:t>26-3   </a:t>
            </a:r>
            <a:r>
              <a:rPr lang="zh-CN" altLang="zh-CN" sz="2000" dirty="0"/>
              <a:t>直肠肛管周围脓肿的位置</a:t>
            </a:r>
          </a:p>
        </p:txBody>
      </p:sp>
    </p:spTree>
    <p:extLst>
      <p:ext uri="{BB962C8B-B14F-4D97-AF65-F5344CB8AC3E}">
        <p14:creationId xmlns:p14="http://schemas.microsoft.com/office/powerpoint/2010/main" val="42384317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304800"/>
            <a:ext cx="8447856" cy="563563"/>
          </a:xfrm>
        </p:spPr>
        <p:txBody>
          <a:bodyPr/>
          <a:lstStyle/>
          <a:p>
            <a:r>
              <a:rPr lang="zh-CN" altLang="en-US" dirty="0"/>
              <a:t>第</a:t>
            </a:r>
            <a:r>
              <a:rPr lang="zh-CN" altLang="zh-CN" dirty="0"/>
              <a:t>二十六章 </a:t>
            </a:r>
            <a:r>
              <a:rPr lang="en-US" altLang="zh-CN" dirty="0"/>
              <a:t>   </a:t>
            </a:r>
            <a:r>
              <a:rPr lang="zh-CN" altLang="zh-CN" dirty="0"/>
              <a:t>结、直肠和肛管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a:xfrm>
            <a:off x="304800" y="1216496"/>
            <a:ext cx="8610600" cy="4876800"/>
          </a:xfrm>
        </p:spPr>
        <p:txBody>
          <a:bodyPr/>
          <a:lstStyle/>
          <a:p>
            <a:r>
              <a:rPr lang="zh-CN" altLang="en-US" dirty="0" smtClean="0"/>
              <a:t>学习目标</a:t>
            </a:r>
            <a:endParaRPr lang="en-US" altLang="zh-CN" dirty="0" smtClean="0"/>
          </a:p>
          <a:p>
            <a:pPr lvl="1"/>
            <a:r>
              <a:rPr lang="zh-CN" altLang="zh-CN" dirty="0" smtClean="0"/>
              <a:t>识记</a:t>
            </a:r>
            <a:endParaRPr lang="zh-CN" altLang="zh-CN" dirty="0"/>
          </a:p>
          <a:p>
            <a:pPr lvl="2"/>
            <a:r>
              <a:rPr lang="zh-CN" altLang="zh-CN" dirty="0" smtClean="0"/>
              <a:t>列举直肠肛管</a:t>
            </a:r>
            <a:r>
              <a:rPr lang="zh-CN" altLang="zh-CN" dirty="0"/>
              <a:t>良性疾病及大肠癌的病因及</a:t>
            </a:r>
            <a:r>
              <a:rPr lang="zh-CN" altLang="zh-CN" dirty="0" smtClean="0"/>
              <a:t>发病机制</a:t>
            </a:r>
            <a:endParaRPr lang="zh-CN" altLang="zh-CN" dirty="0"/>
          </a:p>
          <a:p>
            <a:pPr lvl="2"/>
            <a:r>
              <a:rPr lang="zh-CN" altLang="zh-CN" dirty="0" smtClean="0"/>
              <a:t>描述直肠肛管</a:t>
            </a:r>
            <a:r>
              <a:rPr lang="zh-CN" altLang="zh-CN" dirty="0"/>
              <a:t>良性疾病及大肠癌的诊治</a:t>
            </a:r>
            <a:r>
              <a:rPr lang="zh-CN" altLang="zh-CN" dirty="0" smtClean="0"/>
              <a:t>要点</a:t>
            </a:r>
            <a:endParaRPr lang="zh-CN" altLang="zh-CN" dirty="0"/>
          </a:p>
          <a:p>
            <a:pPr lvl="1"/>
            <a:r>
              <a:rPr lang="zh-CN" altLang="zh-CN" dirty="0" smtClean="0"/>
              <a:t>理解</a:t>
            </a:r>
            <a:endParaRPr lang="zh-CN" altLang="zh-CN" dirty="0"/>
          </a:p>
          <a:p>
            <a:pPr lvl="2"/>
            <a:r>
              <a:rPr lang="zh-CN" altLang="zh-CN" dirty="0" smtClean="0"/>
              <a:t>解释直肠肛管</a:t>
            </a:r>
            <a:r>
              <a:rPr lang="zh-CN" altLang="zh-CN" dirty="0"/>
              <a:t>良性</a:t>
            </a:r>
            <a:r>
              <a:rPr lang="zh-CN" altLang="zh-CN" dirty="0" smtClean="0"/>
              <a:t>疾病</a:t>
            </a:r>
            <a:r>
              <a:rPr lang="zh-CN" altLang="en-US" dirty="0" smtClean="0"/>
              <a:t>患者</a:t>
            </a:r>
            <a:r>
              <a:rPr lang="zh-CN" altLang="zh-CN" dirty="0" smtClean="0"/>
              <a:t>的</a:t>
            </a:r>
            <a:r>
              <a:rPr lang="zh-CN" altLang="zh-CN" dirty="0"/>
              <a:t>临床</a:t>
            </a:r>
            <a:r>
              <a:rPr lang="zh-CN" altLang="zh-CN" dirty="0" smtClean="0"/>
              <a:t>表现</a:t>
            </a:r>
            <a:endParaRPr lang="zh-CN" altLang="zh-CN" dirty="0"/>
          </a:p>
          <a:p>
            <a:pPr lvl="2"/>
            <a:r>
              <a:rPr lang="zh-CN" altLang="zh-CN" dirty="0" smtClean="0"/>
              <a:t>比较直肠癌及结肠</a:t>
            </a:r>
            <a:r>
              <a:rPr lang="zh-CN" altLang="zh-CN" dirty="0"/>
              <a:t>癌不同的临床</a:t>
            </a:r>
            <a:r>
              <a:rPr lang="zh-CN" altLang="zh-CN" dirty="0" smtClean="0"/>
              <a:t>表现</a:t>
            </a:r>
            <a:endParaRPr lang="zh-CN" altLang="zh-CN" dirty="0"/>
          </a:p>
          <a:p>
            <a:pPr lvl="2"/>
            <a:r>
              <a:rPr lang="zh-CN" altLang="zh-CN" dirty="0" smtClean="0"/>
              <a:t>总结直肠癌及结肠</a:t>
            </a:r>
            <a:r>
              <a:rPr lang="zh-CN" altLang="zh-CN" dirty="0"/>
              <a:t>癌不同的手术方式及可能出现的不同的</a:t>
            </a:r>
            <a:r>
              <a:rPr lang="zh-CN" altLang="zh-CN" dirty="0" smtClean="0"/>
              <a:t>并发症</a:t>
            </a:r>
            <a:endParaRPr lang="zh-CN" altLang="zh-CN" dirty="0"/>
          </a:p>
          <a:p>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二、直肠肛管周围脓肿</a:t>
            </a:r>
          </a:p>
        </p:txBody>
      </p:sp>
      <p:sp>
        <p:nvSpPr>
          <p:cNvPr id="3" name="内容占位符 2"/>
          <p:cNvSpPr>
            <a:spLocks noGrp="1"/>
          </p:cNvSpPr>
          <p:nvPr>
            <p:ph idx="1"/>
          </p:nvPr>
        </p:nvSpPr>
        <p:spPr>
          <a:xfrm>
            <a:off x="0" y="1371600"/>
            <a:ext cx="9144000" cy="4876800"/>
          </a:xfrm>
        </p:spPr>
        <p:txBody>
          <a:bodyPr/>
          <a:lstStyle/>
          <a:p>
            <a:r>
              <a:rPr lang="zh-CN" altLang="zh-CN" dirty="0"/>
              <a:t>护理</a:t>
            </a:r>
            <a:r>
              <a:rPr lang="zh-CN" altLang="zh-CN" dirty="0" smtClean="0"/>
              <a:t>评估</a:t>
            </a:r>
            <a:endParaRPr lang="en-US" altLang="zh-CN" dirty="0" smtClean="0"/>
          </a:p>
          <a:p>
            <a:pPr lvl="1"/>
            <a:r>
              <a:rPr lang="zh-CN" altLang="zh-CN" dirty="0"/>
              <a:t>临床</a:t>
            </a:r>
            <a:r>
              <a:rPr lang="zh-CN" altLang="zh-CN" dirty="0" smtClean="0"/>
              <a:t>表现</a:t>
            </a:r>
            <a:endParaRPr lang="en-US" altLang="zh-CN" dirty="0" smtClean="0"/>
          </a:p>
          <a:p>
            <a:pPr lvl="2"/>
            <a:r>
              <a:rPr lang="zh-CN" altLang="zh-CN" dirty="0" smtClean="0"/>
              <a:t>肛门</a:t>
            </a:r>
            <a:r>
              <a:rPr lang="zh-CN" altLang="zh-CN" dirty="0"/>
              <a:t>周围</a:t>
            </a:r>
            <a:r>
              <a:rPr lang="zh-CN" altLang="zh-CN" dirty="0" smtClean="0"/>
              <a:t>脓肿</a:t>
            </a:r>
            <a:endParaRPr lang="en-US" altLang="zh-CN" dirty="0" smtClean="0"/>
          </a:p>
          <a:p>
            <a:pPr lvl="3"/>
            <a:r>
              <a:rPr lang="zh-CN" altLang="zh-CN" dirty="0" smtClean="0"/>
              <a:t>肛门</a:t>
            </a:r>
            <a:r>
              <a:rPr lang="zh-CN" altLang="zh-CN" dirty="0"/>
              <a:t>周围皮下脓肿最常见，以疼痛、肿胀、局部压痛为主要</a:t>
            </a:r>
            <a:r>
              <a:rPr lang="zh-CN" altLang="zh-CN" dirty="0" smtClean="0"/>
              <a:t>表现</a:t>
            </a:r>
            <a:endParaRPr lang="en-US" altLang="zh-CN" dirty="0" smtClean="0"/>
          </a:p>
          <a:p>
            <a:pPr lvl="2"/>
            <a:r>
              <a:rPr lang="zh-CN" altLang="zh-CN" dirty="0"/>
              <a:t>坐骨肛管间隙</a:t>
            </a:r>
            <a:r>
              <a:rPr lang="zh-CN" altLang="zh-CN" dirty="0" smtClean="0"/>
              <a:t>脓肿</a:t>
            </a:r>
            <a:endParaRPr lang="en-US" altLang="zh-CN" dirty="0" smtClean="0"/>
          </a:p>
          <a:p>
            <a:pPr lvl="3"/>
            <a:r>
              <a:rPr lang="zh-CN" altLang="en-US" dirty="0" smtClean="0"/>
              <a:t>患者</a:t>
            </a:r>
            <a:r>
              <a:rPr lang="zh-CN" altLang="zh-CN" dirty="0" smtClean="0"/>
              <a:t>全身</a:t>
            </a:r>
            <a:r>
              <a:rPr lang="zh-CN" altLang="zh-CN" dirty="0"/>
              <a:t>感染症状较</a:t>
            </a:r>
            <a:r>
              <a:rPr lang="zh-CN" altLang="zh-CN" dirty="0" smtClean="0"/>
              <a:t>重</a:t>
            </a:r>
            <a:endParaRPr lang="en-US" altLang="zh-CN" dirty="0" smtClean="0"/>
          </a:p>
          <a:p>
            <a:pPr lvl="3"/>
            <a:r>
              <a:rPr lang="zh-CN" altLang="zh-CN" dirty="0"/>
              <a:t>病变局部由持续性胀痛逐渐发展为明显跳痛</a:t>
            </a:r>
            <a:endParaRPr lang="en-US" altLang="zh-CN" dirty="0" smtClean="0"/>
          </a:p>
          <a:p>
            <a:pPr lvl="2"/>
            <a:r>
              <a:rPr lang="zh-CN" altLang="zh-CN" dirty="0"/>
              <a:t>骨盆直肠间隙</a:t>
            </a:r>
            <a:r>
              <a:rPr lang="zh-CN" altLang="zh-CN" dirty="0" smtClean="0"/>
              <a:t>脓肿</a:t>
            </a:r>
            <a:endParaRPr lang="en-US" altLang="zh-CN" dirty="0" smtClean="0"/>
          </a:p>
          <a:p>
            <a:pPr lvl="3"/>
            <a:r>
              <a:rPr lang="zh-CN" altLang="zh-CN" dirty="0"/>
              <a:t>较</a:t>
            </a:r>
            <a:r>
              <a:rPr lang="zh-CN" altLang="zh-CN" dirty="0" smtClean="0"/>
              <a:t>少见</a:t>
            </a:r>
            <a:r>
              <a:rPr lang="zh-CN" altLang="en-US" dirty="0" smtClean="0"/>
              <a:t>，患者</a:t>
            </a:r>
            <a:r>
              <a:rPr lang="zh-CN" altLang="zh-CN" dirty="0" smtClean="0"/>
              <a:t>全身</a:t>
            </a:r>
            <a:r>
              <a:rPr lang="zh-CN" altLang="zh-CN" dirty="0"/>
              <a:t>感染较重而局部症状不明显</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3894835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二、直肠肛管周围脓肿</a:t>
            </a:r>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zh-CN" dirty="0" smtClean="0"/>
              <a:t>辅助检查</a:t>
            </a:r>
            <a:endParaRPr lang="en-US" altLang="zh-CN" dirty="0" smtClean="0"/>
          </a:p>
          <a:p>
            <a:pPr lvl="2"/>
            <a:r>
              <a:rPr lang="zh-CN" altLang="zh-CN" dirty="0" smtClean="0"/>
              <a:t>直肠指检</a:t>
            </a:r>
            <a:endParaRPr lang="en-US" altLang="zh-CN" dirty="0" smtClean="0"/>
          </a:p>
          <a:p>
            <a:pPr lvl="3"/>
            <a:r>
              <a:rPr lang="zh-CN" altLang="zh-CN" dirty="0"/>
              <a:t>具有重要的诊断意义</a:t>
            </a:r>
            <a:endParaRPr lang="en-US" altLang="zh-CN" dirty="0" smtClean="0"/>
          </a:p>
          <a:p>
            <a:pPr lvl="2"/>
            <a:r>
              <a:rPr lang="zh-CN" altLang="en-US" dirty="0"/>
              <a:t>诊断</a:t>
            </a:r>
            <a:r>
              <a:rPr lang="zh-CN" altLang="en-US" dirty="0" smtClean="0"/>
              <a:t>性穿刺</a:t>
            </a:r>
            <a:endParaRPr lang="en-US" altLang="zh-CN" dirty="0" smtClean="0"/>
          </a:p>
          <a:p>
            <a:pPr lvl="2"/>
            <a:r>
              <a:rPr lang="zh-CN" altLang="zh-CN" dirty="0"/>
              <a:t>影像学</a:t>
            </a:r>
            <a:r>
              <a:rPr lang="zh-CN" altLang="zh-CN" dirty="0" smtClean="0"/>
              <a:t>检查</a:t>
            </a:r>
            <a:endParaRPr lang="en-US" altLang="zh-CN" dirty="0" smtClean="0"/>
          </a:p>
          <a:p>
            <a:pPr lvl="2"/>
            <a:r>
              <a:rPr lang="zh-CN" altLang="en-US" dirty="0" smtClean="0"/>
              <a:t>实验室检查</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9456535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二、直肠肛管周围脓肿</a:t>
            </a:r>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zh-CN" dirty="0" smtClean="0"/>
              <a:t>与疾病相关</a:t>
            </a:r>
            <a:r>
              <a:rPr lang="zh-CN" altLang="zh-CN" dirty="0"/>
              <a:t>的健康史</a:t>
            </a:r>
          </a:p>
          <a:p>
            <a:pPr lvl="2"/>
            <a:r>
              <a:rPr lang="zh-CN" altLang="zh-CN" dirty="0" smtClean="0"/>
              <a:t>了解</a:t>
            </a:r>
            <a:r>
              <a:rPr lang="zh-CN" altLang="en-US" dirty="0" smtClean="0"/>
              <a:t>患者</a:t>
            </a:r>
            <a:r>
              <a:rPr lang="zh-CN" altLang="zh-CN" dirty="0" smtClean="0"/>
              <a:t>是否</a:t>
            </a:r>
            <a:r>
              <a:rPr lang="zh-CN" altLang="zh-CN" dirty="0"/>
              <a:t>存在易引发肛腺感染的因素，如有无长期便秘史，或有无肛周外伤、肛裂、痔疮药物治疗</a:t>
            </a:r>
            <a:r>
              <a:rPr lang="zh-CN" altLang="zh-CN" dirty="0" smtClean="0"/>
              <a:t>史</a:t>
            </a:r>
            <a:endParaRPr lang="zh-CN" altLang="zh-CN" dirty="0"/>
          </a:p>
          <a:p>
            <a:pPr lvl="1"/>
            <a:r>
              <a:rPr lang="zh-CN" altLang="zh-CN" dirty="0" smtClean="0"/>
              <a:t>心理</a:t>
            </a:r>
            <a:r>
              <a:rPr lang="zh-CN" altLang="zh-CN" dirty="0"/>
              <a:t>和社会支持状况</a:t>
            </a:r>
          </a:p>
          <a:p>
            <a:pPr lvl="2"/>
            <a:r>
              <a:rPr lang="zh-CN" altLang="zh-CN" dirty="0" smtClean="0"/>
              <a:t>了解</a:t>
            </a:r>
            <a:r>
              <a:rPr lang="zh-CN" altLang="en-US" dirty="0" smtClean="0"/>
              <a:t>患者</a:t>
            </a:r>
            <a:r>
              <a:rPr lang="zh-CN" altLang="zh-CN" dirty="0" smtClean="0"/>
              <a:t>及</a:t>
            </a:r>
            <a:r>
              <a:rPr lang="zh-CN" altLang="zh-CN" dirty="0"/>
              <a:t>家属对疾病相关知识的认知程度，对治疗和护理的期望</a:t>
            </a:r>
            <a:r>
              <a:rPr lang="zh-CN" altLang="zh-CN" dirty="0" smtClean="0"/>
              <a:t>程度</a:t>
            </a:r>
            <a:endParaRPr lang="zh-CN" altLang="zh-CN" dirty="0"/>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7859747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二、直肠肛管周围脓肿</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zh-CN" dirty="0" smtClean="0"/>
              <a:t>治疗原则</a:t>
            </a:r>
            <a:endParaRPr lang="zh-CN" altLang="zh-CN" dirty="0"/>
          </a:p>
          <a:p>
            <a:pPr lvl="2"/>
            <a:r>
              <a:rPr lang="zh-CN" altLang="zh-CN" dirty="0" smtClean="0"/>
              <a:t>非</a:t>
            </a:r>
            <a:r>
              <a:rPr lang="zh-CN" altLang="zh-CN" dirty="0"/>
              <a:t>手术</a:t>
            </a:r>
            <a:r>
              <a:rPr lang="zh-CN" altLang="zh-CN" dirty="0" smtClean="0"/>
              <a:t>治疗</a:t>
            </a:r>
            <a:endParaRPr lang="en-US" altLang="zh-CN" dirty="0" smtClean="0"/>
          </a:p>
          <a:p>
            <a:pPr lvl="3"/>
            <a:r>
              <a:rPr lang="zh-CN" altLang="zh-CN" dirty="0" smtClean="0"/>
              <a:t> </a:t>
            </a:r>
            <a:r>
              <a:rPr lang="zh-CN" altLang="zh-CN" dirty="0"/>
              <a:t>应用抗菌药控制感染；温水坐浴；局部理疗以促进炎症吸收；口服缓泻剂</a:t>
            </a:r>
            <a:r>
              <a:rPr lang="zh-CN" altLang="zh-CN" dirty="0" smtClean="0"/>
              <a:t>或</a:t>
            </a:r>
            <a:r>
              <a:rPr lang="zh-CN" altLang="en-US" dirty="0" smtClean="0"/>
              <a:t>液状</a:t>
            </a:r>
            <a:r>
              <a:rPr lang="zh-CN" altLang="zh-CN" dirty="0" smtClean="0"/>
              <a:t>石蜡以</a:t>
            </a:r>
            <a:r>
              <a:rPr lang="zh-CN" altLang="zh-CN" dirty="0"/>
              <a:t>减轻排便时的</a:t>
            </a:r>
            <a:r>
              <a:rPr lang="zh-CN" altLang="zh-CN" dirty="0" smtClean="0"/>
              <a:t>疼痛</a:t>
            </a:r>
            <a:endParaRPr lang="zh-CN" altLang="zh-CN" dirty="0"/>
          </a:p>
          <a:p>
            <a:pPr lvl="2"/>
            <a:r>
              <a:rPr lang="zh-CN" altLang="zh-CN" dirty="0" smtClean="0"/>
              <a:t>手术</a:t>
            </a:r>
            <a:r>
              <a:rPr lang="zh-CN" altLang="zh-CN" dirty="0"/>
              <a:t>治疗 </a:t>
            </a:r>
            <a:endParaRPr lang="en-US" altLang="zh-CN" dirty="0" smtClean="0"/>
          </a:p>
          <a:p>
            <a:pPr lvl="3"/>
            <a:r>
              <a:rPr lang="zh-CN" altLang="zh-CN" dirty="0" smtClean="0"/>
              <a:t>脓肿</a:t>
            </a:r>
            <a:r>
              <a:rPr lang="zh-CN" altLang="zh-CN" dirty="0"/>
              <a:t>的切开引流是治疗直肠肛管周围脓肿的主要</a:t>
            </a:r>
            <a:r>
              <a:rPr lang="zh-CN" altLang="zh-CN" dirty="0" smtClean="0"/>
              <a:t>方法</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7843732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二、直肠肛管周围脓肿</a:t>
            </a:r>
            <a:endParaRPr lang="zh-CN" altLang="en-US" dirty="0"/>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疼痛 </a:t>
            </a:r>
            <a:r>
              <a:rPr lang="en-US" altLang="zh-CN" dirty="0" smtClean="0"/>
              <a:t> </a:t>
            </a:r>
            <a:r>
              <a:rPr lang="zh-CN" altLang="zh-CN" dirty="0" smtClean="0"/>
              <a:t>与</a:t>
            </a:r>
            <a:r>
              <a:rPr lang="zh-CN" altLang="zh-CN" dirty="0"/>
              <a:t>肛周脓肿及手术</a:t>
            </a:r>
            <a:r>
              <a:rPr lang="zh-CN" altLang="zh-CN" dirty="0" smtClean="0"/>
              <a:t>有关</a:t>
            </a:r>
            <a:endParaRPr lang="zh-CN" altLang="zh-CN" dirty="0"/>
          </a:p>
          <a:p>
            <a:pPr lvl="1"/>
            <a:r>
              <a:rPr lang="zh-CN" altLang="zh-CN" dirty="0" smtClean="0"/>
              <a:t>便秘 </a:t>
            </a:r>
            <a:r>
              <a:rPr lang="en-US" altLang="zh-CN" dirty="0" smtClean="0"/>
              <a:t> </a:t>
            </a:r>
            <a:r>
              <a:rPr lang="zh-CN" altLang="zh-CN" dirty="0" smtClean="0"/>
              <a:t>与</a:t>
            </a:r>
            <a:r>
              <a:rPr lang="zh-CN" altLang="zh-CN" dirty="0"/>
              <a:t>疼痛惧怕排便</a:t>
            </a:r>
            <a:r>
              <a:rPr lang="zh-CN" altLang="zh-CN" dirty="0" smtClean="0"/>
              <a:t>有关</a:t>
            </a:r>
            <a:endParaRPr lang="zh-CN" altLang="zh-CN" dirty="0"/>
          </a:p>
          <a:p>
            <a:pPr lvl="1"/>
            <a:r>
              <a:rPr lang="zh-CN" altLang="zh-CN" dirty="0" smtClean="0"/>
              <a:t>体温</a:t>
            </a:r>
            <a:r>
              <a:rPr lang="zh-CN" altLang="zh-CN" dirty="0"/>
              <a:t>升高 </a:t>
            </a:r>
            <a:r>
              <a:rPr lang="en-US" altLang="zh-CN" dirty="0" smtClean="0"/>
              <a:t> </a:t>
            </a:r>
            <a:r>
              <a:rPr lang="zh-CN" altLang="zh-CN" dirty="0" smtClean="0"/>
              <a:t>与</a:t>
            </a:r>
            <a:r>
              <a:rPr lang="zh-CN" altLang="zh-CN" dirty="0"/>
              <a:t>全身感染有关</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99568840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二、直肠肛管周围脓肿</a:t>
            </a:r>
            <a:endParaRPr lang="zh-CN" altLang="en-US" dirty="0"/>
          </a:p>
        </p:txBody>
      </p:sp>
      <p:sp>
        <p:nvSpPr>
          <p:cNvPr id="3" name="内容占位符 2"/>
          <p:cNvSpPr>
            <a:spLocks noGrp="1"/>
          </p:cNvSpPr>
          <p:nvPr>
            <p:ph idx="1"/>
          </p:nvPr>
        </p:nvSpPr>
        <p:spPr/>
        <p:txBody>
          <a:bodyPr/>
          <a:lstStyle/>
          <a:p>
            <a:r>
              <a:rPr lang="zh-CN" altLang="zh-CN" dirty="0"/>
              <a:t>护理</a:t>
            </a:r>
            <a:r>
              <a:rPr lang="zh-CN" altLang="zh-CN" dirty="0" smtClean="0"/>
              <a:t>措施</a:t>
            </a:r>
            <a:endParaRPr lang="zh-CN" altLang="zh-CN" dirty="0"/>
          </a:p>
          <a:p>
            <a:pPr lvl="1"/>
            <a:r>
              <a:rPr lang="zh-CN" altLang="zh-CN" dirty="0" smtClean="0"/>
              <a:t>非</a:t>
            </a:r>
            <a:r>
              <a:rPr lang="zh-CN" altLang="zh-CN" dirty="0"/>
              <a:t>手术治疗</a:t>
            </a:r>
            <a:r>
              <a:rPr lang="en-US" altLang="zh-CN" dirty="0"/>
              <a:t>/</a:t>
            </a:r>
            <a:r>
              <a:rPr lang="zh-CN" altLang="zh-CN" dirty="0"/>
              <a:t>术前护理</a:t>
            </a:r>
          </a:p>
          <a:p>
            <a:pPr lvl="2"/>
            <a:r>
              <a:rPr lang="zh-CN" altLang="en-US" dirty="0" smtClean="0"/>
              <a:t>保</a:t>
            </a:r>
            <a:r>
              <a:rPr lang="zh-CN" altLang="zh-CN" dirty="0" smtClean="0"/>
              <a:t>持</a:t>
            </a:r>
            <a:r>
              <a:rPr lang="zh-CN" altLang="en-US" dirty="0" smtClean="0"/>
              <a:t>排便</a:t>
            </a:r>
            <a:r>
              <a:rPr lang="zh-CN" altLang="zh-CN" dirty="0" smtClean="0"/>
              <a:t>通畅</a:t>
            </a:r>
            <a:endParaRPr lang="zh-CN" altLang="zh-CN" dirty="0"/>
          </a:p>
          <a:p>
            <a:pPr lvl="2"/>
            <a:r>
              <a:rPr lang="zh-CN" altLang="en-US" dirty="0" smtClean="0"/>
              <a:t>热</a:t>
            </a:r>
            <a:r>
              <a:rPr lang="zh-CN" altLang="zh-CN" dirty="0" smtClean="0"/>
              <a:t>水</a:t>
            </a:r>
            <a:r>
              <a:rPr lang="zh-CN" altLang="zh-CN" dirty="0"/>
              <a:t>坐浴 </a:t>
            </a:r>
            <a:endParaRPr lang="en-US" altLang="zh-CN" dirty="0" smtClean="0"/>
          </a:p>
          <a:p>
            <a:pPr lvl="3"/>
            <a:r>
              <a:rPr lang="zh-CN" altLang="zh-CN" dirty="0" smtClean="0"/>
              <a:t>指导</a:t>
            </a:r>
            <a:r>
              <a:rPr lang="zh-CN" altLang="en-US" dirty="0" smtClean="0"/>
              <a:t>患者</a:t>
            </a:r>
            <a:r>
              <a:rPr lang="zh-CN" altLang="zh-CN" dirty="0" smtClean="0"/>
              <a:t>用</a:t>
            </a:r>
            <a:r>
              <a:rPr lang="en-US" altLang="zh-CN" dirty="0" smtClean="0"/>
              <a:t>1</a:t>
            </a:r>
            <a:r>
              <a:rPr lang="en-US" altLang="zh-CN" dirty="0" smtClean="0">
                <a:latin typeface="宋体"/>
                <a:ea typeface="宋体"/>
              </a:rPr>
              <a:t>﹕</a:t>
            </a:r>
            <a:r>
              <a:rPr lang="en-US" altLang="zh-CN" dirty="0" smtClean="0"/>
              <a:t>5000</a:t>
            </a:r>
            <a:r>
              <a:rPr lang="zh-CN" altLang="zh-CN" dirty="0"/>
              <a:t>高锰酸钾溶液</a:t>
            </a:r>
            <a:r>
              <a:rPr lang="en-US" altLang="zh-CN" dirty="0"/>
              <a:t>3000ml</a:t>
            </a:r>
            <a:r>
              <a:rPr lang="zh-CN" altLang="zh-CN" dirty="0"/>
              <a:t>坐浴，温度为</a:t>
            </a:r>
            <a:r>
              <a:rPr lang="en-US" altLang="zh-CN" dirty="0"/>
              <a:t>43</a:t>
            </a:r>
            <a:r>
              <a:rPr lang="zh-CN" altLang="zh-CN" dirty="0"/>
              <a:t>～</a:t>
            </a:r>
            <a:r>
              <a:rPr lang="en-US" altLang="zh-CN" dirty="0"/>
              <a:t>46℃</a:t>
            </a:r>
            <a:r>
              <a:rPr lang="zh-CN" altLang="zh-CN" dirty="0"/>
              <a:t>，每日</a:t>
            </a:r>
            <a:r>
              <a:rPr lang="en-US" altLang="zh-CN" dirty="0"/>
              <a:t>2</a:t>
            </a:r>
            <a:r>
              <a:rPr lang="zh-CN" altLang="zh-CN" dirty="0"/>
              <a:t>～</a:t>
            </a:r>
            <a:r>
              <a:rPr lang="en-US" altLang="zh-CN" dirty="0"/>
              <a:t>3</a:t>
            </a:r>
            <a:r>
              <a:rPr lang="zh-CN" altLang="zh-CN" dirty="0"/>
              <a:t>次，每次</a:t>
            </a:r>
            <a:r>
              <a:rPr lang="zh-CN" altLang="zh-CN" dirty="0" smtClean="0"/>
              <a:t>半小时</a:t>
            </a:r>
            <a:endParaRPr lang="zh-CN" altLang="zh-CN" dirty="0"/>
          </a:p>
          <a:p>
            <a:pPr lvl="2"/>
            <a:r>
              <a:rPr lang="zh-CN" altLang="en-US" dirty="0" smtClean="0"/>
              <a:t>急</a:t>
            </a:r>
            <a:r>
              <a:rPr lang="zh-CN" altLang="zh-CN" dirty="0" smtClean="0"/>
              <a:t>性</a:t>
            </a:r>
            <a:r>
              <a:rPr lang="zh-CN" altLang="zh-CN" dirty="0"/>
              <a:t>炎症期遵医嘱应用</a:t>
            </a:r>
            <a:r>
              <a:rPr lang="zh-CN" altLang="zh-CN" dirty="0" smtClean="0"/>
              <a:t>抗生素</a:t>
            </a:r>
            <a:endParaRPr lang="zh-CN" altLang="zh-CN" dirty="0"/>
          </a:p>
          <a:p>
            <a:pPr lvl="2"/>
            <a:r>
              <a:rPr lang="zh-CN" altLang="zh-CN" dirty="0" smtClean="0"/>
              <a:t>高热</a:t>
            </a:r>
            <a:r>
              <a:rPr lang="zh-CN" altLang="en-US" dirty="0" smtClean="0"/>
              <a:t>患者</a:t>
            </a:r>
            <a:r>
              <a:rPr lang="zh-CN" altLang="zh-CN" dirty="0" smtClean="0"/>
              <a:t>给予</a:t>
            </a:r>
            <a:r>
              <a:rPr lang="zh-CN" altLang="zh-CN" dirty="0"/>
              <a:t>物理</a:t>
            </a:r>
            <a:r>
              <a:rPr lang="zh-CN" altLang="zh-CN" dirty="0" smtClean="0"/>
              <a:t>降温</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9484596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二、直肠肛管周围脓肿</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zh-CN" dirty="0" smtClean="0"/>
              <a:t>术后护</a:t>
            </a:r>
            <a:r>
              <a:rPr lang="zh-CN" altLang="zh-CN" dirty="0"/>
              <a:t>理</a:t>
            </a:r>
          </a:p>
          <a:p>
            <a:pPr lvl="2"/>
            <a:r>
              <a:rPr lang="zh-CN" altLang="zh-CN" dirty="0" smtClean="0"/>
              <a:t>脓肿</a:t>
            </a:r>
            <a:r>
              <a:rPr lang="zh-CN" altLang="zh-CN" dirty="0"/>
              <a:t>切开引流的护理 对脓肿切开引流者，应密切观察引流液的颜色、量、性状并记录。定时冲洗脓腔，保持引流通畅，当脓液逐渐变稀，引流液逐渐变少，每日小于</a:t>
            </a:r>
            <a:r>
              <a:rPr lang="en-US" altLang="zh-CN" dirty="0"/>
              <a:t>50ml</a:t>
            </a:r>
            <a:r>
              <a:rPr lang="zh-CN" altLang="zh-CN" dirty="0"/>
              <a:t>，可考虑</a:t>
            </a:r>
            <a:r>
              <a:rPr lang="zh-CN" altLang="zh-CN" dirty="0" smtClean="0"/>
              <a:t>拔管</a:t>
            </a:r>
            <a:endParaRPr lang="zh-CN" altLang="zh-CN" dirty="0"/>
          </a:p>
          <a:p>
            <a:pPr lvl="2"/>
            <a:r>
              <a:rPr lang="zh-CN" altLang="zh-CN" dirty="0" smtClean="0"/>
              <a:t>术</a:t>
            </a:r>
            <a:r>
              <a:rPr lang="zh-CN" altLang="zh-CN" dirty="0"/>
              <a:t>后可应用引流出的脓液进行药敏试验，有针对性的应用敏感</a:t>
            </a:r>
            <a:r>
              <a:rPr lang="zh-CN" altLang="zh-CN" dirty="0" smtClean="0"/>
              <a:t>抗生素</a:t>
            </a:r>
            <a:endParaRPr lang="zh-CN" altLang="zh-CN" dirty="0"/>
          </a:p>
          <a:p>
            <a:pPr lvl="2"/>
            <a:r>
              <a:rPr lang="zh-CN" altLang="zh-CN" dirty="0" smtClean="0"/>
              <a:t>注意</a:t>
            </a:r>
            <a:r>
              <a:rPr lang="zh-CN" altLang="zh-CN" dirty="0"/>
              <a:t>更换伤口敷料，可每日</a:t>
            </a:r>
            <a:r>
              <a:rPr lang="zh-CN" altLang="zh-CN" dirty="0" smtClean="0"/>
              <a:t>换药</a:t>
            </a:r>
            <a:r>
              <a:rPr lang="en-US" altLang="zh-CN" dirty="0" smtClean="0"/>
              <a:t>2</a:t>
            </a:r>
            <a:r>
              <a:rPr lang="zh-CN" altLang="zh-CN" dirty="0" smtClean="0"/>
              <a:t>次</a:t>
            </a:r>
            <a:r>
              <a:rPr lang="zh-CN" altLang="zh-CN" dirty="0"/>
              <a:t>，防止切口</a:t>
            </a:r>
            <a:r>
              <a:rPr lang="zh-CN" altLang="zh-CN" dirty="0" smtClean="0"/>
              <a:t>感染</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8580874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二、直肠肛管周围脓肿</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zh-CN" dirty="0" smtClean="0"/>
              <a:t>健康</a:t>
            </a:r>
            <a:r>
              <a:rPr lang="zh-CN" altLang="zh-CN" dirty="0"/>
              <a:t>教育</a:t>
            </a:r>
          </a:p>
          <a:p>
            <a:pPr lvl="2"/>
            <a:r>
              <a:rPr lang="zh-CN" altLang="zh-CN" dirty="0" smtClean="0"/>
              <a:t>嘱</a:t>
            </a:r>
            <a:r>
              <a:rPr lang="zh-CN" altLang="en-US" dirty="0" smtClean="0"/>
              <a:t>患者</a:t>
            </a:r>
            <a:r>
              <a:rPr lang="zh-CN" altLang="zh-CN" dirty="0" smtClean="0"/>
              <a:t>养成</a:t>
            </a:r>
            <a:r>
              <a:rPr lang="zh-CN" altLang="zh-CN" dirty="0"/>
              <a:t>良好的饮食、排便及卫生习惯。</a:t>
            </a:r>
            <a:r>
              <a:rPr lang="zh-CN" altLang="zh-CN" dirty="0" smtClean="0"/>
              <a:t>教会</a:t>
            </a:r>
            <a:r>
              <a:rPr lang="zh-CN" altLang="en-US" dirty="0" smtClean="0"/>
              <a:t>患者</a:t>
            </a:r>
            <a:r>
              <a:rPr lang="zh-CN" altLang="zh-CN" dirty="0" smtClean="0"/>
              <a:t>坐</a:t>
            </a:r>
            <a:r>
              <a:rPr lang="zh-CN" altLang="zh-CN" dirty="0"/>
              <a:t>浴的方法，并嘱其坚持坐</a:t>
            </a:r>
            <a:r>
              <a:rPr lang="zh-CN" altLang="zh-CN" dirty="0" smtClean="0"/>
              <a:t>浴</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2087927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三、肛瘘</a:t>
            </a:r>
          </a:p>
        </p:txBody>
      </p:sp>
      <p:sp>
        <p:nvSpPr>
          <p:cNvPr id="3" name="内容占位符 2"/>
          <p:cNvSpPr>
            <a:spLocks noGrp="1"/>
          </p:cNvSpPr>
          <p:nvPr>
            <p:ph idx="1"/>
          </p:nvPr>
        </p:nvSpPr>
        <p:spPr/>
        <p:txBody>
          <a:bodyPr/>
          <a:lstStyle/>
          <a:p>
            <a:r>
              <a:rPr lang="zh-CN" altLang="zh-CN" dirty="0" smtClean="0"/>
              <a:t>肛瘘</a:t>
            </a:r>
            <a:r>
              <a:rPr lang="zh-CN" altLang="zh-CN" dirty="0"/>
              <a:t>（</a:t>
            </a:r>
            <a:r>
              <a:rPr lang="en-US" altLang="zh-CN" dirty="0"/>
              <a:t>anal fistula</a:t>
            </a:r>
            <a:r>
              <a:rPr lang="zh-CN" altLang="zh-CN" dirty="0"/>
              <a:t>）是肛管或直肠与肛周皮肤相通的肉芽性管道，由内口、瘘管、外口</a:t>
            </a:r>
            <a:r>
              <a:rPr lang="en-US" altLang="zh-CN" dirty="0"/>
              <a:t>3</a:t>
            </a:r>
            <a:r>
              <a:rPr lang="zh-CN" altLang="zh-CN" dirty="0"/>
              <a:t>部分</a:t>
            </a:r>
            <a:r>
              <a:rPr lang="zh-CN" altLang="zh-CN" dirty="0" smtClean="0"/>
              <a:t>组成</a:t>
            </a:r>
            <a:endParaRPr lang="en-US" altLang="zh-CN" dirty="0" smtClean="0"/>
          </a:p>
          <a:p>
            <a:r>
              <a:rPr lang="zh-CN" altLang="zh-CN" dirty="0"/>
              <a:t>大部分肛瘘由直肠肛管周围脓肿引起，内口常位于直肠下部或</a:t>
            </a:r>
            <a:r>
              <a:rPr lang="zh-CN" altLang="zh-CN" dirty="0" smtClean="0"/>
              <a:t>肛管</a:t>
            </a:r>
            <a:r>
              <a:rPr lang="zh-CN" altLang="en-US" dirty="0" smtClean="0"/>
              <a:t>；</a:t>
            </a:r>
            <a:r>
              <a:rPr lang="zh-CN" altLang="zh-CN" dirty="0"/>
              <a:t>脓肿自行破溃或切口引流处形成外口，位于肛周皮肤</a:t>
            </a:r>
            <a:r>
              <a:rPr lang="zh-CN" altLang="zh-CN" dirty="0" smtClean="0"/>
              <a:t>上</a:t>
            </a:r>
            <a:endParaRPr lang="en-US" altLang="zh-CN" dirty="0" smtClean="0"/>
          </a:p>
          <a:p>
            <a:r>
              <a:rPr lang="zh-CN" altLang="en-US" dirty="0" smtClean="0"/>
              <a:t>分类</a:t>
            </a:r>
            <a:endParaRPr lang="en-US" altLang="zh-CN" dirty="0" smtClean="0"/>
          </a:p>
          <a:p>
            <a:pPr lvl="1"/>
            <a:r>
              <a:rPr lang="zh-CN" altLang="zh-CN" dirty="0" smtClean="0"/>
              <a:t>单纯性</a:t>
            </a:r>
            <a:r>
              <a:rPr lang="zh-CN" altLang="zh-CN" dirty="0"/>
              <a:t>肛瘘及复杂性</a:t>
            </a:r>
            <a:r>
              <a:rPr lang="zh-CN" altLang="zh-CN" dirty="0" smtClean="0"/>
              <a:t>肛瘘</a:t>
            </a:r>
            <a:endParaRPr lang="en-US" altLang="zh-CN" dirty="0" smtClean="0"/>
          </a:p>
          <a:p>
            <a:pPr lvl="2"/>
            <a:endParaRPr lang="zh-CN" altLang="zh-CN" dirty="0"/>
          </a:p>
          <a:p>
            <a:pPr lvl="2"/>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32079163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三、肛瘘</a:t>
            </a:r>
          </a:p>
        </p:txBody>
      </p:sp>
      <p:sp>
        <p:nvSpPr>
          <p:cNvPr id="3" name="内容占位符 2"/>
          <p:cNvSpPr>
            <a:spLocks noGrp="1"/>
          </p:cNvSpPr>
          <p:nvPr>
            <p:ph idx="1"/>
          </p:nvPr>
        </p:nvSpPr>
        <p:spPr>
          <a:xfrm>
            <a:off x="304800" y="1371600"/>
            <a:ext cx="8839200" cy="4876800"/>
          </a:xfrm>
        </p:spPr>
        <p:txBody>
          <a:bodyPr/>
          <a:lstStyle/>
          <a:p>
            <a:r>
              <a:rPr lang="zh-CN" altLang="zh-CN" dirty="0"/>
              <a:t>护理</a:t>
            </a:r>
            <a:r>
              <a:rPr lang="zh-CN" altLang="zh-CN" dirty="0" smtClean="0"/>
              <a:t>评估</a:t>
            </a:r>
            <a:endParaRPr lang="zh-CN" altLang="zh-CN" dirty="0"/>
          </a:p>
          <a:p>
            <a:pPr lvl="1"/>
            <a:r>
              <a:rPr lang="zh-CN" altLang="zh-CN" dirty="0" smtClean="0"/>
              <a:t>临床</a:t>
            </a:r>
            <a:r>
              <a:rPr lang="zh-CN" altLang="zh-CN" dirty="0"/>
              <a:t>表现</a:t>
            </a:r>
          </a:p>
          <a:p>
            <a:pPr lvl="2"/>
            <a:r>
              <a:rPr lang="zh-CN" altLang="zh-CN" dirty="0" smtClean="0"/>
              <a:t>局部</a:t>
            </a:r>
            <a:r>
              <a:rPr lang="zh-CN" altLang="zh-CN" dirty="0"/>
              <a:t>表现 </a:t>
            </a:r>
            <a:endParaRPr lang="en-US" altLang="zh-CN" dirty="0" smtClean="0"/>
          </a:p>
          <a:p>
            <a:pPr lvl="3"/>
            <a:r>
              <a:rPr lang="zh-CN" altLang="zh-CN" dirty="0" smtClean="0"/>
              <a:t>肛</a:t>
            </a:r>
            <a:r>
              <a:rPr lang="zh-CN" altLang="zh-CN" dirty="0"/>
              <a:t>周皮肤上可见到单个或多个呈红色乳头状隆起的外口，挤压时有控制，常有粪便和气体排出</a:t>
            </a:r>
            <a:r>
              <a:rPr lang="zh-CN" altLang="zh-CN" dirty="0" smtClean="0"/>
              <a:t>。</a:t>
            </a:r>
            <a:endParaRPr lang="en-US" altLang="zh-CN" dirty="0" smtClean="0"/>
          </a:p>
          <a:p>
            <a:pPr lvl="2"/>
            <a:r>
              <a:rPr lang="zh-CN" altLang="zh-CN" dirty="0" smtClean="0"/>
              <a:t>全身</a:t>
            </a:r>
            <a:r>
              <a:rPr lang="zh-CN" altLang="zh-CN" dirty="0"/>
              <a:t>表现 </a:t>
            </a:r>
            <a:endParaRPr lang="en-US" altLang="zh-CN" dirty="0" smtClean="0"/>
          </a:p>
          <a:p>
            <a:pPr lvl="3"/>
            <a:r>
              <a:rPr lang="zh-CN" altLang="zh-CN" dirty="0" smtClean="0"/>
              <a:t>外</a:t>
            </a:r>
            <a:r>
              <a:rPr lang="zh-CN" altLang="zh-CN" dirty="0"/>
              <a:t>口愈合，瘘管中有脓肿形成时</a:t>
            </a:r>
            <a:r>
              <a:rPr lang="zh-CN" altLang="zh-CN" dirty="0" smtClean="0"/>
              <a:t>，</a:t>
            </a:r>
            <a:r>
              <a:rPr lang="zh-CN" altLang="en-US" dirty="0" smtClean="0"/>
              <a:t>患者</a:t>
            </a:r>
            <a:r>
              <a:rPr lang="zh-CN" altLang="zh-CN" dirty="0" smtClean="0"/>
              <a:t>可</a:t>
            </a:r>
            <a:r>
              <a:rPr lang="zh-CN" altLang="zh-CN" dirty="0"/>
              <a:t>感明显疼痛，伴发热、寒战、乏力等全身</a:t>
            </a:r>
            <a:r>
              <a:rPr lang="zh-CN" altLang="zh-CN" dirty="0" smtClean="0"/>
              <a:t>症状</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274299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7504" y="304800"/>
            <a:ext cx="8807896" cy="563563"/>
          </a:xfrm>
        </p:spPr>
        <p:txBody>
          <a:bodyPr/>
          <a:lstStyle/>
          <a:p>
            <a:r>
              <a:rPr lang="zh-CN" altLang="en-US" dirty="0"/>
              <a:t>第</a:t>
            </a:r>
            <a:r>
              <a:rPr lang="zh-CN" altLang="zh-CN" dirty="0"/>
              <a:t>二十六章 </a:t>
            </a:r>
            <a:r>
              <a:rPr lang="en-US" altLang="zh-CN" dirty="0"/>
              <a:t>   </a:t>
            </a:r>
            <a:r>
              <a:rPr lang="zh-CN" altLang="zh-CN" dirty="0"/>
              <a:t>结、直肠和肛管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en-US" dirty="0"/>
              <a:t>学习目标</a:t>
            </a:r>
            <a:endParaRPr lang="en-US" altLang="zh-CN" dirty="0"/>
          </a:p>
          <a:p>
            <a:pPr lvl="1"/>
            <a:r>
              <a:rPr lang="zh-CN" altLang="zh-CN" dirty="0" smtClean="0"/>
              <a:t>运用</a:t>
            </a:r>
            <a:endParaRPr lang="zh-CN" altLang="zh-CN" dirty="0"/>
          </a:p>
          <a:p>
            <a:pPr lvl="2"/>
            <a:r>
              <a:rPr lang="zh-CN" altLang="zh-CN" dirty="0" smtClean="0"/>
              <a:t>评估直肠肛管</a:t>
            </a:r>
            <a:r>
              <a:rPr lang="zh-CN" altLang="zh-CN" dirty="0"/>
              <a:t>良性疾病并为其制定护理</a:t>
            </a:r>
            <a:r>
              <a:rPr lang="zh-CN" altLang="zh-CN" dirty="0" smtClean="0"/>
              <a:t>计划</a:t>
            </a:r>
            <a:endParaRPr lang="zh-CN" altLang="zh-CN" dirty="0"/>
          </a:p>
          <a:p>
            <a:pPr lvl="2"/>
            <a:r>
              <a:rPr lang="zh-CN" altLang="zh-CN" dirty="0" smtClean="0"/>
              <a:t>评估</a:t>
            </a:r>
            <a:r>
              <a:rPr lang="zh-CN" altLang="zh-CN" dirty="0" smtClean="0"/>
              <a:t>大肠癌</a:t>
            </a:r>
            <a:r>
              <a:rPr lang="zh-CN" altLang="en-US" dirty="0" smtClean="0"/>
              <a:t>患者</a:t>
            </a:r>
            <a:r>
              <a:rPr lang="zh-CN" altLang="zh-CN" dirty="0" smtClean="0"/>
              <a:t>并</a:t>
            </a:r>
            <a:r>
              <a:rPr lang="zh-CN" altLang="zh-CN" dirty="0" smtClean="0"/>
              <a:t>为其制定护理计划</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6446221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三、肛瘘</a:t>
            </a:r>
          </a:p>
        </p:txBody>
      </p:sp>
      <p:sp>
        <p:nvSpPr>
          <p:cNvPr id="3" name="内容占位符 2"/>
          <p:cNvSpPr>
            <a:spLocks noGrp="1"/>
          </p:cNvSpPr>
          <p:nvPr>
            <p:ph idx="1"/>
          </p:nvPr>
        </p:nvSpPr>
        <p:spPr>
          <a:xfrm>
            <a:off x="304800" y="1371600"/>
            <a:ext cx="8839200" cy="4876800"/>
          </a:xfrm>
        </p:spPr>
        <p:txBody>
          <a:bodyPr/>
          <a:lstStyle/>
          <a:p>
            <a:r>
              <a:rPr lang="zh-CN" altLang="en-US" dirty="0" smtClean="0"/>
              <a:t>护理评估</a:t>
            </a:r>
            <a:endParaRPr lang="en-US" altLang="zh-CN" dirty="0" smtClean="0"/>
          </a:p>
          <a:p>
            <a:pPr lvl="1"/>
            <a:r>
              <a:rPr lang="zh-CN" altLang="zh-CN" dirty="0" smtClean="0"/>
              <a:t>辅助检查</a:t>
            </a:r>
            <a:endParaRPr lang="zh-CN" altLang="zh-CN" dirty="0"/>
          </a:p>
          <a:p>
            <a:pPr lvl="2"/>
            <a:r>
              <a:rPr lang="zh-CN" altLang="zh-CN" dirty="0" smtClean="0"/>
              <a:t>直肠指检 </a:t>
            </a:r>
            <a:endParaRPr lang="en-US" altLang="zh-CN" dirty="0" smtClean="0"/>
          </a:p>
          <a:p>
            <a:pPr lvl="2"/>
            <a:r>
              <a:rPr lang="zh-CN" altLang="zh-CN" dirty="0" smtClean="0"/>
              <a:t>内镜检查 </a:t>
            </a:r>
            <a:endParaRPr lang="en-US" altLang="zh-CN" dirty="0" smtClean="0"/>
          </a:p>
          <a:p>
            <a:pPr lvl="2"/>
            <a:r>
              <a:rPr lang="zh-CN" altLang="zh-CN" dirty="0" smtClean="0"/>
              <a:t>亚甲蓝</a:t>
            </a:r>
            <a:r>
              <a:rPr lang="zh-CN" altLang="zh-CN" dirty="0"/>
              <a:t>检查 </a:t>
            </a:r>
            <a:endParaRPr lang="en-US" altLang="zh-CN" dirty="0" smtClean="0"/>
          </a:p>
          <a:p>
            <a:pPr lvl="2"/>
            <a:r>
              <a:rPr lang="zh-CN" altLang="zh-CN" dirty="0" smtClean="0"/>
              <a:t>碘</a:t>
            </a:r>
            <a:r>
              <a:rPr lang="zh-CN" altLang="zh-CN" dirty="0"/>
              <a:t>油瘘管造影检查可明确瘘管的分布。</a:t>
            </a:r>
          </a:p>
          <a:p>
            <a:pPr lvl="2"/>
            <a:r>
              <a:rPr lang="zh-CN" altLang="zh-CN" dirty="0" smtClean="0"/>
              <a:t>实验室</a:t>
            </a:r>
            <a:r>
              <a:rPr lang="zh-CN" altLang="zh-CN" dirty="0"/>
              <a:t>检查 </a:t>
            </a:r>
            <a:endParaRPr lang="en-US" altLang="zh-CN" dirty="0" smtClean="0"/>
          </a:p>
          <a:p>
            <a:pPr lvl="3"/>
            <a:r>
              <a:rPr lang="zh-CN" altLang="zh-CN" dirty="0" smtClean="0"/>
              <a:t>当</a:t>
            </a:r>
            <a:r>
              <a:rPr lang="zh-CN" altLang="zh-CN" dirty="0"/>
              <a:t>发生直肠肛管周围脓肿时血常规检查发现白细胞计数及中性粒细胞比例升</a:t>
            </a:r>
            <a:r>
              <a:rPr lang="zh-CN" altLang="zh-CN" dirty="0" smtClean="0"/>
              <a:t>高</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9445005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三、肛瘘</a:t>
            </a:r>
          </a:p>
        </p:txBody>
      </p:sp>
      <p:sp>
        <p:nvSpPr>
          <p:cNvPr id="3" name="内容占位符 2"/>
          <p:cNvSpPr>
            <a:spLocks noGrp="1"/>
          </p:cNvSpPr>
          <p:nvPr>
            <p:ph idx="1"/>
          </p:nvPr>
        </p:nvSpPr>
        <p:spPr>
          <a:xfrm>
            <a:off x="304800" y="1196752"/>
            <a:ext cx="8610600" cy="4876800"/>
          </a:xfrm>
        </p:spPr>
        <p:txBody>
          <a:bodyPr/>
          <a:lstStyle/>
          <a:p>
            <a:r>
              <a:rPr lang="zh-CN" altLang="en-US" dirty="0" smtClean="0"/>
              <a:t>护理诊断</a:t>
            </a:r>
            <a:endParaRPr lang="en-US" altLang="zh-CN" dirty="0" smtClean="0"/>
          </a:p>
          <a:p>
            <a:pPr lvl="1"/>
            <a:r>
              <a:rPr lang="zh-CN" altLang="zh-CN" dirty="0" smtClean="0"/>
              <a:t>治疗原则</a:t>
            </a:r>
            <a:endParaRPr lang="en-US" altLang="zh-CN" dirty="0" smtClean="0"/>
          </a:p>
          <a:p>
            <a:pPr lvl="2"/>
            <a:r>
              <a:rPr lang="zh-CN" altLang="zh-CN" dirty="0"/>
              <a:t>肛瘘切开</a:t>
            </a:r>
            <a:r>
              <a:rPr lang="zh-CN" altLang="zh-CN" dirty="0" smtClean="0"/>
              <a:t>术</a:t>
            </a:r>
            <a:endParaRPr lang="en-US" altLang="zh-CN" dirty="0" smtClean="0"/>
          </a:p>
          <a:p>
            <a:pPr lvl="2"/>
            <a:r>
              <a:rPr lang="zh-CN" altLang="zh-CN" dirty="0" smtClean="0"/>
              <a:t>肛瘘切除术</a:t>
            </a:r>
            <a:endParaRPr lang="en-US" altLang="zh-CN" dirty="0" smtClean="0"/>
          </a:p>
          <a:p>
            <a:pPr lvl="2"/>
            <a:r>
              <a:rPr lang="zh-CN" altLang="zh-CN" dirty="0" smtClean="0"/>
              <a:t>挂线疗法</a:t>
            </a:r>
            <a:endParaRPr lang="en-US" altLang="zh-CN" dirty="0" smtClean="0"/>
          </a:p>
          <a:p>
            <a:pPr lvl="3"/>
            <a:r>
              <a:rPr lang="zh-CN" altLang="zh-CN" dirty="0" smtClean="0"/>
              <a:t>利用</a:t>
            </a:r>
            <a:r>
              <a:rPr lang="zh-CN" altLang="zh-CN" dirty="0"/>
              <a:t>橡皮筋或有腐蚀作用的药线的机械性压迫作用，缓慢切开肛瘘</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6821323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三、肛瘘</a:t>
            </a:r>
          </a:p>
        </p:txBody>
      </p:sp>
      <p:sp>
        <p:nvSpPr>
          <p:cNvPr id="3" name="内容占位符 2"/>
          <p:cNvSpPr>
            <a:spLocks noGrp="1"/>
          </p:cNvSpPr>
          <p:nvPr>
            <p:ph idx="1"/>
          </p:nvPr>
        </p:nvSpPr>
        <p:spPr/>
        <p:txBody>
          <a:bodyPr/>
          <a:lstStyle/>
          <a:p>
            <a:endParaRPr lang="zh-CN" altLang="en-US"/>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4098" name="图片 15"/>
          <p:cNvPicPr>
            <a:picLocks noChangeAspect="1" noChangeArrowheads="1"/>
          </p:cNvPicPr>
          <p:nvPr/>
        </p:nvPicPr>
        <p:blipFill>
          <a:blip r:embed="rId2">
            <a:extLst>
              <a:ext uri="{28A0092B-C50C-407E-A947-70E740481C1C}">
                <a14:useLocalDpi xmlns:a14="http://schemas.microsoft.com/office/drawing/2010/main" val="0"/>
              </a:ext>
            </a:extLst>
          </a:blip>
          <a:srcRect b="10759"/>
          <a:stretch>
            <a:fillRect/>
          </a:stretch>
        </p:blipFill>
        <p:spPr bwMode="auto">
          <a:xfrm>
            <a:off x="395536" y="1484784"/>
            <a:ext cx="8411378" cy="328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3131840" y="5085184"/>
            <a:ext cx="2961067" cy="400110"/>
          </a:xfrm>
          <a:prstGeom prst="rect">
            <a:avLst/>
          </a:prstGeom>
        </p:spPr>
        <p:txBody>
          <a:bodyPr wrap="none">
            <a:spAutoFit/>
          </a:bodyPr>
          <a:lstStyle/>
          <a:p>
            <a:r>
              <a:rPr lang="zh-CN" altLang="zh-CN" sz="2000" dirty="0"/>
              <a:t>图</a:t>
            </a:r>
            <a:r>
              <a:rPr lang="en-US" altLang="zh-CN" sz="2000" dirty="0"/>
              <a:t>26-4 </a:t>
            </a:r>
            <a:r>
              <a:rPr lang="en-US" altLang="zh-CN" sz="2000" dirty="0" smtClean="0"/>
              <a:t>  </a:t>
            </a:r>
            <a:r>
              <a:rPr lang="zh-CN" altLang="zh-CN" sz="2000" dirty="0"/>
              <a:t>肛瘘的挂线疗法</a:t>
            </a:r>
          </a:p>
        </p:txBody>
      </p:sp>
    </p:spTree>
    <p:extLst>
      <p:ext uri="{BB962C8B-B14F-4D97-AF65-F5344CB8AC3E}">
        <p14:creationId xmlns:p14="http://schemas.microsoft.com/office/powerpoint/2010/main" val="16641701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三、肛瘘</a:t>
            </a:r>
          </a:p>
        </p:txBody>
      </p:sp>
      <p:sp>
        <p:nvSpPr>
          <p:cNvPr id="3" name="内容占位符 2"/>
          <p:cNvSpPr>
            <a:spLocks noGrp="1"/>
          </p:cNvSpPr>
          <p:nvPr>
            <p:ph idx="1"/>
          </p:nvPr>
        </p:nvSpPr>
        <p:spPr>
          <a:xfrm>
            <a:off x="179512" y="1371600"/>
            <a:ext cx="8964488" cy="4876800"/>
          </a:xfrm>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dirty="0" smtClean="0"/>
              <a:t>便秘</a:t>
            </a:r>
            <a:r>
              <a:rPr lang="en-US" altLang="zh-CN" dirty="0" smtClean="0"/>
              <a:t>  </a:t>
            </a:r>
            <a:r>
              <a:rPr lang="zh-CN" altLang="zh-CN" dirty="0"/>
              <a:t>与疼痛惧怕排便</a:t>
            </a:r>
            <a:r>
              <a:rPr lang="zh-CN" altLang="zh-CN" dirty="0" smtClean="0"/>
              <a:t>有关</a:t>
            </a:r>
            <a:endParaRPr lang="zh-CN" altLang="zh-CN" dirty="0"/>
          </a:p>
          <a:p>
            <a:pPr lvl="1"/>
            <a:r>
              <a:rPr lang="zh-CN" altLang="zh-CN" dirty="0" smtClean="0"/>
              <a:t>皮肤</a:t>
            </a:r>
            <a:r>
              <a:rPr lang="zh-CN" altLang="zh-CN" dirty="0"/>
              <a:t>完整性受损</a:t>
            </a:r>
            <a:r>
              <a:rPr lang="en-US" altLang="zh-CN" dirty="0"/>
              <a:t>  </a:t>
            </a:r>
            <a:r>
              <a:rPr lang="zh-CN" altLang="zh-CN" dirty="0"/>
              <a:t>与肛周瘙痒并伴一个或多个瘘管外口</a:t>
            </a:r>
            <a:r>
              <a:rPr lang="zh-CN" altLang="zh-CN" dirty="0" smtClean="0"/>
              <a:t>有关</a:t>
            </a:r>
            <a:endParaRPr lang="zh-CN" altLang="zh-CN" dirty="0"/>
          </a:p>
          <a:p>
            <a:pPr lvl="1"/>
            <a:r>
              <a:rPr lang="zh-CN" altLang="zh-CN" dirty="0" smtClean="0"/>
              <a:t>潜在</a:t>
            </a:r>
            <a:r>
              <a:rPr lang="zh-CN" altLang="zh-CN" dirty="0"/>
              <a:t>并发症</a:t>
            </a:r>
            <a:r>
              <a:rPr lang="en-US" altLang="zh-CN" dirty="0"/>
              <a:t>  </a:t>
            </a:r>
            <a:r>
              <a:rPr lang="zh-CN" altLang="zh-CN" dirty="0"/>
              <a:t>伤口感染、肛门狭窄、肛门失禁</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1107038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三、肛瘘</a:t>
            </a:r>
          </a:p>
        </p:txBody>
      </p:sp>
      <p:sp>
        <p:nvSpPr>
          <p:cNvPr id="3" name="内容占位符 2"/>
          <p:cNvSpPr>
            <a:spLocks noGrp="1"/>
          </p:cNvSpPr>
          <p:nvPr>
            <p:ph idx="1"/>
          </p:nvPr>
        </p:nvSpPr>
        <p:spPr>
          <a:xfrm>
            <a:off x="304800" y="1371600"/>
            <a:ext cx="8839200" cy="4876800"/>
          </a:xfrm>
        </p:spPr>
        <p:txBody>
          <a:bodyPr/>
          <a:lstStyle/>
          <a:p>
            <a:r>
              <a:rPr lang="zh-CN" altLang="zh-CN" dirty="0"/>
              <a:t>护理</a:t>
            </a:r>
            <a:r>
              <a:rPr lang="zh-CN" altLang="zh-CN" dirty="0" smtClean="0"/>
              <a:t>措施</a:t>
            </a:r>
            <a:endParaRPr lang="zh-CN" altLang="zh-CN" dirty="0"/>
          </a:p>
          <a:p>
            <a:pPr lvl="1"/>
            <a:r>
              <a:rPr lang="zh-CN" altLang="zh-CN" dirty="0" smtClean="0"/>
              <a:t>术</a:t>
            </a:r>
            <a:r>
              <a:rPr lang="zh-CN" altLang="zh-CN" dirty="0"/>
              <a:t>前护理</a:t>
            </a:r>
          </a:p>
          <a:p>
            <a:pPr lvl="2"/>
            <a:r>
              <a:rPr lang="zh-CN" altLang="en-US" dirty="0" smtClean="0"/>
              <a:t>保</a:t>
            </a:r>
            <a:r>
              <a:rPr lang="zh-CN" altLang="zh-CN" dirty="0" smtClean="0"/>
              <a:t>持</a:t>
            </a:r>
            <a:r>
              <a:rPr lang="zh-CN" altLang="zh-CN" dirty="0"/>
              <a:t>肛周皮肤清洁</a:t>
            </a:r>
            <a:r>
              <a:rPr lang="zh-CN" altLang="zh-CN" dirty="0" smtClean="0"/>
              <a:t>干燥</a:t>
            </a:r>
            <a:endParaRPr lang="zh-CN" altLang="zh-CN" dirty="0"/>
          </a:p>
          <a:p>
            <a:pPr lvl="2"/>
            <a:r>
              <a:rPr lang="zh-CN" altLang="zh-CN" dirty="0" smtClean="0"/>
              <a:t>保持</a:t>
            </a:r>
            <a:r>
              <a:rPr lang="zh-CN" altLang="en-US" dirty="0" smtClean="0"/>
              <a:t>排便</a:t>
            </a:r>
            <a:r>
              <a:rPr lang="zh-CN" altLang="zh-CN" dirty="0" smtClean="0"/>
              <a:t>通畅</a:t>
            </a:r>
            <a:endParaRPr lang="en-US"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3233190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三、肛瘘</a:t>
            </a:r>
          </a:p>
        </p:txBody>
      </p:sp>
      <p:sp>
        <p:nvSpPr>
          <p:cNvPr id="3" name="内容占位符 2"/>
          <p:cNvSpPr>
            <a:spLocks noGrp="1"/>
          </p:cNvSpPr>
          <p:nvPr>
            <p:ph idx="1"/>
          </p:nvPr>
        </p:nvSpPr>
        <p:spPr>
          <a:xfrm>
            <a:off x="304800" y="1371600"/>
            <a:ext cx="8839200" cy="4876800"/>
          </a:xfrm>
        </p:spPr>
        <p:txBody>
          <a:bodyPr/>
          <a:lstStyle/>
          <a:p>
            <a:r>
              <a:rPr lang="zh-CN" altLang="zh-CN" dirty="0"/>
              <a:t>护理</a:t>
            </a:r>
            <a:r>
              <a:rPr lang="zh-CN" altLang="zh-CN" dirty="0" smtClean="0"/>
              <a:t>措施</a:t>
            </a:r>
            <a:endParaRPr lang="zh-CN" altLang="zh-CN" dirty="0"/>
          </a:p>
          <a:p>
            <a:pPr lvl="2"/>
            <a:r>
              <a:rPr lang="zh-CN" altLang="zh-CN" dirty="0" smtClean="0"/>
              <a:t>温水坐浴</a:t>
            </a:r>
            <a:endParaRPr lang="en-US" altLang="zh-CN" dirty="0" smtClean="0"/>
          </a:p>
          <a:p>
            <a:pPr lvl="2"/>
            <a:r>
              <a:rPr lang="zh-CN" altLang="zh-CN" dirty="0"/>
              <a:t>排便</a:t>
            </a:r>
            <a:r>
              <a:rPr lang="zh-CN" altLang="zh-CN" dirty="0" smtClean="0"/>
              <a:t>护理</a:t>
            </a:r>
            <a:endParaRPr lang="en-US" altLang="zh-CN" dirty="0" smtClean="0"/>
          </a:p>
          <a:p>
            <a:pPr lvl="2"/>
            <a:r>
              <a:rPr lang="zh-CN" altLang="zh-CN" dirty="0"/>
              <a:t>挂线后护理  </a:t>
            </a:r>
            <a:endParaRPr lang="en-US" altLang="zh-CN" dirty="0" smtClean="0"/>
          </a:p>
          <a:p>
            <a:pPr lvl="3"/>
            <a:r>
              <a:rPr lang="zh-CN" altLang="zh-CN" dirty="0" smtClean="0"/>
              <a:t>嘱</a:t>
            </a:r>
            <a:r>
              <a:rPr lang="zh-CN" altLang="en-US" dirty="0" smtClean="0"/>
              <a:t>患者</a:t>
            </a:r>
            <a:r>
              <a:rPr lang="zh-CN" altLang="zh-CN" dirty="0" smtClean="0"/>
              <a:t>每</a:t>
            </a:r>
            <a:r>
              <a:rPr lang="en-US" altLang="zh-CN" dirty="0"/>
              <a:t>5</a:t>
            </a:r>
            <a:r>
              <a:rPr lang="zh-CN" altLang="zh-CN" dirty="0"/>
              <a:t>～</a:t>
            </a:r>
            <a:r>
              <a:rPr lang="en-US" altLang="zh-CN" dirty="0"/>
              <a:t>7</a:t>
            </a:r>
            <a:r>
              <a:rPr lang="zh-CN" altLang="zh-CN" dirty="0"/>
              <a:t>天至门诊收紧药线，直至药线</a:t>
            </a:r>
            <a:r>
              <a:rPr lang="zh-CN" altLang="zh-CN" dirty="0" smtClean="0"/>
              <a:t>脱落</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85533105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三、肛瘘</a:t>
            </a:r>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en-US" dirty="0" smtClean="0"/>
              <a:t>术后护理</a:t>
            </a:r>
            <a:endParaRPr lang="en-US" altLang="zh-CN" dirty="0" smtClean="0"/>
          </a:p>
          <a:p>
            <a:pPr lvl="2"/>
            <a:r>
              <a:rPr lang="zh-CN" altLang="zh-CN" dirty="0" smtClean="0"/>
              <a:t>术后并发</a:t>
            </a:r>
            <a:r>
              <a:rPr lang="zh-CN" altLang="zh-CN" dirty="0"/>
              <a:t>症的预防和护理</a:t>
            </a:r>
            <a:endParaRPr lang="en-US" altLang="zh-CN" dirty="0"/>
          </a:p>
          <a:p>
            <a:pPr lvl="3"/>
            <a:r>
              <a:rPr lang="zh-CN" altLang="zh-CN" dirty="0"/>
              <a:t>每日行伤口换药，根据伤口的情况酌情放置引流条，保持引流通畅，及时更换，遵医嘱应用抗生素预防</a:t>
            </a:r>
            <a:r>
              <a:rPr lang="zh-CN" altLang="zh-CN" dirty="0" smtClean="0"/>
              <a:t>感染</a:t>
            </a:r>
            <a:endParaRPr lang="en-US" altLang="zh-CN" dirty="0" smtClean="0"/>
          </a:p>
          <a:p>
            <a:pPr lvl="3"/>
            <a:r>
              <a:rPr lang="zh-CN" altLang="zh-CN" dirty="0" smtClean="0"/>
              <a:t>定期</a:t>
            </a:r>
            <a:r>
              <a:rPr lang="zh-CN" altLang="zh-CN" dirty="0"/>
              <a:t>行直肠指诊，观察伤口愈合</a:t>
            </a:r>
            <a:r>
              <a:rPr lang="zh-CN" altLang="zh-CN" dirty="0" smtClean="0"/>
              <a:t>情况</a:t>
            </a:r>
            <a:endParaRPr lang="en-US" altLang="zh-CN" dirty="0" smtClean="0"/>
          </a:p>
          <a:p>
            <a:pPr lvl="3"/>
            <a:r>
              <a:rPr lang="zh-CN" altLang="zh-CN" dirty="0" smtClean="0"/>
              <a:t>术</a:t>
            </a:r>
            <a:r>
              <a:rPr lang="zh-CN" altLang="zh-CN" dirty="0"/>
              <a:t>后</a:t>
            </a:r>
            <a:r>
              <a:rPr lang="en-US" altLang="zh-CN" dirty="0"/>
              <a:t>5</a:t>
            </a:r>
            <a:r>
              <a:rPr lang="zh-CN" altLang="zh-CN" dirty="0"/>
              <a:t>～</a:t>
            </a:r>
            <a:r>
              <a:rPr lang="en-US" altLang="zh-CN" dirty="0"/>
              <a:t>10</a:t>
            </a:r>
            <a:r>
              <a:rPr lang="zh-CN" altLang="zh-CN" dirty="0"/>
              <a:t>日内可采用食指扩肛，每日一次，以防</a:t>
            </a:r>
            <a:r>
              <a:rPr lang="zh-CN" altLang="zh-CN" dirty="0" smtClean="0"/>
              <a:t>肛门狭窄</a:t>
            </a:r>
            <a:endParaRPr lang="en-US" altLang="zh-CN" dirty="0" smtClean="0"/>
          </a:p>
          <a:p>
            <a:pPr lvl="3"/>
            <a:r>
              <a:rPr lang="zh-CN" altLang="zh-CN" dirty="0" smtClean="0"/>
              <a:t>肛门</a:t>
            </a:r>
            <a:r>
              <a:rPr lang="zh-CN" altLang="zh-CN" dirty="0"/>
              <a:t>括约肌松弛者，术后</a:t>
            </a:r>
            <a:r>
              <a:rPr lang="en-US" altLang="zh-CN" dirty="0"/>
              <a:t>3</a:t>
            </a:r>
            <a:r>
              <a:rPr lang="zh-CN" altLang="zh-CN" dirty="0"/>
              <a:t>日起可</a:t>
            </a:r>
            <a:r>
              <a:rPr lang="zh-CN" altLang="zh-CN" dirty="0" smtClean="0"/>
              <a:t>指导</a:t>
            </a:r>
            <a:r>
              <a:rPr lang="zh-CN" altLang="en-US" dirty="0" smtClean="0"/>
              <a:t>患者</a:t>
            </a:r>
            <a:r>
              <a:rPr lang="zh-CN" altLang="zh-CN" dirty="0" smtClean="0"/>
              <a:t>进行</a:t>
            </a:r>
            <a:r>
              <a:rPr lang="zh-CN" altLang="zh-CN" dirty="0"/>
              <a:t>提肛运动</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3167602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三、肛瘘</a:t>
            </a:r>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zh-CN" dirty="0" smtClean="0"/>
              <a:t>健康</a:t>
            </a:r>
            <a:r>
              <a:rPr lang="zh-CN" altLang="zh-CN" dirty="0"/>
              <a:t>教育</a:t>
            </a:r>
          </a:p>
          <a:p>
            <a:pPr lvl="2"/>
            <a:r>
              <a:rPr lang="zh-CN" altLang="zh-CN" dirty="0" smtClean="0"/>
              <a:t>指导</a:t>
            </a:r>
            <a:r>
              <a:rPr lang="zh-CN" altLang="en-US" dirty="0" smtClean="0"/>
              <a:t>患者</a:t>
            </a:r>
            <a:r>
              <a:rPr lang="zh-CN" altLang="zh-CN" dirty="0" smtClean="0"/>
              <a:t>改变</a:t>
            </a:r>
            <a:r>
              <a:rPr lang="zh-CN" altLang="zh-CN" dirty="0"/>
              <a:t>以往不良的饮食</a:t>
            </a:r>
            <a:r>
              <a:rPr lang="zh-CN" altLang="zh-CN" dirty="0" smtClean="0"/>
              <a:t>习惯</a:t>
            </a:r>
            <a:endParaRPr lang="zh-CN" altLang="zh-CN" dirty="0"/>
          </a:p>
          <a:p>
            <a:pPr lvl="2"/>
            <a:r>
              <a:rPr lang="zh-CN" altLang="zh-CN" dirty="0" smtClean="0"/>
              <a:t>保持</a:t>
            </a:r>
            <a:r>
              <a:rPr lang="zh-CN" altLang="zh-CN" dirty="0"/>
              <a:t>正常大便，避免腹泻和便秘。适当活动，避免久坐、久</a:t>
            </a:r>
            <a:r>
              <a:rPr lang="zh-CN" altLang="zh-CN" dirty="0" smtClean="0"/>
              <a:t>卧</a:t>
            </a:r>
            <a:endParaRPr lang="zh-CN" altLang="zh-CN" dirty="0"/>
          </a:p>
          <a:p>
            <a:pPr lvl="2"/>
            <a:r>
              <a:rPr lang="zh-CN" altLang="zh-CN" dirty="0" smtClean="0"/>
              <a:t>注意</a:t>
            </a:r>
            <a:r>
              <a:rPr lang="zh-CN" altLang="zh-CN" dirty="0"/>
              <a:t>肛门卫生，便后清洗肛门。保持肛门部清洁干燥。勤换</a:t>
            </a:r>
            <a:r>
              <a:rPr lang="zh-CN" altLang="zh-CN" dirty="0" smtClean="0"/>
              <a:t>内裤</a:t>
            </a:r>
            <a:endParaRPr lang="zh-CN" altLang="zh-CN" dirty="0"/>
          </a:p>
          <a:p>
            <a:pPr lvl="2"/>
            <a:r>
              <a:rPr lang="zh-CN" altLang="zh-CN" dirty="0" smtClean="0"/>
              <a:t>术</a:t>
            </a:r>
            <a:r>
              <a:rPr lang="zh-CN" altLang="zh-CN" dirty="0"/>
              <a:t>后指导肛提肌训练方法，指导肛门坐浴方法，作用和注意</a:t>
            </a:r>
            <a:r>
              <a:rPr lang="zh-CN" altLang="zh-CN" dirty="0" smtClean="0"/>
              <a:t>事项</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1446753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四、肛裂</a:t>
            </a:r>
            <a:endParaRPr lang="en-US" altLang="zh-CN" dirty="0"/>
          </a:p>
        </p:txBody>
      </p:sp>
      <p:sp>
        <p:nvSpPr>
          <p:cNvPr id="3" name="内容占位符 2"/>
          <p:cNvSpPr>
            <a:spLocks noGrp="1"/>
          </p:cNvSpPr>
          <p:nvPr>
            <p:ph idx="1"/>
          </p:nvPr>
        </p:nvSpPr>
        <p:spPr/>
        <p:txBody>
          <a:bodyPr/>
          <a:lstStyle/>
          <a:p>
            <a:r>
              <a:rPr lang="zh-CN" altLang="zh-CN" dirty="0" smtClean="0"/>
              <a:t>肛裂</a:t>
            </a:r>
            <a:r>
              <a:rPr lang="zh-CN" altLang="zh-CN" dirty="0"/>
              <a:t>（</a:t>
            </a:r>
            <a:r>
              <a:rPr lang="en-US" altLang="zh-CN" dirty="0"/>
              <a:t>anal fissure</a:t>
            </a:r>
            <a:r>
              <a:rPr lang="zh-CN" altLang="zh-CN" dirty="0"/>
              <a:t>）是指齿状线以下肛管皮肤层裂伤后形成的缺血性</a:t>
            </a:r>
            <a:r>
              <a:rPr lang="zh-CN" altLang="zh-CN" dirty="0" smtClean="0"/>
              <a:t>溃疡</a:t>
            </a:r>
            <a:endParaRPr lang="en-US" altLang="zh-CN" dirty="0" smtClean="0"/>
          </a:p>
          <a:p>
            <a:r>
              <a:rPr lang="zh-CN" altLang="zh-CN" dirty="0"/>
              <a:t>肛裂的病因可能与多种因素</a:t>
            </a:r>
            <a:r>
              <a:rPr lang="zh-CN" altLang="zh-CN" dirty="0" smtClean="0"/>
              <a:t>有关</a:t>
            </a:r>
            <a:endParaRPr lang="en-US" altLang="zh-CN" dirty="0" smtClean="0"/>
          </a:p>
          <a:p>
            <a:r>
              <a:rPr lang="zh-CN" altLang="zh-CN" dirty="0"/>
              <a:t>肛裂、前哨痔和肛乳头肥大常同时存在，称</a:t>
            </a:r>
            <a:r>
              <a:rPr lang="en-US" altLang="zh-CN" dirty="0"/>
              <a:t>“</a:t>
            </a:r>
            <a:r>
              <a:rPr lang="zh-CN" altLang="zh-CN" dirty="0"/>
              <a:t>肛裂三联征</a:t>
            </a:r>
            <a:r>
              <a:rPr lang="en-US" altLang="zh-CN" dirty="0"/>
              <a:t>”</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76753525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四、肛裂</a:t>
            </a:r>
            <a:endParaRPr lang="en-US" altLang="zh-CN" dirty="0"/>
          </a:p>
        </p:txBody>
      </p:sp>
      <p:sp>
        <p:nvSpPr>
          <p:cNvPr id="3" name="内容占位符 2"/>
          <p:cNvSpPr>
            <a:spLocks noGrp="1"/>
          </p:cNvSpPr>
          <p:nvPr>
            <p:ph idx="1"/>
          </p:nvPr>
        </p:nvSpPr>
        <p:spPr/>
        <p:txBody>
          <a:bodyPr/>
          <a:lstStyle/>
          <a:p>
            <a:r>
              <a:rPr lang="zh-CN" altLang="zh-CN" dirty="0"/>
              <a:t>护理</a:t>
            </a:r>
            <a:r>
              <a:rPr lang="zh-CN" altLang="zh-CN" dirty="0" smtClean="0"/>
              <a:t>评估</a:t>
            </a:r>
            <a:endParaRPr lang="en-US" altLang="zh-CN" dirty="0" smtClean="0"/>
          </a:p>
          <a:p>
            <a:pPr lvl="1"/>
            <a:r>
              <a:rPr lang="zh-CN" altLang="zh-CN" dirty="0"/>
              <a:t>临床</a:t>
            </a:r>
            <a:r>
              <a:rPr lang="zh-CN" altLang="zh-CN" dirty="0" smtClean="0"/>
              <a:t>表现</a:t>
            </a:r>
            <a:r>
              <a:rPr lang="en-US" altLang="zh-CN" dirty="0" smtClean="0"/>
              <a:t>  </a:t>
            </a:r>
          </a:p>
          <a:p>
            <a:pPr lvl="2"/>
            <a:r>
              <a:rPr lang="zh-CN" altLang="zh-CN" dirty="0" smtClean="0"/>
              <a:t>疼痛  </a:t>
            </a:r>
            <a:endParaRPr lang="en-US" altLang="zh-CN" dirty="0" smtClean="0"/>
          </a:p>
          <a:p>
            <a:pPr lvl="3"/>
            <a:r>
              <a:rPr lang="zh-CN" altLang="zh-CN" dirty="0" smtClean="0"/>
              <a:t>疼痛</a:t>
            </a:r>
            <a:r>
              <a:rPr lang="zh-CN" altLang="zh-CN" dirty="0"/>
              <a:t>有典型的</a:t>
            </a:r>
            <a:r>
              <a:rPr lang="zh-CN" altLang="zh-CN" dirty="0" smtClean="0"/>
              <a:t>周期性</a:t>
            </a:r>
            <a:endParaRPr lang="zh-CN" altLang="zh-CN" sz="2000" dirty="0"/>
          </a:p>
          <a:p>
            <a:pPr lvl="2"/>
            <a:r>
              <a:rPr lang="zh-CN" altLang="zh-CN" dirty="0" smtClean="0"/>
              <a:t>便秘  </a:t>
            </a:r>
            <a:endParaRPr lang="en-US" altLang="zh-CN" dirty="0" smtClean="0"/>
          </a:p>
          <a:p>
            <a:pPr lvl="2"/>
            <a:r>
              <a:rPr lang="zh-CN" altLang="zh-CN" dirty="0" smtClean="0"/>
              <a:t>出血  </a:t>
            </a:r>
            <a:endParaRPr lang="en-US" altLang="zh-CN" dirty="0" smtClean="0"/>
          </a:p>
          <a:p>
            <a:pPr lvl="1"/>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8981204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第一节 直肠肛管良性疾病</a:t>
            </a:r>
            <a:endParaRPr lang="zh-CN" altLang="en-US" dirty="0"/>
          </a:p>
        </p:txBody>
      </p:sp>
    </p:spTree>
    <p:extLst>
      <p:ext uri="{BB962C8B-B14F-4D97-AF65-F5344CB8AC3E}">
        <p14:creationId xmlns:p14="http://schemas.microsoft.com/office/powerpoint/2010/main" val="105370304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四、肛裂</a:t>
            </a:r>
            <a:endParaRPr lang="en-US" altLang="zh-CN"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zh-CN" dirty="0" smtClean="0"/>
              <a:t>辅助检查</a:t>
            </a:r>
            <a:endParaRPr lang="zh-CN" altLang="zh-CN" dirty="0"/>
          </a:p>
          <a:p>
            <a:pPr lvl="2"/>
            <a:r>
              <a:rPr lang="zh-CN" altLang="zh-CN" dirty="0"/>
              <a:t>肛门检查发现肛裂三联征可以诊断。已确诊为肛裂者，则不宜行直肠指诊或肛镜检查，以免</a:t>
            </a:r>
            <a:r>
              <a:rPr lang="zh-CN" altLang="zh-CN" dirty="0" smtClean="0"/>
              <a:t>加重</a:t>
            </a:r>
            <a:r>
              <a:rPr lang="zh-CN" altLang="en-US" dirty="0" smtClean="0"/>
              <a:t>患者</a:t>
            </a:r>
            <a:r>
              <a:rPr lang="zh-CN" altLang="zh-CN" dirty="0" smtClean="0"/>
              <a:t>痛苦</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69411856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四、肛裂</a:t>
            </a:r>
            <a:endParaRPr lang="en-US" altLang="zh-CN"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zh-CN" dirty="0" smtClean="0"/>
              <a:t>与疾病相关</a:t>
            </a:r>
            <a:r>
              <a:rPr lang="zh-CN" altLang="zh-CN" dirty="0"/>
              <a:t>的健康史 </a:t>
            </a:r>
            <a:endParaRPr lang="zh-CN" altLang="zh-CN" sz="2400" dirty="0"/>
          </a:p>
          <a:p>
            <a:pPr lvl="2"/>
            <a:r>
              <a:rPr lang="zh-CN" altLang="en-US" dirty="0" smtClean="0"/>
              <a:t>了</a:t>
            </a:r>
            <a:r>
              <a:rPr lang="zh-CN" altLang="zh-CN" dirty="0" smtClean="0"/>
              <a:t>解</a:t>
            </a:r>
            <a:r>
              <a:rPr lang="zh-CN" altLang="en-US" dirty="0" smtClean="0"/>
              <a:t>患者</a:t>
            </a:r>
            <a:r>
              <a:rPr lang="zh-CN" altLang="zh-CN" dirty="0" smtClean="0"/>
              <a:t>有</a:t>
            </a:r>
            <a:r>
              <a:rPr lang="zh-CN" altLang="zh-CN" dirty="0"/>
              <a:t>无长期便秘史，</a:t>
            </a:r>
            <a:r>
              <a:rPr lang="zh-CN" altLang="zh-CN" dirty="0" smtClean="0"/>
              <a:t>评估</a:t>
            </a:r>
            <a:r>
              <a:rPr lang="zh-CN" altLang="en-US" dirty="0" smtClean="0"/>
              <a:t>患者</a:t>
            </a:r>
            <a:r>
              <a:rPr lang="zh-CN" altLang="zh-CN" dirty="0" smtClean="0"/>
              <a:t>有</a:t>
            </a:r>
            <a:r>
              <a:rPr lang="zh-CN" altLang="zh-CN" dirty="0"/>
              <a:t>无肛窦炎、直肠炎等诱发肛管溃疡的</a:t>
            </a:r>
            <a:r>
              <a:rPr lang="zh-CN" altLang="zh-CN" dirty="0" smtClean="0"/>
              <a:t>因素</a:t>
            </a:r>
            <a:endParaRPr lang="en-US" altLang="zh-CN" dirty="0" smtClean="0"/>
          </a:p>
          <a:p>
            <a:pPr lvl="1"/>
            <a:r>
              <a:rPr lang="zh-CN" altLang="zh-CN" dirty="0"/>
              <a:t>心理社会状况</a:t>
            </a:r>
            <a:endParaRPr lang="zh-CN" altLang="zh-CN" sz="2400" dirty="0"/>
          </a:p>
          <a:p>
            <a:pPr lvl="2"/>
            <a:r>
              <a:rPr lang="zh-CN" altLang="zh-CN" dirty="0" smtClean="0"/>
              <a:t>评估</a:t>
            </a:r>
            <a:r>
              <a:rPr lang="zh-CN" altLang="en-US" dirty="0" smtClean="0"/>
              <a:t>患者</a:t>
            </a:r>
            <a:r>
              <a:rPr lang="zh-CN" altLang="zh-CN" dirty="0" smtClean="0"/>
              <a:t>及</a:t>
            </a:r>
            <a:r>
              <a:rPr lang="zh-CN" altLang="zh-CN" dirty="0"/>
              <a:t>家属对肛裂相关知识的了解程度，及其对治疗、护理等的配合</a:t>
            </a:r>
            <a:r>
              <a:rPr lang="zh-CN" altLang="zh-CN" dirty="0" smtClean="0"/>
              <a:t>程度</a:t>
            </a:r>
            <a:endParaRPr lang="zh-CN"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9135545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四、肛裂</a:t>
            </a:r>
            <a:endParaRPr lang="en-US" altLang="zh-CN"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zh-CN" dirty="0" smtClean="0"/>
              <a:t>治疗原则</a:t>
            </a:r>
            <a:endParaRPr lang="en-US" altLang="zh-CN" dirty="0" smtClean="0"/>
          </a:p>
          <a:p>
            <a:pPr lvl="2"/>
            <a:r>
              <a:rPr lang="zh-CN" altLang="en-US" dirty="0" smtClean="0"/>
              <a:t>非手术治疗</a:t>
            </a:r>
            <a:endParaRPr lang="en-US" altLang="zh-CN" dirty="0" smtClean="0"/>
          </a:p>
          <a:p>
            <a:pPr lvl="3"/>
            <a:r>
              <a:rPr lang="zh-CN" altLang="zh-CN" dirty="0" smtClean="0"/>
              <a:t>排便后坐浴</a:t>
            </a:r>
            <a:r>
              <a:rPr lang="zh-CN" altLang="zh-CN" dirty="0"/>
              <a:t>，保持局部</a:t>
            </a:r>
            <a:r>
              <a:rPr lang="zh-CN" altLang="zh-CN" dirty="0" smtClean="0"/>
              <a:t>清洁</a:t>
            </a:r>
            <a:endParaRPr lang="zh-CN" altLang="zh-CN" sz="2000" dirty="0"/>
          </a:p>
          <a:p>
            <a:pPr lvl="3"/>
            <a:r>
              <a:rPr lang="zh-CN" altLang="zh-CN" dirty="0" smtClean="0"/>
              <a:t>保持大便通畅</a:t>
            </a:r>
            <a:endParaRPr lang="en-US" altLang="zh-CN" dirty="0" smtClean="0"/>
          </a:p>
          <a:p>
            <a:pPr lvl="3"/>
            <a:r>
              <a:rPr lang="zh-CN" altLang="zh-CN" dirty="0" smtClean="0"/>
              <a:t>扩</a:t>
            </a:r>
            <a:r>
              <a:rPr lang="zh-CN" altLang="zh-CN" dirty="0"/>
              <a:t>肛</a:t>
            </a:r>
            <a:endParaRPr lang="en-US" altLang="zh-CN" dirty="0" smtClean="0"/>
          </a:p>
          <a:p>
            <a:pPr lvl="2"/>
            <a:r>
              <a:rPr lang="zh-CN" altLang="en-US" dirty="0" smtClean="0"/>
              <a:t>手术治疗</a:t>
            </a:r>
            <a:endParaRPr lang="en-US" altLang="zh-CN" dirty="0" smtClean="0"/>
          </a:p>
          <a:p>
            <a:pPr lvl="3"/>
            <a:r>
              <a:rPr lang="zh-CN" altLang="zh-CN" dirty="0"/>
              <a:t>肛裂</a:t>
            </a:r>
            <a:r>
              <a:rPr lang="zh-CN" altLang="zh-CN" dirty="0" smtClean="0"/>
              <a:t>切除术</a:t>
            </a:r>
            <a:endParaRPr lang="en-US" altLang="zh-CN" dirty="0" smtClean="0"/>
          </a:p>
          <a:p>
            <a:pPr lvl="3"/>
            <a:r>
              <a:rPr lang="zh-CN" altLang="zh-CN" dirty="0"/>
              <a:t>肛管内括约肌切断术</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6555459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四、肛裂</a:t>
            </a:r>
            <a:endParaRPr lang="en-US" altLang="zh-CN" dirty="0"/>
          </a:p>
        </p:txBody>
      </p:sp>
      <p:sp>
        <p:nvSpPr>
          <p:cNvPr id="3" name="内容占位符 2"/>
          <p:cNvSpPr>
            <a:spLocks noGrp="1"/>
          </p:cNvSpPr>
          <p:nvPr>
            <p:ph idx="1"/>
          </p:nvPr>
        </p:nvSpPr>
        <p:spPr/>
        <p:txBody>
          <a:bodyPr/>
          <a:lstStyle/>
          <a:p>
            <a:r>
              <a:rPr lang="zh-CN" altLang="zh-CN" dirty="0"/>
              <a:t>主要的护理诊断</a:t>
            </a:r>
            <a:r>
              <a:rPr lang="en-US" altLang="zh-CN" dirty="0"/>
              <a:t>/</a:t>
            </a:r>
            <a:r>
              <a:rPr lang="zh-CN" altLang="zh-CN" dirty="0"/>
              <a:t>合作性</a:t>
            </a:r>
            <a:r>
              <a:rPr lang="zh-CN" altLang="zh-CN" dirty="0" smtClean="0"/>
              <a:t>问题</a:t>
            </a:r>
            <a:endParaRPr lang="zh-CN" altLang="zh-CN" dirty="0"/>
          </a:p>
          <a:p>
            <a:pPr lvl="1"/>
            <a:r>
              <a:rPr lang="zh-CN" altLang="zh-CN" dirty="0" smtClean="0"/>
              <a:t>疼痛  </a:t>
            </a:r>
            <a:r>
              <a:rPr lang="zh-CN" altLang="zh-CN" dirty="0"/>
              <a:t>与粪便刺激溃疡面神经末梢及肛管括约肌痉挛</a:t>
            </a:r>
            <a:r>
              <a:rPr lang="zh-CN" altLang="zh-CN" dirty="0" smtClean="0"/>
              <a:t>有关</a:t>
            </a:r>
            <a:endParaRPr lang="zh-CN" altLang="zh-CN" dirty="0"/>
          </a:p>
          <a:p>
            <a:pPr lvl="1"/>
            <a:r>
              <a:rPr lang="zh-CN" altLang="zh-CN" dirty="0" smtClean="0"/>
              <a:t>便秘  </a:t>
            </a:r>
            <a:r>
              <a:rPr lang="zh-CN" altLang="zh-CN" dirty="0"/>
              <a:t>与惧怕排便引起的疼痛</a:t>
            </a:r>
            <a:r>
              <a:rPr lang="zh-CN" altLang="zh-CN" dirty="0" smtClean="0"/>
              <a:t>有关</a:t>
            </a:r>
            <a:endParaRPr lang="zh-CN" altLang="zh-CN" dirty="0"/>
          </a:p>
          <a:p>
            <a:pPr lvl="1"/>
            <a:r>
              <a:rPr lang="zh-CN" altLang="zh-CN" dirty="0" smtClean="0"/>
              <a:t>潜在</a:t>
            </a:r>
            <a:r>
              <a:rPr lang="zh-CN" altLang="zh-CN" dirty="0"/>
              <a:t>并发症  切口出血、尿潴留、大便失禁</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74516778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四、肛裂</a:t>
            </a:r>
            <a:endParaRPr lang="en-US" altLang="zh-CN" dirty="0"/>
          </a:p>
        </p:txBody>
      </p:sp>
      <p:sp>
        <p:nvSpPr>
          <p:cNvPr id="3" name="内容占位符 2"/>
          <p:cNvSpPr>
            <a:spLocks noGrp="1"/>
          </p:cNvSpPr>
          <p:nvPr>
            <p:ph idx="1"/>
          </p:nvPr>
        </p:nvSpPr>
        <p:spPr/>
        <p:txBody>
          <a:bodyPr/>
          <a:lstStyle/>
          <a:p>
            <a:r>
              <a:rPr lang="zh-CN" altLang="zh-CN" dirty="0"/>
              <a:t>护理</a:t>
            </a:r>
            <a:r>
              <a:rPr lang="zh-CN" altLang="zh-CN" dirty="0" smtClean="0"/>
              <a:t>措施</a:t>
            </a:r>
            <a:endParaRPr lang="en-US" altLang="zh-CN" dirty="0" smtClean="0"/>
          </a:p>
          <a:p>
            <a:pPr lvl="1"/>
            <a:r>
              <a:rPr lang="zh-CN" altLang="en-US" dirty="0"/>
              <a:t>术</a:t>
            </a:r>
            <a:r>
              <a:rPr lang="zh-CN" altLang="en-US" dirty="0" smtClean="0"/>
              <a:t>前护理</a:t>
            </a:r>
            <a:endParaRPr lang="en-US" altLang="zh-CN" dirty="0" smtClean="0"/>
          </a:p>
          <a:p>
            <a:pPr lvl="2"/>
            <a:r>
              <a:rPr lang="zh-CN" altLang="zh-CN" dirty="0"/>
              <a:t>有效缓解</a:t>
            </a:r>
            <a:r>
              <a:rPr lang="zh-CN" altLang="zh-CN" dirty="0" smtClean="0"/>
              <a:t>疼痛</a:t>
            </a:r>
            <a:endParaRPr lang="en-US" altLang="zh-CN" dirty="0" smtClean="0"/>
          </a:p>
          <a:p>
            <a:pPr lvl="2"/>
            <a:r>
              <a:rPr lang="zh-CN" altLang="zh-CN" dirty="0"/>
              <a:t>保持大便</a:t>
            </a:r>
            <a:r>
              <a:rPr lang="zh-CN" altLang="zh-CN" dirty="0" smtClean="0"/>
              <a:t>通畅</a:t>
            </a:r>
            <a:endParaRPr lang="en-US" altLang="zh-CN" dirty="0" smtClean="0"/>
          </a:p>
          <a:p>
            <a:pPr lvl="2"/>
            <a:r>
              <a:rPr lang="zh-CN" altLang="zh-CN" dirty="0" smtClean="0"/>
              <a:t>肠道准备</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741223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四、肛裂</a:t>
            </a:r>
            <a:endParaRPr lang="en-US" altLang="zh-CN" dirty="0"/>
          </a:p>
        </p:txBody>
      </p:sp>
      <p:sp>
        <p:nvSpPr>
          <p:cNvPr id="3" name="内容占位符 2"/>
          <p:cNvSpPr>
            <a:spLocks noGrp="1"/>
          </p:cNvSpPr>
          <p:nvPr>
            <p:ph idx="1"/>
          </p:nvPr>
        </p:nvSpPr>
        <p:spPr/>
        <p:txBody>
          <a:bodyPr/>
          <a:lstStyle/>
          <a:p>
            <a:r>
              <a:rPr lang="zh-CN" altLang="zh-CN" dirty="0"/>
              <a:t>护理</a:t>
            </a:r>
            <a:r>
              <a:rPr lang="zh-CN" altLang="zh-CN" dirty="0" smtClean="0"/>
              <a:t>措施</a:t>
            </a:r>
            <a:endParaRPr lang="en-US" altLang="zh-CN" dirty="0" smtClean="0"/>
          </a:p>
          <a:p>
            <a:pPr lvl="1"/>
            <a:r>
              <a:rPr lang="zh-CN" altLang="zh-CN" dirty="0" smtClean="0"/>
              <a:t>术后护理</a:t>
            </a:r>
            <a:endParaRPr lang="en-US" altLang="zh-CN" dirty="0" smtClean="0"/>
          </a:p>
          <a:p>
            <a:pPr lvl="2"/>
            <a:r>
              <a:rPr lang="zh-CN" altLang="zh-CN" dirty="0"/>
              <a:t>饮食</a:t>
            </a:r>
            <a:r>
              <a:rPr lang="zh-CN" altLang="zh-CN" dirty="0" smtClean="0"/>
              <a:t>护理</a:t>
            </a:r>
            <a:endParaRPr lang="en-US" altLang="zh-CN" dirty="0" smtClean="0"/>
          </a:p>
          <a:p>
            <a:pPr lvl="2"/>
            <a:r>
              <a:rPr lang="zh-CN" altLang="en-US" dirty="0"/>
              <a:t>排</a:t>
            </a:r>
            <a:r>
              <a:rPr lang="zh-CN" altLang="en-US" dirty="0" smtClean="0"/>
              <a:t>便护理</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59369056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四、肛裂</a:t>
            </a:r>
            <a:endParaRPr lang="en-US" altLang="zh-CN" dirty="0"/>
          </a:p>
        </p:txBody>
      </p:sp>
      <p:sp>
        <p:nvSpPr>
          <p:cNvPr id="3" name="内容占位符 2"/>
          <p:cNvSpPr>
            <a:spLocks noGrp="1"/>
          </p:cNvSpPr>
          <p:nvPr>
            <p:ph idx="1"/>
          </p:nvPr>
        </p:nvSpPr>
        <p:spPr/>
        <p:txBody>
          <a:bodyPr/>
          <a:lstStyle/>
          <a:p>
            <a:r>
              <a:rPr lang="zh-CN" altLang="zh-CN" dirty="0"/>
              <a:t>护理</a:t>
            </a:r>
            <a:r>
              <a:rPr lang="zh-CN" altLang="zh-CN" dirty="0" smtClean="0"/>
              <a:t>措施</a:t>
            </a:r>
            <a:endParaRPr lang="en-US" altLang="zh-CN" dirty="0" smtClean="0"/>
          </a:p>
          <a:p>
            <a:pPr lvl="1"/>
            <a:r>
              <a:rPr lang="zh-CN" altLang="zh-CN" dirty="0" smtClean="0"/>
              <a:t>术后护理</a:t>
            </a:r>
            <a:endParaRPr lang="en-US" altLang="zh-CN" dirty="0" smtClean="0"/>
          </a:p>
          <a:p>
            <a:pPr lvl="2"/>
            <a:r>
              <a:rPr lang="zh-CN" altLang="zh-CN" dirty="0"/>
              <a:t>并发症的观察和护理</a:t>
            </a:r>
            <a:endParaRPr lang="en-US" altLang="zh-CN" dirty="0"/>
          </a:p>
          <a:p>
            <a:pPr lvl="3"/>
            <a:r>
              <a:rPr lang="zh-CN" altLang="zh-CN" dirty="0"/>
              <a:t>切口出血</a:t>
            </a:r>
            <a:endParaRPr lang="en-US" altLang="zh-CN" dirty="0"/>
          </a:p>
          <a:p>
            <a:pPr lvl="3"/>
            <a:r>
              <a:rPr lang="zh-CN" altLang="en-US" dirty="0"/>
              <a:t>尿潴留</a:t>
            </a:r>
            <a:endParaRPr lang="en-US" altLang="zh-CN" dirty="0"/>
          </a:p>
          <a:p>
            <a:pPr lvl="3"/>
            <a:r>
              <a:rPr lang="zh-CN" altLang="zh-CN" dirty="0"/>
              <a:t>排便失禁</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5981297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四、肛裂</a:t>
            </a:r>
            <a:endParaRPr lang="en-US" altLang="zh-CN" dirty="0"/>
          </a:p>
        </p:txBody>
      </p:sp>
      <p:sp>
        <p:nvSpPr>
          <p:cNvPr id="3" name="内容占位符 2"/>
          <p:cNvSpPr>
            <a:spLocks noGrp="1"/>
          </p:cNvSpPr>
          <p:nvPr>
            <p:ph idx="1"/>
          </p:nvPr>
        </p:nvSpPr>
        <p:spPr/>
        <p:txBody>
          <a:bodyPr/>
          <a:lstStyle/>
          <a:p>
            <a:r>
              <a:rPr lang="zh-CN" altLang="en-US" dirty="0" smtClean="0"/>
              <a:t>护理措施</a:t>
            </a:r>
            <a:endParaRPr lang="en-US" altLang="zh-CN" dirty="0"/>
          </a:p>
          <a:p>
            <a:pPr lvl="1"/>
            <a:r>
              <a:rPr lang="zh-CN" altLang="en-US" dirty="0" smtClean="0"/>
              <a:t>健康教育</a:t>
            </a:r>
            <a:endParaRPr lang="en-US" altLang="zh-CN" dirty="0" smtClean="0"/>
          </a:p>
          <a:p>
            <a:pPr lvl="2"/>
            <a:r>
              <a:rPr lang="zh-CN" altLang="zh-CN" dirty="0" smtClean="0"/>
              <a:t>指导</a:t>
            </a:r>
            <a:r>
              <a:rPr lang="zh-CN" altLang="en-US" dirty="0" smtClean="0"/>
              <a:t>患者</a:t>
            </a:r>
            <a:r>
              <a:rPr lang="zh-CN" altLang="zh-CN" dirty="0" smtClean="0"/>
              <a:t>养成</a:t>
            </a:r>
            <a:r>
              <a:rPr lang="zh-CN" altLang="zh-CN" dirty="0"/>
              <a:t>良好的饮食及排便习惯，特别注意纠正便秘，保持大便通畅。出院后如有异常情况，及时就诊</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0938952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zh-CN" dirty="0"/>
              <a:t>第二节 大肠癌</a:t>
            </a:r>
            <a:endParaRPr lang="zh-CN" altLang="en-US" dirty="0"/>
          </a:p>
        </p:txBody>
      </p:sp>
    </p:spTree>
    <p:extLst>
      <p:ext uri="{BB962C8B-B14F-4D97-AF65-F5344CB8AC3E}">
        <p14:creationId xmlns:p14="http://schemas.microsoft.com/office/powerpoint/2010/main" val="4910726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en-US" dirty="0" smtClean="0"/>
              <a:t>概述</a:t>
            </a:r>
            <a:endParaRPr lang="en-US" altLang="zh-CN" dirty="0" smtClean="0"/>
          </a:p>
          <a:p>
            <a:pPr lvl="1"/>
            <a:r>
              <a:rPr lang="zh-CN" altLang="zh-CN" dirty="0"/>
              <a:t>大肠癌是消化道常见的恶性肿瘤，包括直肠癌（</a:t>
            </a:r>
            <a:r>
              <a:rPr lang="en-US" altLang="zh-CN" dirty="0"/>
              <a:t>carcinoma of rectum</a:t>
            </a:r>
            <a:r>
              <a:rPr lang="zh-CN" altLang="zh-CN" dirty="0"/>
              <a:t>）和结肠癌（</a:t>
            </a:r>
            <a:r>
              <a:rPr lang="en-US" altLang="zh-CN" dirty="0"/>
              <a:t>carcinoma of colon</a:t>
            </a:r>
            <a:r>
              <a:rPr lang="zh-CN" altLang="zh-CN" dirty="0" smtClean="0"/>
              <a:t>）</a:t>
            </a:r>
            <a:endParaRPr lang="en-US" altLang="zh-CN" dirty="0" smtClean="0"/>
          </a:p>
          <a:p>
            <a:pPr lvl="1"/>
            <a:r>
              <a:rPr lang="zh-CN" altLang="zh-CN" dirty="0"/>
              <a:t>大肠癌的病因尚不完全清楚，可能的</a:t>
            </a:r>
            <a:r>
              <a:rPr lang="zh-CN" altLang="zh-CN" dirty="0" smtClean="0"/>
              <a:t>因素</a:t>
            </a:r>
            <a:endParaRPr lang="en-US" altLang="zh-CN" dirty="0" smtClean="0"/>
          </a:p>
          <a:p>
            <a:pPr lvl="2"/>
            <a:r>
              <a:rPr lang="zh-CN" altLang="zh-CN" dirty="0"/>
              <a:t>长期摄入高脂肪、高蛋白</a:t>
            </a:r>
            <a:r>
              <a:rPr lang="zh-CN" altLang="zh-CN" dirty="0" smtClean="0"/>
              <a:t>食物</a:t>
            </a:r>
            <a:endParaRPr lang="en-US" altLang="zh-CN" dirty="0" smtClean="0"/>
          </a:p>
          <a:p>
            <a:pPr lvl="2"/>
            <a:r>
              <a:rPr lang="zh-CN" altLang="zh-CN" dirty="0"/>
              <a:t>结直肠的慢性</a:t>
            </a:r>
            <a:r>
              <a:rPr lang="zh-CN" altLang="zh-CN" dirty="0" smtClean="0"/>
              <a:t>炎症</a:t>
            </a:r>
            <a:endParaRPr lang="en-US" altLang="zh-CN" dirty="0" smtClean="0"/>
          </a:p>
          <a:p>
            <a:pPr lvl="2"/>
            <a:r>
              <a:rPr lang="zh-CN" altLang="zh-CN" dirty="0"/>
              <a:t>遗传</a:t>
            </a:r>
            <a:r>
              <a:rPr lang="zh-CN" altLang="zh-CN" dirty="0" smtClean="0"/>
              <a:t>因素</a:t>
            </a:r>
            <a:endParaRPr lang="en-US" altLang="zh-CN" dirty="0" smtClean="0"/>
          </a:p>
          <a:p>
            <a:pPr lvl="2"/>
            <a:r>
              <a:rPr lang="zh-CN" altLang="zh-CN" dirty="0"/>
              <a:t>癌前病变</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190228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a:t>
            </a:r>
            <a:r>
              <a:rPr lang="zh-CN" altLang="zh-CN" dirty="0" smtClean="0"/>
              <a:t>痔</a:t>
            </a:r>
            <a:endParaRPr lang="zh-CN" altLang="en-US" dirty="0"/>
          </a:p>
        </p:txBody>
      </p:sp>
      <p:sp>
        <p:nvSpPr>
          <p:cNvPr id="3" name="内容占位符 2"/>
          <p:cNvSpPr>
            <a:spLocks noGrp="1"/>
          </p:cNvSpPr>
          <p:nvPr>
            <p:ph idx="1"/>
          </p:nvPr>
        </p:nvSpPr>
        <p:spPr/>
        <p:txBody>
          <a:bodyPr/>
          <a:lstStyle/>
          <a:p>
            <a:r>
              <a:rPr lang="zh-CN" altLang="zh-CN" dirty="0" smtClean="0"/>
              <a:t>痔</a:t>
            </a:r>
            <a:r>
              <a:rPr lang="zh-CN" altLang="zh-CN" dirty="0"/>
              <a:t>（</a:t>
            </a:r>
            <a:r>
              <a:rPr lang="en-US" altLang="zh-CN" dirty="0"/>
              <a:t>hemorrhoid</a:t>
            </a:r>
            <a:r>
              <a:rPr lang="zh-CN" altLang="zh-CN" dirty="0"/>
              <a:t>）是直肠下段黏膜或肛管皮肤下的静脉丛淤血、扩张和迂曲所形成的静脉</a:t>
            </a:r>
            <a:r>
              <a:rPr lang="zh-CN" altLang="zh-CN" dirty="0" smtClean="0"/>
              <a:t>团</a:t>
            </a:r>
            <a:endParaRPr lang="en-US" altLang="zh-CN" dirty="0" smtClean="0"/>
          </a:p>
          <a:p>
            <a:r>
              <a:rPr lang="zh-CN" altLang="zh-CN" dirty="0" smtClean="0"/>
              <a:t>病因</a:t>
            </a:r>
            <a:r>
              <a:rPr lang="zh-CN" altLang="zh-CN" dirty="0"/>
              <a:t>尚未完全</a:t>
            </a:r>
            <a:r>
              <a:rPr lang="zh-CN" altLang="zh-CN" dirty="0" smtClean="0"/>
              <a:t>明确</a:t>
            </a:r>
            <a:endParaRPr lang="en-US" altLang="zh-CN" dirty="0" smtClean="0"/>
          </a:p>
          <a:p>
            <a:pPr lvl="1"/>
            <a:r>
              <a:rPr lang="zh-CN" altLang="zh-CN" dirty="0"/>
              <a:t>肛垫下移</a:t>
            </a:r>
            <a:r>
              <a:rPr lang="zh-CN" altLang="zh-CN" dirty="0" smtClean="0"/>
              <a:t>学说</a:t>
            </a:r>
            <a:endParaRPr lang="en-US" altLang="zh-CN" dirty="0" smtClean="0"/>
          </a:p>
          <a:p>
            <a:pPr lvl="1"/>
            <a:r>
              <a:rPr lang="zh-CN" altLang="zh-CN" dirty="0"/>
              <a:t>静脉曲张</a:t>
            </a:r>
            <a:r>
              <a:rPr lang="zh-CN" altLang="zh-CN" dirty="0" smtClean="0"/>
              <a:t>学说</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29418517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zh-CN" sz="3200" dirty="0"/>
              <a:t>案例</a:t>
            </a:r>
            <a:r>
              <a:rPr lang="en-US" altLang="zh-CN" sz="3200" dirty="0"/>
              <a:t> 26-1 A</a:t>
            </a:r>
            <a:endParaRPr lang="zh-CN" altLang="zh-CN" sz="3200" dirty="0"/>
          </a:p>
          <a:p>
            <a:pPr lvl="1"/>
            <a:r>
              <a:rPr lang="zh-CN" altLang="zh-CN" sz="2800" dirty="0"/>
              <a:t>女性，</a:t>
            </a:r>
            <a:r>
              <a:rPr lang="en-US" altLang="zh-CN" sz="2800" dirty="0"/>
              <a:t>60</a:t>
            </a:r>
            <a:r>
              <a:rPr lang="zh-CN" altLang="zh-CN" sz="2800" dirty="0"/>
              <a:t>岁</a:t>
            </a:r>
            <a:r>
              <a:rPr lang="zh-CN" altLang="zh-CN" sz="2800" dirty="0" smtClean="0"/>
              <a:t>，</a:t>
            </a:r>
            <a:r>
              <a:rPr lang="en-US" altLang="zh-CN" sz="2800" dirty="0" smtClean="0"/>
              <a:t>1</a:t>
            </a:r>
            <a:r>
              <a:rPr lang="zh-CN" altLang="zh-CN" sz="2800" dirty="0" smtClean="0"/>
              <a:t>月前</a:t>
            </a:r>
            <a:r>
              <a:rPr lang="zh-CN" altLang="zh-CN" sz="2800" dirty="0"/>
              <a:t>发现大便次数增多，便中带脓</a:t>
            </a:r>
            <a:r>
              <a:rPr lang="zh-CN" altLang="zh-CN" sz="2800" dirty="0" smtClean="0"/>
              <a:t>和</a:t>
            </a:r>
            <a:r>
              <a:rPr lang="zh-CN" altLang="en-US" sz="2800" dirty="0" smtClean="0"/>
              <a:t>黏</a:t>
            </a:r>
            <a:r>
              <a:rPr lang="zh-CN" altLang="zh-CN" sz="2800" dirty="0" smtClean="0"/>
              <a:t>液</a:t>
            </a:r>
            <a:r>
              <a:rPr lang="zh-CN" altLang="zh-CN" sz="2800" dirty="0"/>
              <a:t>，未予以重视，近几日感觉腹部持续性隐痛，并伴全身乏力，赴医院</a:t>
            </a:r>
            <a:r>
              <a:rPr lang="zh-CN" altLang="zh-CN" sz="2800" dirty="0" smtClean="0"/>
              <a:t>就诊</a:t>
            </a:r>
            <a:endParaRPr lang="zh-CN" altLang="zh-CN" sz="2800" dirty="0"/>
          </a:p>
          <a:p>
            <a:pPr lvl="1"/>
            <a:r>
              <a:rPr lang="zh-CN" altLang="zh-CN" sz="2800" dirty="0"/>
              <a:t>体检：</a:t>
            </a:r>
            <a:r>
              <a:rPr lang="en-US" altLang="zh-CN" sz="2800" dirty="0"/>
              <a:t>T 36.8</a:t>
            </a:r>
            <a:r>
              <a:rPr lang="zh-CN" altLang="zh-CN" sz="2800" dirty="0"/>
              <a:t>℃，</a:t>
            </a:r>
            <a:r>
              <a:rPr lang="en-US" altLang="zh-CN" sz="2800" dirty="0"/>
              <a:t>P 80</a:t>
            </a:r>
            <a:r>
              <a:rPr lang="zh-CN" altLang="zh-CN" sz="2800" dirty="0"/>
              <a:t>次</a:t>
            </a:r>
            <a:r>
              <a:rPr lang="en-US" altLang="zh-CN" sz="2800" dirty="0"/>
              <a:t>/</a:t>
            </a:r>
            <a:r>
              <a:rPr lang="zh-CN" altLang="zh-CN" sz="2800" dirty="0"/>
              <a:t>分，</a:t>
            </a:r>
            <a:r>
              <a:rPr lang="en-US" altLang="zh-CN" sz="2800" dirty="0"/>
              <a:t>R 18</a:t>
            </a:r>
            <a:r>
              <a:rPr lang="zh-CN" altLang="zh-CN" sz="2800" dirty="0"/>
              <a:t>次</a:t>
            </a:r>
            <a:r>
              <a:rPr lang="en-US" altLang="zh-CN" sz="2800" dirty="0"/>
              <a:t>/</a:t>
            </a:r>
            <a:r>
              <a:rPr lang="zh-CN" altLang="zh-CN" sz="2800" dirty="0"/>
              <a:t>分，</a:t>
            </a:r>
            <a:r>
              <a:rPr lang="en-US" altLang="zh-CN" sz="2800" dirty="0"/>
              <a:t>BP 130/78mmHg</a:t>
            </a:r>
            <a:r>
              <a:rPr lang="zh-CN" altLang="zh-CN" sz="2800" dirty="0"/>
              <a:t>；腹部压痛、无反跳痛及肌紧张。直肠指检无阳性</a:t>
            </a:r>
            <a:r>
              <a:rPr lang="zh-CN" altLang="zh-CN" sz="2800" dirty="0" smtClean="0"/>
              <a:t>发现</a:t>
            </a:r>
            <a:endParaRPr lang="zh-CN" altLang="zh-CN" sz="2800" dirty="0"/>
          </a:p>
          <a:p>
            <a:pPr lvl="1"/>
            <a:r>
              <a:rPr lang="zh-CN" altLang="zh-CN" sz="2800" dirty="0"/>
              <a:t>血常规检查：血红蛋白</a:t>
            </a:r>
            <a:r>
              <a:rPr lang="en-US" altLang="zh-CN" sz="2800" dirty="0"/>
              <a:t>89g/L</a:t>
            </a:r>
            <a:r>
              <a:rPr lang="zh-CN" altLang="zh-CN" sz="2800" dirty="0"/>
              <a:t>，</a:t>
            </a:r>
            <a:r>
              <a:rPr lang="en-US" altLang="zh-CN" sz="2800" dirty="0" smtClean="0"/>
              <a:t>WBC 9.1</a:t>
            </a:r>
            <a:r>
              <a:rPr lang="zh-CN" altLang="zh-CN" sz="2800" dirty="0"/>
              <a:t>×</a:t>
            </a:r>
            <a:r>
              <a:rPr lang="en-US" altLang="zh-CN" sz="2800" dirty="0"/>
              <a:t>10</a:t>
            </a:r>
            <a:r>
              <a:rPr lang="en-US" altLang="zh-CN" sz="2800" baseline="30000" dirty="0"/>
              <a:t>9</a:t>
            </a:r>
            <a:r>
              <a:rPr lang="en-US" altLang="zh-CN" sz="2800" dirty="0"/>
              <a:t>/L</a:t>
            </a:r>
            <a:r>
              <a:rPr lang="zh-CN" altLang="zh-CN" sz="2800" dirty="0"/>
              <a:t>，中性粒细胞比例</a:t>
            </a:r>
            <a:r>
              <a:rPr lang="en-US" altLang="zh-CN" sz="2800" dirty="0" smtClean="0"/>
              <a:t>0.50</a:t>
            </a:r>
            <a:endParaRPr lang="zh-CN" altLang="zh-CN" sz="2800"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22523141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a:xfrm>
            <a:off x="304800" y="1371600"/>
            <a:ext cx="8731696" cy="4876800"/>
          </a:xfrm>
        </p:spPr>
        <p:txBody>
          <a:bodyPr/>
          <a:lstStyle/>
          <a:p>
            <a:pPr lvl="1"/>
            <a:r>
              <a:rPr lang="zh-CN" altLang="zh-CN" dirty="0"/>
              <a:t>结肠镜检查：进镜</a:t>
            </a:r>
            <a:r>
              <a:rPr lang="en-US" altLang="zh-CN" dirty="0"/>
              <a:t>80cm</a:t>
            </a:r>
            <a:r>
              <a:rPr lang="zh-CN" altLang="zh-CN" dirty="0"/>
              <a:t>见巨大不规则肿物，性质待定。结肠镜检取活组织检查，结果回报：（结肠进镜</a:t>
            </a:r>
            <a:r>
              <a:rPr lang="en-US" altLang="zh-CN" dirty="0"/>
              <a:t>80cm</a:t>
            </a:r>
            <a:r>
              <a:rPr lang="zh-CN" altLang="zh-CN" dirty="0"/>
              <a:t>）</a:t>
            </a:r>
            <a:r>
              <a:rPr lang="zh-CN" altLang="zh-CN" dirty="0" smtClean="0"/>
              <a:t>腺癌</a:t>
            </a:r>
            <a:endParaRPr lang="zh-CN" altLang="zh-CN" dirty="0"/>
          </a:p>
          <a:p>
            <a:pPr lvl="1"/>
            <a:r>
              <a:rPr lang="zh-CN" altLang="zh-CN" dirty="0"/>
              <a:t>问题：</a:t>
            </a:r>
            <a:r>
              <a:rPr lang="zh-CN" altLang="zh-CN" dirty="0" smtClean="0"/>
              <a:t>该</a:t>
            </a:r>
            <a:r>
              <a:rPr lang="zh-CN" altLang="en-US" dirty="0" smtClean="0"/>
              <a:t>患者</a:t>
            </a:r>
            <a:r>
              <a:rPr lang="zh-CN" altLang="zh-CN" dirty="0" smtClean="0"/>
              <a:t>护理</a:t>
            </a:r>
            <a:r>
              <a:rPr lang="zh-CN" altLang="zh-CN" dirty="0"/>
              <a:t>评估主要的内容有哪些？</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60225138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zh-CN" dirty="0"/>
              <a:t>护理</a:t>
            </a:r>
            <a:r>
              <a:rPr lang="zh-CN" altLang="zh-CN" dirty="0" smtClean="0"/>
              <a:t>评估</a:t>
            </a:r>
            <a:endParaRPr lang="en-US" altLang="zh-CN" dirty="0" smtClean="0"/>
          </a:p>
          <a:p>
            <a:pPr lvl="1"/>
            <a:r>
              <a:rPr lang="zh-CN" altLang="en-US" dirty="0" smtClean="0"/>
              <a:t>临床表现</a:t>
            </a:r>
            <a:endParaRPr lang="en-US" altLang="zh-CN" dirty="0" smtClean="0"/>
          </a:p>
          <a:p>
            <a:pPr lvl="2"/>
            <a:r>
              <a:rPr lang="zh-CN" altLang="zh-CN" dirty="0" smtClean="0"/>
              <a:t>结肠癌</a:t>
            </a:r>
            <a:endParaRPr lang="en-US" altLang="zh-CN" dirty="0" smtClean="0"/>
          </a:p>
          <a:p>
            <a:pPr lvl="3"/>
            <a:r>
              <a:rPr lang="zh-CN" altLang="zh-CN" dirty="0"/>
              <a:t>右半结</a:t>
            </a:r>
            <a:r>
              <a:rPr lang="zh-CN" altLang="zh-CN" dirty="0" smtClean="0"/>
              <a:t>肠癌</a:t>
            </a:r>
            <a:endParaRPr lang="en-US" altLang="zh-CN" dirty="0" smtClean="0"/>
          </a:p>
          <a:p>
            <a:pPr lvl="4"/>
            <a:r>
              <a:rPr lang="zh-CN" altLang="zh-CN" dirty="0" smtClean="0"/>
              <a:t>腹痛</a:t>
            </a:r>
            <a:endParaRPr lang="en-US" altLang="zh-CN" dirty="0" smtClean="0"/>
          </a:p>
          <a:p>
            <a:pPr lvl="4"/>
            <a:r>
              <a:rPr lang="zh-CN" altLang="en-US" dirty="0" smtClean="0"/>
              <a:t>贫血</a:t>
            </a:r>
            <a:endParaRPr lang="en-US" altLang="zh-CN" dirty="0" smtClean="0"/>
          </a:p>
          <a:p>
            <a:pPr lvl="4"/>
            <a:r>
              <a:rPr lang="zh-CN" altLang="en-US" dirty="0" smtClean="0"/>
              <a:t>腹部包块</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5814698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zh-CN" dirty="0"/>
              <a:t>护理</a:t>
            </a:r>
            <a:r>
              <a:rPr lang="zh-CN" altLang="zh-CN" dirty="0" smtClean="0"/>
              <a:t>评估</a:t>
            </a:r>
            <a:endParaRPr lang="en-US" altLang="zh-CN" dirty="0" smtClean="0"/>
          </a:p>
          <a:p>
            <a:pPr lvl="1"/>
            <a:r>
              <a:rPr lang="zh-CN" altLang="en-US" dirty="0" smtClean="0"/>
              <a:t>临床表现</a:t>
            </a:r>
            <a:endParaRPr lang="en-US" altLang="zh-CN" dirty="0" smtClean="0"/>
          </a:p>
          <a:p>
            <a:pPr lvl="2"/>
            <a:r>
              <a:rPr lang="zh-CN" altLang="zh-CN" dirty="0" smtClean="0"/>
              <a:t>结肠癌</a:t>
            </a:r>
            <a:endParaRPr lang="en-US" altLang="zh-CN" dirty="0" smtClean="0"/>
          </a:p>
          <a:p>
            <a:pPr lvl="3"/>
            <a:r>
              <a:rPr lang="zh-CN" altLang="en-US" dirty="0" smtClean="0"/>
              <a:t>左</a:t>
            </a:r>
            <a:r>
              <a:rPr lang="zh-CN" altLang="zh-CN" dirty="0" smtClean="0"/>
              <a:t>半结肠癌</a:t>
            </a:r>
            <a:endParaRPr lang="en-US" altLang="zh-CN" dirty="0" smtClean="0"/>
          </a:p>
          <a:p>
            <a:pPr lvl="4"/>
            <a:r>
              <a:rPr lang="zh-CN" altLang="zh-CN" dirty="0"/>
              <a:t>便血</a:t>
            </a:r>
            <a:r>
              <a:rPr lang="zh-CN" altLang="zh-CN" dirty="0" smtClean="0"/>
              <a:t>及</a:t>
            </a:r>
            <a:r>
              <a:rPr lang="zh-CN" altLang="en-US" dirty="0"/>
              <a:t>黏</a:t>
            </a:r>
            <a:r>
              <a:rPr lang="zh-CN" altLang="zh-CN" dirty="0" smtClean="0"/>
              <a:t>液</a:t>
            </a:r>
            <a:r>
              <a:rPr lang="zh-CN" altLang="zh-CN" dirty="0" smtClean="0"/>
              <a:t>血便</a:t>
            </a:r>
            <a:endParaRPr lang="en-US" altLang="zh-CN" dirty="0" smtClean="0"/>
          </a:p>
          <a:p>
            <a:pPr lvl="4"/>
            <a:r>
              <a:rPr lang="zh-CN" altLang="en-US" dirty="0" smtClean="0"/>
              <a:t>腹痛</a:t>
            </a:r>
            <a:endParaRPr lang="en-US" altLang="zh-CN" dirty="0" smtClean="0"/>
          </a:p>
          <a:p>
            <a:pPr lvl="4"/>
            <a:r>
              <a:rPr lang="zh-CN" altLang="en-US" dirty="0" smtClean="0"/>
              <a:t>肠梗阻</a:t>
            </a:r>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61101136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zh-CN" dirty="0"/>
              <a:t>护理评估</a:t>
            </a:r>
            <a:endParaRPr lang="en-US" altLang="zh-CN" dirty="0"/>
          </a:p>
          <a:p>
            <a:pPr lvl="1"/>
            <a:r>
              <a:rPr lang="zh-CN" altLang="en-US" dirty="0"/>
              <a:t>临床表现</a:t>
            </a:r>
            <a:endParaRPr lang="en-US" altLang="zh-CN" dirty="0"/>
          </a:p>
          <a:p>
            <a:pPr lvl="2"/>
            <a:r>
              <a:rPr lang="zh-CN" altLang="en-US" dirty="0" smtClean="0"/>
              <a:t>直肠</a:t>
            </a:r>
            <a:r>
              <a:rPr lang="zh-CN" altLang="en-US" dirty="0"/>
              <a:t>癌</a:t>
            </a:r>
            <a:endParaRPr lang="en-US" altLang="zh-CN" dirty="0"/>
          </a:p>
          <a:p>
            <a:pPr lvl="3"/>
            <a:r>
              <a:rPr lang="zh-CN" altLang="zh-CN" dirty="0"/>
              <a:t>直肠刺激症状</a:t>
            </a:r>
            <a:endParaRPr lang="en-US" altLang="zh-CN" dirty="0"/>
          </a:p>
          <a:p>
            <a:pPr lvl="3"/>
            <a:r>
              <a:rPr lang="zh-CN" altLang="zh-CN" dirty="0"/>
              <a:t>肠腔狭窄</a:t>
            </a:r>
            <a:endParaRPr lang="en-US" altLang="zh-CN" dirty="0"/>
          </a:p>
          <a:p>
            <a:pPr lvl="3"/>
            <a:r>
              <a:rPr lang="zh-CN" altLang="en-US" dirty="0" smtClean="0"/>
              <a:t>黏</a:t>
            </a:r>
            <a:r>
              <a:rPr lang="zh-CN" altLang="zh-CN" dirty="0" smtClean="0"/>
              <a:t>液</a:t>
            </a:r>
            <a:r>
              <a:rPr lang="zh-CN" altLang="zh-CN" dirty="0"/>
              <a:t>血便</a:t>
            </a:r>
            <a:endParaRPr lang="en-US" altLang="zh-CN" dirty="0"/>
          </a:p>
          <a:p>
            <a:pPr lvl="3"/>
            <a:r>
              <a:rPr lang="zh-CN" altLang="zh-CN" dirty="0"/>
              <a:t>转移症状</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68645921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zh-CN" dirty="0"/>
              <a:t>护理评估</a:t>
            </a:r>
            <a:endParaRPr lang="en-US" altLang="zh-CN" dirty="0"/>
          </a:p>
          <a:p>
            <a:pPr lvl="1"/>
            <a:r>
              <a:rPr lang="zh-CN" altLang="en-US" dirty="0" smtClean="0"/>
              <a:t>辅助检查</a:t>
            </a:r>
            <a:endParaRPr lang="en-US" altLang="zh-CN" dirty="0" smtClean="0"/>
          </a:p>
          <a:p>
            <a:pPr lvl="2"/>
            <a:r>
              <a:rPr lang="zh-CN" altLang="zh-CN" dirty="0"/>
              <a:t>大便隐血</a:t>
            </a:r>
            <a:r>
              <a:rPr lang="zh-CN" altLang="zh-CN" dirty="0" smtClean="0"/>
              <a:t>检查</a:t>
            </a:r>
            <a:endParaRPr lang="en-US" altLang="zh-CN" dirty="0" smtClean="0"/>
          </a:p>
          <a:p>
            <a:pPr lvl="2"/>
            <a:r>
              <a:rPr lang="zh-CN" altLang="en-US" dirty="0" smtClean="0"/>
              <a:t>直肠指检</a:t>
            </a:r>
            <a:endParaRPr lang="en-US" altLang="zh-CN" dirty="0" smtClean="0"/>
          </a:p>
          <a:p>
            <a:pPr lvl="3"/>
            <a:r>
              <a:rPr lang="zh-CN" altLang="zh-CN" dirty="0"/>
              <a:t>是诊断直肠癌最主要的</a:t>
            </a:r>
            <a:r>
              <a:rPr lang="zh-CN" altLang="zh-CN" dirty="0" smtClean="0"/>
              <a:t>方法</a:t>
            </a:r>
            <a:endParaRPr lang="en-US" altLang="zh-CN" dirty="0" smtClean="0"/>
          </a:p>
          <a:p>
            <a:pPr lvl="2"/>
            <a:r>
              <a:rPr lang="zh-CN" altLang="en-US" dirty="0"/>
              <a:t>内镜</a:t>
            </a:r>
            <a:r>
              <a:rPr lang="zh-CN" altLang="en-US" dirty="0" smtClean="0"/>
              <a:t>检查</a:t>
            </a:r>
            <a:endParaRPr lang="en-US" altLang="zh-CN" dirty="0" smtClean="0"/>
          </a:p>
          <a:p>
            <a:pPr lvl="2"/>
            <a:r>
              <a:rPr lang="zh-CN" altLang="zh-CN" dirty="0"/>
              <a:t>影像学</a:t>
            </a:r>
            <a:r>
              <a:rPr lang="zh-CN" altLang="zh-CN" dirty="0" smtClean="0"/>
              <a:t>检查</a:t>
            </a:r>
            <a:endParaRPr lang="en-US" altLang="zh-CN" dirty="0" smtClean="0"/>
          </a:p>
          <a:p>
            <a:pPr lvl="2"/>
            <a:r>
              <a:rPr lang="zh-CN" altLang="en-US" dirty="0" smtClean="0"/>
              <a:t>肿瘤标记物</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28621730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zh-CN" dirty="0" smtClean="0"/>
              <a:t>护理评估</a:t>
            </a:r>
            <a:endParaRPr lang="en-US" altLang="zh-CN" dirty="0" smtClean="0"/>
          </a:p>
          <a:p>
            <a:pPr lvl="1"/>
            <a:r>
              <a:rPr lang="zh-CN" altLang="zh-CN" dirty="0" smtClean="0"/>
              <a:t>与疾病相关</a:t>
            </a:r>
            <a:r>
              <a:rPr lang="zh-CN" altLang="zh-CN" dirty="0"/>
              <a:t>的健康</a:t>
            </a:r>
            <a:r>
              <a:rPr lang="zh-CN" altLang="zh-CN" dirty="0" smtClean="0"/>
              <a:t>史</a:t>
            </a:r>
            <a:endParaRPr lang="en-US" altLang="zh-CN" dirty="0" smtClean="0"/>
          </a:p>
          <a:p>
            <a:pPr lvl="2"/>
            <a:r>
              <a:rPr lang="zh-CN" altLang="en-US" dirty="0" smtClean="0"/>
              <a:t>饮食习惯</a:t>
            </a:r>
            <a:endParaRPr lang="en-US" altLang="zh-CN" dirty="0" smtClean="0"/>
          </a:p>
          <a:p>
            <a:pPr lvl="2"/>
            <a:r>
              <a:rPr lang="zh-CN" altLang="zh-CN" dirty="0"/>
              <a:t>结直肠的其他</a:t>
            </a:r>
            <a:r>
              <a:rPr lang="zh-CN" altLang="zh-CN" dirty="0" smtClean="0"/>
              <a:t>病变</a:t>
            </a:r>
            <a:endParaRPr lang="en-US" altLang="zh-CN" dirty="0" smtClean="0"/>
          </a:p>
          <a:p>
            <a:pPr lvl="2"/>
            <a:r>
              <a:rPr lang="zh-CN" altLang="en-US" dirty="0"/>
              <a:t>家族</a:t>
            </a:r>
            <a:r>
              <a:rPr lang="zh-CN" altLang="en-US" dirty="0" smtClean="0"/>
              <a:t>史</a:t>
            </a:r>
            <a:endParaRPr lang="en-US" altLang="zh-CN" dirty="0" smtClean="0"/>
          </a:p>
          <a:p>
            <a:pPr lvl="2"/>
            <a:r>
              <a:rPr lang="zh-CN" altLang="zh-CN" dirty="0"/>
              <a:t>自身患</a:t>
            </a:r>
            <a:r>
              <a:rPr lang="zh-CN" altLang="zh-CN" dirty="0" smtClean="0"/>
              <a:t>癌史</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78793844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zh-CN" dirty="0" smtClean="0"/>
              <a:t>护理评估</a:t>
            </a:r>
            <a:endParaRPr lang="en-US" altLang="zh-CN" dirty="0" smtClean="0"/>
          </a:p>
          <a:p>
            <a:pPr lvl="1"/>
            <a:r>
              <a:rPr lang="zh-CN" altLang="zh-CN" dirty="0"/>
              <a:t>心理社会</a:t>
            </a:r>
            <a:r>
              <a:rPr lang="zh-CN" altLang="zh-CN" dirty="0" smtClean="0"/>
              <a:t>状况</a:t>
            </a:r>
            <a:endParaRPr lang="en-US" altLang="zh-CN" dirty="0" smtClean="0"/>
          </a:p>
          <a:p>
            <a:pPr lvl="2"/>
            <a:r>
              <a:rPr lang="zh-CN" altLang="zh-CN" dirty="0"/>
              <a:t>根据</a:t>
            </a:r>
            <a:r>
              <a:rPr lang="zh-CN" altLang="zh-CN" dirty="0" smtClean="0"/>
              <a:t>大肠癌</a:t>
            </a:r>
            <a:r>
              <a:rPr lang="zh-CN" altLang="en-US" dirty="0" smtClean="0"/>
              <a:t>患者</a:t>
            </a:r>
            <a:r>
              <a:rPr lang="zh-CN" altLang="zh-CN" dirty="0" smtClean="0"/>
              <a:t>的</a:t>
            </a:r>
            <a:r>
              <a:rPr lang="zh-CN" altLang="zh-CN" dirty="0"/>
              <a:t>年龄、职业、文化背景等了解其对疾病和治疗的认知及期望</a:t>
            </a:r>
            <a:r>
              <a:rPr lang="zh-CN" altLang="zh-CN" dirty="0" smtClean="0"/>
              <a:t>程度</a:t>
            </a:r>
            <a:endParaRPr lang="en-US" altLang="zh-CN" dirty="0" smtClean="0"/>
          </a:p>
          <a:p>
            <a:pPr lvl="2"/>
            <a:r>
              <a:rPr lang="zh-CN" altLang="zh-CN" dirty="0" smtClean="0"/>
              <a:t>了解</a:t>
            </a:r>
            <a:r>
              <a:rPr lang="zh-CN" altLang="zh-CN" dirty="0"/>
              <a:t>家属对</a:t>
            </a:r>
            <a:r>
              <a:rPr lang="zh-CN" altLang="zh-CN" dirty="0" smtClean="0"/>
              <a:t>大肠癌</a:t>
            </a:r>
            <a:r>
              <a:rPr lang="zh-CN" altLang="en-US" dirty="0" smtClean="0"/>
              <a:t>患者</a:t>
            </a:r>
            <a:r>
              <a:rPr lang="zh-CN" altLang="zh-CN" dirty="0" smtClean="0"/>
              <a:t>的</a:t>
            </a:r>
            <a:r>
              <a:rPr lang="zh-CN" altLang="zh-CN" dirty="0" smtClean="0"/>
              <a:t>态度</a:t>
            </a:r>
            <a:endParaRPr lang="en-US" altLang="zh-CN" dirty="0" smtClean="0"/>
          </a:p>
          <a:p>
            <a:pPr lvl="2"/>
            <a:r>
              <a:rPr lang="zh-CN" altLang="zh-CN" dirty="0" smtClean="0"/>
              <a:t>了解</a:t>
            </a:r>
            <a:r>
              <a:rPr lang="zh-CN" altLang="en-US" dirty="0" smtClean="0"/>
              <a:t>患者</a:t>
            </a:r>
            <a:r>
              <a:rPr lang="zh-CN" altLang="zh-CN" dirty="0" smtClean="0"/>
              <a:t>家庭</a:t>
            </a:r>
            <a:r>
              <a:rPr lang="zh-CN" altLang="zh-CN" dirty="0"/>
              <a:t>对治疗疾病的经济承受能力</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12137109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zh-CN" dirty="0"/>
              <a:t>护理评估</a:t>
            </a:r>
            <a:endParaRPr lang="en-US" altLang="zh-CN" dirty="0"/>
          </a:p>
          <a:p>
            <a:pPr lvl="1"/>
            <a:r>
              <a:rPr lang="zh-CN" altLang="zh-CN" dirty="0" smtClean="0"/>
              <a:t>治疗原则</a:t>
            </a:r>
            <a:endParaRPr lang="en-US" altLang="zh-CN" dirty="0" smtClean="0"/>
          </a:p>
          <a:p>
            <a:pPr lvl="2"/>
            <a:r>
              <a:rPr lang="zh-CN" altLang="en-US" dirty="0" smtClean="0"/>
              <a:t>手术治疗</a:t>
            </a:r>
            <a:endParaRPr lang="en-US" altLang="zh-CN" dirty="0" smtClean="0"/>
          </a:p>
          <a:p>
            <a:pPr lvl="3"/>
            <a:r>
              <a:rPr lang="zh-CN" altLang="zh-CN" dirty="0"/>
              <a:t>根治性</a:t>
            </a:r>
            <a:r>
              <a:rPr lang="zh-CN" altLang="zh-CN" dirty="0" smtClean="0"/>
              <a:t>手术</a:t>
            </a:r>
            <a:endParaRPr lang="en-US" altLang="zh-CN" dirty="0" smtClean="0"/>
          </a:p>
          <a:p>
            <a:pPr lvl="4"/>
            <a:r>
              <a:rPr lang="zh-CN" altLang="zh-CN" dirty="0"/>
              <a:t>结肠癌根治</a:t>
            </a:r>
            <a:r>
              <a:rPr lang="zh-CN" altLang="zh-CN" dirty="0" smtClean="0"/>
              <a:t>术</a:t>
            </a:r>
            <a:endParaRPr lang="en-US" altLang="zh-CN" dirty="0" smtClean="0"/>
          </a:p>
          <a:p>
            <a:pPr lvl="5"/>
            <a:r>
              <a:rPr lang="zh-CN" altLang="zh-CN" sz="2400" dirty="0" smtClean="0"/>
              <a:t>右半结肠切除术</a:t>
            </a:r>
            <a:endParaRPr lang="en-US" altLang="zh-CN" sz="2400" dirty="0" smtClean="0"/>
          </a:p>
          <a:p>
            <a:pPr lvl="5"/>
            <a:r>
              <a:rPr lang="zh-CN" altLang="zh-CN" sz="2400" dirty="0" smtClean="0"/>
              <a:t>左半结肠切除术</a:t>
            </a:r>
            <a:endParaRPr lang="en-US" altLang="zh-CN" sz="2400" dirty="0" smtClean="0"/>
          </a:p>
          <a:p>
            <a:pPr lvl="5"/>
            <a:r>
              <a:rPr lang="zh-CN" altLang="zh-CN" sz="2400" dirty="0"/>
              <a:t>横结肠</a:t>
            </a:r>
            <a:r>
              <a:rPr lang="zh-CN" altLang="zh-CN" sz="2400" dirty="0" smtClean="0"/>
              <a:t>切除术</a:t>
            </a:r>
            <a:endParaRPr lang="en-US" altLang="zh-CN" sz="2400" dirty="0" smtClean="0"/>
          </a:p>
          <a:p>
            <a:pPr lvl="5"/>
            <a:r>
              <a:rPr lang="zh-CN" altLang="zh-CN" sz="2400" dirty="0"/>
              <a:t>乙状结肠切除术</a:t>
            </a:r>
            <a:endParaRPr lang="zh-CN" altLang="en-US" sz="24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69542013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1026" name="图片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255043"/>
            <a:ext cx="4393917" cy="3789040"/>
          </a:xfrm>
          <a:prstGeom prst="rect">
            <a:avLst/>
          </a:prstGeom>
          <a:noFill/>
          <a:ln>
            <a:noFill/>
          </a:ln>
          <a:extLst>
            <a:ext uri="{909E8E84-426E-40DD-AFC4-6F175D3DCCD1}">
              <a14:hiddenFill xmlns:a14="http://schemas.microsoft.com/office/drawing/2010/main">
                <a:solidFill>
                  <a:srgbClr val="006666"/>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1115616" y="5157192"/>
            <a:ext cx="3147015" cy="400110"/>
          </a:xfrm>
          <a:prstGeom prst="rect">
            <a:avLst/>
          </a:prstGeom>
        </p:spPr>
        <p:txBody>
          <a:bodyPr wrap="none">
            <a:spAutoFit/>
          </a:bodyPr>
          <a:lstStyle/>
          <a:p>
            <a:r>
              <a:rPr lang="zh-CN" altLang="zh-CN" sz="2000" dirty="0"/>
              <a:t>图</a:t>
            </a:r>
            <a:r>
              <a:rPr lang="en-US" altLang="zh-CN" sz="2000" dirty="0"/>
              <a:t>26-5 </a:t>
            </a:r>
            <a:r>
              <a:rPr lang="en-US" altLang="zh-CN" sz="2000" dirty="0" smtClean="0"/>
              <a:t> </a:t>
            </a:r>
            <a:r>
              <a:rPr lang="zh-CN" altLang="zh-CN" sz="2000" dirty="0" smtClean="0"/>
              <a:t>右</a:t>
            </a:r>
            <a:r>
              <a:rPr lang="zh-CN" altLang="zh-CN" sz="2000" dirty="0"/>
              <a:t>半结肠切除范围</a:t>
            </a:r>
            <a:endParaRPr lang="zh-CN" altLang="en-US" sz="2000" dirty="0"/>
          </a:p>
        </p:txBody>
      </p:sp>
      <p:pic>
        <p:nvPicPr>
          <p:cNvPr id="1027" name="图片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1327051"/>
            <a:ext cx="4220014" cy="3645024"/>
          </a:xfrm>
          <a:prstGeom prst="rect">
            <a:avLst/>
          </a:prstGeom>
          <a:noFill/>
          <a:ln>
            <a:noFill/>
          </a:ln>
          <a:extLst>
            <a:ext uri="{909E8E84-426E-40DD-AFC4-6F175D3DCCD1}">
              <a14:hiddenFill xmlns:a14="http://schemas.microsoft.com/office/drawing/2010/main">
                <a:solidFill>
                  <a:srgbClr val="006666"/>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5360043" y="5189130"/>
            <a:ext cx="3147015" cy="400110"/>
          </a:xfrm>
          <a:prstGeom prst="rect">
            <a:avLst/>
          </a:prstGeom>
        </p:spPr>
        <p:txBody>
          <a:bodyPr wrap="none">
            <a:spAutoFit/>
          </a:bodyPr>
          <a:lstStyle/>
          <a:p>
            <a:r>
              <a:rPr lang="zh-CN" altLang="zh-CN" sz="2000" dirty="0"/>
              <a:t>图</a:t>
            </a:r>
            <a:r>
              <a:rPr lang="en-US" altLang="zh-CN" sz="2000" dirty="0"/>
              <a:t>26-6 </a:t>
            </a:r>
            <a:r>
              <a:rPr lang="en-US" altLang="zh-CN" sz="2000" dirty="0" smtClean="0"/>
              <a:t> </a:t>
            </a:r>
            <a:r>
              <a:rPr lang="zh-CN" altLang="zh-CN" sz="2000" dirty="0" smtClean="0"/>
              <a:t>左</a:t>
            </a:r>
            <a:r>
              <a:rPr lang="zh-CN" altLang="zh-CN" sz="2000" dirty="0"/>
              <a:t>半结肠切除范围</a:t>
            </a:r>
            <a:endParaRPr lang="zh-CN" altLang="en-US" sz="2000" dirty="0"/>
          </a:p>
        </p:txBody>
      </p:sp>
    </p:spTree>
    <p:extLst>
      <p:ext uri="{BB962C8B-B14F-4D97-AF65-F5344CB8AC3E}">
        <p14:creationId xmlns:p14="http://schemas.microsoft.com/office/powerpoint/2010/main" val="25260752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一</a:t>
            </a:r>
            <a:r>
              <a:rPr lang="zh-CN" altLang="zh-CN" dirty="0"/>
              <a:t>、</a:t>
            </a:r>
            <a:r>
              <a:rPr lang="zh-CN" altLang="zh-CN" dirty="0" smtClean="0"/>
              <a:t>痔</a:t>
            </a:r>
            <a:endParaRPr lang="zh-CN" altLang="en-US" dirty="0"/>
          </a:p>
        </p:txBody>
      </p:sp>
      <p:sp>
        <p:nvSpPr>
          <p:cNvPr id="3" name="内容占位符 2"/>
          <p:cNvSpPr>
            <a:spLocks noGrp="1"/>
          </p:cNvSpPr>
          <p:nvPr>
            <p:ph idx="1"/>
          </p:nvPr>
        </p:nvSpPr>
        <p:spPr/>
        <p:txBody>
          <a:bodyPr/>
          <a:lstStyle/>
          <a:p>
            <a:r>
              <a:rPr lang="zh-CN" altLang="zh-CN" dirty="0" smtClean="0"/>
              <a:t>根据</a:t>
            </a:r>
            <a:r>
              <a:rPr lang="zh-CN" altLang="zh-CN" dirty="0"/>
              <a:t>其所在部位不同分为</a:t>
            </a:r>
            <a:r>
              <a:rPr lang="en-US" altLang="zh-CN" dirty="0"/>
              <a:t>3</a:t>
            </a:r>
            <a:r>
              <a:rPr lang="zh-CN" altLang="zh-CN" dirty="0"/>
              <a:t>类</a:t>
            </a:r>
            <a:endParaRPr lang="en-US" altLang="zh-CN" dirty="0"/>
          </a:p>
          <a:p>
            <a:pPr lvl="1"/>
            <a:r>
              <a:rPr lang="zh-CN" altLang="zh-CN" dirty="0"/>
              <a:t>内痔（</a:t>
            </a:r>
            <a:r>
              <a:rPr lang="en-US" altLang="zh-CN" dirty="0"/>
              <a:t>internal </a:t>
            </a:r>
            <a:r>
              <a:rPr lang="en-US" altLang="zh-CN" dirty="0" smtClean="0"/>
              <a:t>hemorrhoid</a:t>
            </a:r>
            <a:r>
              <a:rPr lang="zh-CN" altLang="zh-CN" dirty="0"/>
              <a:t>）</a:t>
            </a:r>
            <a:endParaRPr lang="en-US" altLang="zh-CN" dirty="0"/>
          </a:p>
          <a:p>
            <a:pPr lvl="1"/>
            <a:r>
              <a:rPr lang="zh-CN" altLang="zh-CN" dirty="0"/>
              <a:t>外痔（</a:t>
            </a:r>
            <a:r>
              <a:rPr lang="en-US" altLang="zh-CN" dirty="0"/>
              <a:t>external </a:t>
            </a:r>
            <a:r>
              <a:rPr lang="en-US" altLang="zh-CN" dirty="0" smtClean="0"/>
              <a:t>hemorrhoid</a:t>
            </a:r>
            <a:r>
              <a:rPr lang="zh-CN" altLang="zh-CN" dirty="0"/>
              <a:t>）</a:t>
            </a:r>
            <a:endParaRPr lang="en-US" altLang="zh-CN" dirty="0"/>
          </a:p>
          <a:p>
            <a:pPr lvl="1"/>
            <a:r>
              <a:rPr lang="zh-CN" altLang="zh-CN" dirty="0"/>
              <a:t>混合痔（</a:t>
            </a:r>
            <a:r>
              <a:rPr lang="en-US" altLang="zh-CN" dirty="0"/>
              <a:t>mixed hemorrhoid</a:t>
            </a:r>
            <a:r>
              <a:rPr lang="zh-CN" altLang="zh-CN" dirty="0"/>
              <a:t>）</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1026" name="图片 3" descr="{A@1U$RJPC{VK1G%WZ~$2P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3717032"/>
            <a:ext cx="3888432" cy="2347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5724128" y="6021288"/>
            <a:ext cx="2191626" cy="400110"/>
          </a:xfrm>
          <a:prstGeom prst="rect">
            <a:avLst/>
          </a:prstGeom>
        </p:spPr>
        <p:txBody>
          <a:bodyPr wrap="none">
            <a:spAutoFit/>
          </a:bodyPr>
          <a:lstStyle/>
          <a:p>
            <a:r>
              <a:rPr lang="zh-CN" altLang="zh-CN" sz="2000" dirty="0"/>
              <a:t>图</a:t>
            </a:r>
            <a:r>
              <a:rPr lang="en-US" altLang="zh-CN" sz="2000" dirty="0"/>
              <a:t>26-1 </a:t>
            </a:r>
            <a:r>
              <a:rPr lang="en-US" altLang="zh-CN" sz="2000" dirty="0" smtClean="0"/>
              <a:t>  </a:t>
            </a:r>
            <a:r>
              <a:rPr lang="zh-CN" altLang="zh-CN" sz="2000" dirty="0" smtClean="0"/>
              <a:t>痔</a:t>
            </a:r>
            <a:r>
              <a:rPr lang="zh-CN" altLang="zh-CN" sz="2000" dirty="0"/>
              <a:t>的分类</a:t>
            </a:r>
          </a:p>
        </p:txBody>
      </p:sp>
    </p:spTree>
    <p:extLst>
      <p:ext uri="{BB962C8B-B14F-4D97-AF65-F5344CB8AC3E}">
        <p14:creationId xmlns:p14="http://schemas.microsoft.com/office/powerpoint/2010/main" val="50317873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2050"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484784"/>
            <a:ext cx="4005179" cy="3384376"/>
          </a:xfrm>
          <a:prstGeom prst="rect">
            <a:avLst/>
          </a:prstGeom>
          <a:noFill/>
          <a:ln>
            <a:noFill/>
          </a:ln>
          <a:extLst>
            <a:ext uri="{909E8E84-426E-40DD-AFC4-6F175D3DCCD1}">
              <a14:hiddenFill xmlns:a14="http://schemas.microsoft.com/office/drawing/2010/main">
                <a:solidFill>
                  <a:srgbClr val="006666"/>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4"/>
          <p:cNvSpPr/>
          <p:nvPr/>
        </p:nvSpPr>
        <p:spPr>
          <a:xfrm>
            <a:off x="827584" y="5229200"/>
            <a:ext cx="2890535" cy="400110"/>
          </a:xfrm>
          <a:prstGeom prst="rect">
            <a:avLst/>
          </a:prstGeom>
        </p:spPr>
        <p:txBody>
          <a:bodyPr wrap="none">
            <a:spAutoFit/>
          </a:bodyPr>
          <a:lstStyle/>
          <a:p>
            <a:r>
              <a:rPr lang="zh-CN" altLang="zh-CN" sz="2000" dirty="0"/>
              <a:t>图</a:t>
            </a:r>
            <a:r>
              <a:rPr lang="en-US" altLang="zh-CN" sz="2000" dirty="0"/>
              <a:t>26-7 </a:t>
            </a:r>
            <a:r>
              <a:rPr lang="en-US" altLang="zh-CN" sz="2000" dirty="0" smtClean="0"/>
              <a:t> </a:t>
            </a:r>
            <a:r>
              <a:rPr lang="zh-CN" altLang="zh-CN" sz="2000" dirty="0" smtClean="0"/>
              <a:t>横结肠</a:t>
            </a:r>
            <a:r>
              <a:rPr lang="zh-CN" altLang="zh-CN" sz="2000" dirty="0"/>
              <a:t>切除范围</a:t>
            </a:r>
            <a:endParaRPr lang="zh-CN" altLang="en-US" sz="2000" dirty="0"/>
          </a:p>
        </p:txBody>
      </p:sp>
      <p:pic>
        <p:nvPicPr>
          <p:cNvPr id="2051" name="图片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2707" y="1556792"/>
            <a:ext cx="3807725" cy="3429000"/>
          </a:xfrm>
          <a:prstGeom prst="rect">
            <a:avLst/>
          </a:prstGeom>
          <a:noFill/>
          <a:ln>
            <a:noFill/>
          </a:ln>
          <a:extLst>
            <a:ext uri="{909E8E84-426E-40DD-AFC4-6F175D3DCCD1}">
              <a14:hiddenFill xmlns:a14="http://schemas.microsoft.com/office/drawing/2010/main">
                <a:solidFill>
                  <a:srgbClr val="006666"/>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5023909" y="5244589"/>
            <a:ext cx="3147015" cy="400110"/>
          </a:xfrm>
          <a:prstGeom prst="rect">
            <a:avLst/>
          </a:prstGeom>
        </p:spPr>
        <p:txBody>
          <a:bodyPr wrap="none">
            <a:spAutoFit/>
          </a:bodyPr>
          <a:lstStyle/>
          <a:p>
            <a:r>
              <a:rPr lang="zh-CN" altLang="zh-CN" sz="2000" dirty="0"/>
              <a:t>图</a:t>
            </a:r>
            <a:r>
              <a:rPr lang="en-US" altLang="zh-CN" sz="2000" dirty="0"/>
              <a:t>26-8 </a:t>
            </a:r>
            <a:r>
              <a:rPr lang="en-US" altLang="zh-CN" sz="2000" dirty="0" smtClean="0"/>
              <a:t> </a:t>
            </a:r>
            <a:r>
              <a:rPr lang="zh-CN" altLang="zh-CN" sz="2000" dirty="0" smtClean="0"/>
              <a:t>乙状结肠</a:t>
            </a:r>
            <a:r>
              <a:rPr lang="zh-CN" altLang="zh-CN" sz="2000" dirty="0"/>
              <a:t>切除范围</a:t>
            </a:r>
            <a:endParaRPr lang="zh-CN" altLang="en-US" sz="2000" dirty="0"/>
          </a:p>
        </p:txBody>
      </p:sp>
    </p:spTree>
    <p:extLst>
      <p:ext uri="{BB962C8B-B14F-4D97-AF65-F5344CB8AC3E}">
        <p14:creationId xmlns:p14="http://schemas.microsoft.com/office/powerpoint/2010/main" val="52476437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zh-CN" dirty="0"/>
              <a:t>护理评估</a:t>
            </a:r>
            <a:endParaRPr lang="en-US" altLang="zh-CN" dirty="0"/>
          </a:p>
          <a:p>
            <a:pPr lvl="1"/>
            <a:r>
              <a:rPr lang="zh-CN" altLang="zh-CN" dirty="0"/>
              <a:t>治疗原则</a:t>
            </a:r>
            <a:endParaRPr lang="en-US" altLang="zh-CN" dirty="0"/>
          </a:p>
          <a:p>
            <a:pPr lvl="2"/>
            <a:r>
              <a:rPr lang="zh-CN" altLang="en-US" dirty="0" smtClean="0"/>
              <a:t>手术治疗</a:t>
            </a:r>
            <a:endParaRPr lang="en-US" altLang="zh-CN" dirty="0" smtClean="0"/>
          </a:p>
          <a:p>
            <a:pPr lvl="3"/>
            <a:r>
              <a:rPr lang="zh-CN" altLang="zh-CN" dirty="0" smtClean="0"/>
              <a:t>直肠癌根治术</a:t>
            </a:r>
            <a:endParaRPr lang="en-US" altLang="zh-CN" dirty="0" smtClean="0"/>
          </a:p>
          <a:p>
            <a:pPr lvl="4"/>
            <a:r>
              <a:rPr lang="zh-CN" altLang="zh-CN" dirty="0"/>
              <a:t>局部</a:t>
            </a:r>
            <a:r>
              <a:rPr lang="zh-CN" altLang="zh-CN" dirty="0" smtClean="0"/>
              <a:t>切除术</a:t>
            </a:r>
            <a:endParaRPr lang="en-US" altLang="zh-CN" dirty="0" smtClean="0"/>
          </a:p>
          <a:p>
            <a:pPr lvl="4"/>
            <a:r>
              <a:rPr lang="zh-CN" altLang="zh-CN" dirty="0"/>
              <a:t>腹会阴联合直肠癌切除术（</a:t>
            </a:r>
            <a:r>
              <a:rPr lang="en-US" altLang="zh-CN" dirty="0"/>
              <a:t>Miles</a:t>
            </a:r>
            <a:r>
              <a:rPr lang="zh-CN" altLang="zh-CN" dirty="0"/>
              <a:t>手术</a:t>
            </a:r>
            <a:r>
              <a:rPr lang="zh-CN" altLang="zh-CN" dirty="0" smtClean="0"/>
              <a:t>）</a:t>
            </a:r>
            <a:endParaRPr lang="en-US" altLang="zh-CN" dirty="0" smtClean="0"/>
          </a:p>
          <a:p>
            <a:pPr lvl="4"/>
            <a:r>
              <a:rPr lang="zh-CN" altLang="zh-CN" dirty="0"/>
              <a:t>经腹直肠癌切除术（</a:t>
            </a:r>
            <a:r>
              <a:rPr lang="en-US" altLang="zh-CN" dirty="0"/>
              <a:t>Dixon</a:t>
            </a:r>
            <a:r>
              <a:rPr lang="zh-CN" altLang="zh-CN" dirty="0"/>
              <a:t>手术</a:t>
            </a:r>
            <a:r>
              <a:rPr lang="zh-CN" altLang="zh-CN" dirty="0" smtClean="0"/>
              <a:t>）</a:t>
            </a:r>
            <a:endParaRPr lang="en-US" altLang="zh-CN" dirty="0" smtClean="0"/>
          </a:p>
          <a:p>
            <a:pPr lvl="4"/>
            <a:r>
              <a:rPr lang="zh-CN" altLang="zh-CN" dirty="0"/>
              <a:t>经腹直肠癌切除、近端造口、远端封闭术（</a:t>
            </a:r>
            <a:r>
              <a:rPr lang="en-US" altLang="zh-CN" dirty="0"/>
              <a:t>Hartmann</a:t>
            </a:r>
            <a:r>
              <a:rPr lang="zh-CN" altLang="zh-CN" dirty="0"/>
              <a:t>手术）</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27567636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3074" name="Picture 2" descr="图26-9  Miles手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268760"/>
            <a:ext cx="3312368" cy="4439923"/>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1140208" y="5766904"/>
            <a:ext cx="2207656" cy="400110"/>
          </a:xfrm>
          <a:prstGeom prst="rect">
            <a:avLst/>
          </a:prstGeom>
        </p:spPr>
        <p:txBody>
          <a:bodyPr wrap="none">
            <a:spAutoFit/>
          </a:bodyPr>
          <a:lstStyle/>
          <a:p>
            <a:r>
              <a:rPr lang="zh-CN" altLang="zh-CN" sz="2000" dirty="0"/>
              <a:t>图</a:t>
            </a:r>
            <a:r>
              <a:rPr lang="en-US" altLang="zh-CN" sz="2000" dirty="0"/>
              <a:t>26-9  Miles</a:t>
            </a:r>
            <a:r>
              <a:rPr lang="zh-CN" altLang="zh-CN" sz="2000" dirty="0"/>
              <a:t>手术</a:t>
            </a:r>
            <a:endParaRPr lang="zh-CN" altLang="en-US" sz="2000" dirty="0"/>
          </a:p>
        </p:txBody>
      </p:sp>
      <p:pic>
        <p:nvPicPr>
          <p:cNvPr id="3075" name="图片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66765" y="1293333"/>
            <a:ext cx="3130285" cy="4439923"/>
          </a:xfrm>
          <a:prstGeom prst="rect">
            <a:avLst/>
          </a:prstGeom>
          <a:noFill/>
          <a:extLst>
            <a:ext uri="{909E8E84-426E-40DD-AFC4-6F175D3DCCD1}">
              <a14:hiddenFill xmlns:a14="http://schemas.microsoft.com/office/drawing/2010/main">
                <a:solidFill>
                  <a:srgbClr val="FFFFFF"/>
                </a:solidFill>
              </a14:hiddenFill>
            </a:ext>
          </a:extLst>
        </p:spPr>
      </p:pic>
      <p:sp>
        <p:nvSpPr>
          <p:cNvPr id="6" name="矩形 5"/>
          <p:cNvSpPr/>
          <p:nvPr/>
        </p:nvSpPr>
        <p:spPr>
          <a:xfrm>
            <a:off x="5439300" y="5797682"/>
            <a:ext cx="2408032" cy="400110"/>
          </a:xfrm>
          <a:prstGeom prst="rect">
            <a:avLst/>
          </a:prstGeom>
        </p:spPr>
        <p:txBody>
          <a:bodyPr wrap="none">
            <a:spAutoFit/>
          </a:bodyPr>
          <a:lstStyle/>
          <a:p>
            <a:r>
              <a:rPr lang="zh-CN" altLang="zh-CN" sz="2000" dirty="0"/>
              <a:t>图</a:t>
            </a:r>
            <a:r>
              <a:rPr lang="en-US" altLang="zh-CN" sz="2000" dirty="0"/>
              <a:t>26-10  Dixon</a:t>
            </a:r>
            <a:r>
              <a:rPr lang="zh-CN" altLang="zh-CN" sz="2000" dirty="0"/>
              <a:t>手术</a:t>
            </a:r>
            <a:endParaRPr lang="zh-CN" altLang="en-US" sz="2000" dirty="0"/>
          </a:p>
        </p:txBody>
      </p:sp>
    </p:spTree>
    <p:extLst>
      <p:ext uri="{BB962C8B-B14F-4D97-AF65-F5344CB8AC3E}">
        <p14:creationId xmlns:p14="http://schemas.microsoft.com/office/powerpoint/2010/main" val="340170588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endParaRPr lang="zh-CN" altLang="en-US"/>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pic>
        <p:nvPicPr>
          <p:cNvPr id="4098" name="Picture 2" descr="Hartman手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1428" y="1001360"/>
            <a:ext cx="3363318" cy="4803904"/>
          </a:xfrm>
          <a:prstGeom prst="rect">
            <a:avLst/>
          </a:prstGeom>
          <a:noFill/>
          <a:extLst>
            <a:ext uri="{909E8E84-426E-40DD-AFC4-6F175D3DCCD1}">
              <a14:hiddenFill xmlns:a14="http://schemas.microsoft.com/office/drawing/2010/main">
                <a:solidFill>
                  <a:srgbClr val="FFFFFF"/>
                </a:solidFill>
              </a14:hiddenFill>
            </a:ext>
          </a:extLst>
        </p:spPr>
      </p:pic>
      <p:sp>
        <p:nvSpPr>
          <p:cNvPr id="5" name="矩形 4"/>
          <p:cNvSpPr/>
          <p:nvPr/>
        </p:nvSpPr>
        <p:spPr>
          <a:xfrm>
            <a:off x="3308354" y="5820623"/>
            <a:ext cx="2857064" cy="400110"/>
          </a:xfrm>
          <a:prstGeom prst="rect">
            <a:avLst/>
          </a:prstGeom>
        </p:spPr>
        <p:txBody>
          <a:bodyPr wrap="none">
            <a:spAutoFit/>
          </a:bodyPr>
          <a:lstStyle/>
          <a:p>
            <a:r>
              <a:rPr lang="zh-CN" altLang="zh-CN" sz="2000" dirty="0"/>
              <a:t>图</a:t>
            </a:r>
            <a:r>
              <a:rPr lang="en-US" altLang="zh-CN" sz="2000" dirty="0"/>
              <a:t>26-11  Hartmann</a:t>
            </a:r>
            <a:r>
              <a:rPr lang="zh-CN" altLang="zh-CN" sz="2000" dirty="0"/>
              <a:t>手术</a:t>
            </a:r>
          </a:p>
        </p:txBody>
      </p:sp>
    </p:spTree>
    <p:extLst>
      <p:ext uri="{BB962C8B-B14F-4D97-AF65-F5344CB8AC3E}">
        <p14:creationId xmlns:p14="http://schemas.microsoft.com/office/powerpoint/2010/main" val="771056145"/>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zh-CN" dirty="0"/>
              <a:t>护理评估</a:t>
            </a:r>
            <a:endParaRPr lang="en-US" altLang="zh-CN" dirty="0"/>
          </a:p>
          <a:p>
            <a:pPr lvl="1"/>
            <a:r>
              <a:rPr lang="zh-CN" altLang="zh-CN" dirty="0"/>
              <a:t>治疗原则</a:t>
            </a:r>
            <a:endParaRPr lang="en-US" altLang="zh-CN" dirty="0"/>
          </a:p>
          <a:p>
            <a:pPr lvl="2"/>
            <a:r>
              <a:rPr lang="zh-CN" altLang="en-US" dirty="0"/>
              <a:t>手术治疗</a:t>
            </a:r>
            <a:endParaRPr lang="en-US" altLang="zh-CN" dirty="0"/>
          </a:p>
          <a:p>
            <a:pPr lvl="3"/>
            <a:r>
              <a:rPr lang="zh-CN" altLang="zh-CN" dirty="0" smtClean="0"/>
              <a:t>姑息性手术</a:t>
            </a:r>
            <a:endParaRPr lang="en-US" altLang="zh-CN" dirty="0" smtClean="0"/>
          </a:p>
          <a:p>
            <a:pPr lvl="4"/>
            <a:r>
              <a:rPr lang="zh-CN" altLang="zh-CN" dirty="0"/>
              <a:t>适用于癌肿尚能切除，但已经发生远处转</a:t>
            </a:r>
            <a:r>
              <a:rPr lang="zh-CN" altLang="zh-CN" dirty="0" smtClean="0"/>
              <a:t>移的晚期</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20397254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zh-CN" dirty="0"/>
              <a:t>护理评估</a:t>
            </a:r>
            <a:endParaRPr lang="en-US" altLang="zh-CN" dirty="0"/>
          </a:p>
          <a:p>
            <a:pPr lvl="1"/>
            <a:r>
              <a:rPr lang="zh-CN" altLang="zh-CN" dirty="0"/>
              <a:t>治疗原则</a:t>
            </a:r>
            <a:endParaRPr lang="en-US" altLang="zh-CN" dirty="0"/>
          </a:p>
          <a:p>
            <a:pPr lvl="2"/>
            <a:r>
              <a:rPr lang="zh-CN" altLang="zh-CN" dirty="0" smtClean="0"/>
              <a:t>非手术治疗或辅助治疗</a:t>
            </a:r>
            <a:r>
              <a:rPr lang="zh-CN" altLang="zh-CN" dirty="0" smtClean="0"/>
              <a:t>癌肿</a:t>
            </a:r>
            <a:r>
              <a:rPr lang="zh-CN" altLang="en-US" dirty="0" smtClean="0"/>
              <a:t>患者</a:t>
            </a:r>
            <a:endParaRPr lang="en-US" altLang="zh-CN" dirty="0" smtClean="0"/>
          </a:p>
          <a:p>
            <a:pPr lvl="3"/>
            <a:r>
              <a:rPr lang="zh-CN" altLang="zh-CN" dirty="0" smtClean="0"/>
              <a:t>化疗</a:t>
            </a:r>
            <a:endParaRPr lang="en-US" altLang="zh-CN" dirty="0" smtClean="0"/>
          </a:p>
          <a:p>
            <a:pPr lvl="3"/>
            <a:r>
              <a:rPr lang="zh-CN" altLang="en-US" dirty="0" smtClean="0"/>
              <a:t>放疗</a:t>
            </a:r>
            <a:endParaRPr lang="en-US" altLang="zh-CN" dirty="0" smtClean="0"/>
          </a:p>
          <a:p>
            <a:pPr lvl="3"/>
            <a:r>
              <a:rPr lang="zh-CN" altLang="en-US" dirty="0" smtClean="0"/>
              <a:t>分子靶向治疗</a:t>
            </a:r>
            <a:endParaRPr lang="en-US" altLang="zh-CN" dirty="0" smtClean="0"/>
          </a:p>
          <a:p>
            <a:pPr lvl="3"/>
            <a:r>
              <a:rPr lang="zh-CN" altLang="zh-CN" dirty="0"/>
              <a:t>生物免疫治疗</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0305767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zh-CN" dirty="0"/>
              <a:t>案例</a:t>
            </a:r>
            <a:r>
              <a:rPr lang="en-US" altLang="zh-CN" dirty="0"/>
              <a:t> 26-1 B</a:t>
            </a:r>
            <a:endParaRPr lang="zh-CN" altLang="zh-CN" dirty="0"/>
          </a:p>
          <a:p>
            <a:pPr lvl="1"/>
            <a:r>
              <a:rPr lang="zh-CN" altLang="en-US" dirty="0" smtClean="0"/>
              <a:t>患者</a:t>
            </a:r>
            <a:r>
              <a:rPr lang="zh-CN" altLang="zh-CN" dirty="0" smtClean="0"/>
              <a:t>在</a:t>
            </a:r>
            <a:r>
              <a:rPr lang="zh-CN" altLang="zh-CN" dirty="0"/>
              <a:t>充分的结肠癌术前准备后，行右半结肠切除术</a:t>
            </a:r>
            <a:r>
              <a:rPr lang="zh-CN" altLang="zh-CN" dirty="0" smtClean="0"/>
              <a:t>。</a:t>
            </a:r>
            <a:r>
              <a:rPr lang="zh-CN" altLang="en-US" dirty="0" smtClean="0"/>
              <a:t>患者</a:t>
            </a:r>
            <a:r>
              <a:rPr lang="zh-CN" altLang="zh-CN" dirty="0" smtClean="0"/>
              <a:t>安</a:t>
            </a:r>
            <a:r>
              <a:rPr lang="zh-CN" altLang="zh-CN" dirty="0"/>
              <a:t>返病房，麻醉清醒后</a:t>
            </a:r>
            <a:r>
              <a:rPr lang="zh-CN" altLang="zh-CN" dirty="0" smtClean="0"/>
              <a:t>，</a:t>
            </a:r>
            <a:r>
              <a:rPr lang="zh-CN" altLang="en-US" dirty="0" smtClean="0"/>
              <a:t>患者</a:t>
            </a:r>
            <a:r>
              <a:rPr lang="zh-CN" altLang="zh-CN" dirty="0" smtClean="0"/>
              <a:t>诉</a:t>
            </a:r>
            <a:r>
              <a:rPr lang="zh-CN" altLang="zh-CN" dirty="0"/>
              <a:t>疼痛，家属情绪紧张，心情急切想</a:t>
            </a:r>
            <a:r>
              <a:rPr lang="zh-CN" altLang="zh-CN" dirty="0" smtClean="0"/>
              <a:t>探望</a:t>
            </a:r>
            <a:r>
              <a:rPr lang="zh-CN" altLang="en-US" dirty="0" smtClean="0"/>
              <a:t>患者</a:t>
            </a:r>
            <a:r>
              <a:rPr lang="zh-CN" altLang="zh-CN" dirty="0" smtClean="0"/>
              <a:t>。</a:t>
            </a:r>
            <a:endParaRPr lang="zh-CN" altLang="zh-CN" dirty="0"/>
          </a:p>
          <a:p>
            <a:pPr lvl="1"/>
            <a:r>
              <a:rPr lang="zh-CN" altLang="zh-CN" dirty="0" smtClean="0"/>
              <a:t>问题</a:t>
            </a:r>
            <a:r>
              <a:rPr lang="zh-CN" altLang="zh-CN" dirty="0"/>
              <a:t>：①</a:t>
            </a:r>
            <a:r>
              <a:rPr lang="zh-CN" altLang="zh-CN" dirty="0" smtClean="0"/>
              <a:t>该</a:t>
            </a:r>
            <a:r>
              <a:rPr lang="zh-CN" altLang="en-US" dirty="0" smtClean="0"/>
              <a:t>患者</a:t>
            </a:r>
            <a:r>
              <a:rPr lang="zh-CN" altLang="zh-CN" dirty="0" smtClean="0"/>
              <a:t>术</a:t>
            </a:r>
            <a:r>
              <a:rPr lang="zh-CN" altLang="zh-CN" dirty="0"/>
              <a:t>后</a:t>
            </a:r>
            <a:r>
              <a:rPr lang="en-US" altLang="zh-CN" dirty="0"/>
              <a:t>24</a:t>
            </a:r>
            <a:r>
              <a:rPr lang="zh-CN" altLang="zh-CN" dirty="0"/>
              <a:t>小时内的护理重点是什么？②护士如何安抚家属焦虑情绪？</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4486079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zh-CN" dirty="0"/>
              <a:t>主要护理诊断</a:t>
            </a:r>
            <a:r>
              <a:rPr lang="en-US" altLang="zh-CN" dirty="0"/>
              <a:t>/</a:t>
            </a:r>
            <a:r>
              <a:rPr lang="zh-CN" altLang="zh-CN" dirty="0"/>
              <a:t>合作性</a:t>
            </a:r>
            <a:r>
              <a:rPr lang="zh-CN" altLang="zh-CN" dirty="0" smtClean="0"/>
              <a:t>问题</a:t>
            </a:r>
            <a:endParaRPr lang="zh-CN" altLang="zh-CN" dirty="0"/>
          </a:p>
          <a:p>
            <a:pPr lvl="1"/>
            <a:r>
              <a:rPr lang="zh-CN" altLang="zh-CN" sz="2800" dirty="0" smtClean="0"/>
              <a:t>焦虑  </a:t>
            </a:r>
            <a:r>
              <a:rPr lang="zh-CN" altLang="zh-CN" sz="2800" dirty="0"/>
              <a:t>与对癌症的治疗缺乏信息及担心术后发生转移或忧虑术后永久性人工肛门影响生活和工作</a:t>
            </a:r>
            <a:r>
              <a:rPr lang="zh-CN" altLang="zh-CN" sz="2800" dirty="0" smtClean="0"/>
              <a:t>有关</a:t>
            </a:r>
            <a:endParaRPr lang="zh-CN" altLang="zh-CN" sz="2800" dirty="0"/>
          </a:p>
          <a:p>
            <a:pPr lvl="1"/>
            <a:r>
              <a:rPr lang="zh-CN" altLang="en-US" sz="2800" dirty="0" smtClean="0"/>
              <a:t>营</a:t>
            </a:r>
            <a:r>
              <a:rPr lang="zh-CN" altLang="zh-CN" sz="2800" dirty="0" smtClean="0"/>
              <a:t>养失调</a:t>
            </a:r>
            <a:r>
              <a:rPr lang="zh-CN" altLang="zh-CN" sz="2800" dirty="0"/>
              <a:t>（低于机体需要量）  与癌肿慢性消耗、手术创伤、放化疗反应</a:t>
            </a:r>
            <a:r>
              <a:rPr lang="zh-CN" altLang="zh-CN" sz="2800" dirty="0" smtClean="0"/>
              <a:t>有关</a:t>
            </a:r>
            <a:endParaRPr lang="zh-CN" altLang="zh-CN" sz="2800" dirty="0"/>
          </a:p>
          <a:p>
            <a:pPr lvl="1"/>
            <a:r>
              <a:rPr lang="zh-CN" altLang="en-US" sz="2800" dirty="0" smtClean="0"/>
              <a:t>身</a:t>
            </a:r>
            <a:r>
              <a:rPr lang="zh-CN" altLang="zh-CN" sz="2800" dirty="0" smtClean="0"/>
              <a:t>体意象</a:t>
            </a:r>
            <a:r>
              <a:rPr lang="zh-CN" altLang="zh-CN" sz="2800" dirty="0"/>
              <a:t>紊乱  与结肠造口后排便方式改变</a:t>
            </a:r>
            <a:r>
              <a:rPr lang="zh-CN" altLang="zh-CN" sz="2800" dirty="0" smtClean="0"/>
              <a:t>有关</a:t>
            </a:r>
            <a:endParaRPr lang="zh-CN" altLang="zh-CN" sz="2800" dirty="0"/>
          </a:p>
          <a:p>
            <a:pPr lvl="1"/>
            <a:r>
              <a:rPr lang="zh-CN" altLang="zh-CN" sz="2800" dirty="0" smtClean="0"/>
              <a:t>潜在</a:t>
            </a:r>
            <a:r>
              <a:rPr lang="zh-CN" altLang="zh-CN" sz="2800" dirty="0"/>
              <a:t>并发症  切口感染、吻合口瘘、造口并发症等</a:t>
            </a:r>
            <a:endParaRPr lang="zh-CN" altLang="en-US" sz="28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68897255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zh-CN" dirty="0"/>
              <a:t>护理</a:t>
            </a:r>
            <a:r>
              <a:rPr lang="zh-CN" altLang="zh-CN" dirty="0" smtClean="0"/>
              <a:t>措施</a:t>
            </a:r>
            <a:endParaRPr lang="en-US" altLang="zh-CN" dirty="0" smtClean="0"/>
          </a:p>
          <a:p>
            <a:pPr lvl="1"/>
            <a:r>
              <a:rPr lang="zh-CN" altLang="en-US" dirty="0"/>
              <a:t>术</a:t>
            </a:r>
            <a:r>
              <a:rPr lang="zh-CN" altLang="en-US" dirty="0" smtClean="0"/>
              <a:t>前护理</a:t>
            </a:r>
            <a:endParaRPr lang="en-US" altLang="zh-CN" dirty="0" smtClean="0"/>
          </a:p>
          <a:p>
            <a:pPr lvl="2"/>
            <a:r>
              <a:rPr lang="zh-CN" altLang="zh-CN" dirty="0"/>
              <a:t>心理</a:t>
            </a:r>
            <a:r>
              <a:rPr lang="zh-CN" altLang="zh-CN" dirty="0" smtClean="0"/>
              <a:t>护理</a:t>
            </a:r>
            <a:endParaRPr lang="en-US" altLang="zh-CN" dirty="0" smtClean="0"/>
          </a:p>
          <a:p>
            <a:pPr lvl="2"/>
            <a:r>
              <a:rPr lang="zh-CN" altLang="en-US" dirty="0" smtClean="0"/>
              <a:t>营养支持</a:t>
            </a:r>
            <a:endParaRPr lang="en-US" altLang="zh-CN" dirty="0" smtClean="0"/>
          </a:p>
          <a:p>
            <a:pPr lvl="2"/>
            <a:r>
              <a:rPr lang="zh-CN" altLang="zh-CN" dirty="0"/>
              <a:t>肠道</a:t>
            </a:r>
            <a:r>
              <a:rPr lang="zh-CN" altLang="zh-CN" dirty="0" smtClean="0"/>
              <a:t>准备</a:t>
            </a:r>
            <a:endParaRPr lang="en-US" altLang="zh-CN" dirty="0" smtClean="0"/>
          </a:p>
          <a:p>
            <a:pPr lvl="3"/>
            <a:r>
              <a:rPr lang="zh-CN" altLang="en-US" dirty="0" smtClean="0"/>
              <a:t>传统的肠道准备</a:t>
            </a:r>
            <a:r>
              <a:rPr lang="zh-CN" altLang="zh-CN" dirty="0"/>
              <a:t>（</a:t>
            </a:r>
            <a:r>
              <a:rPr lang="en-US" altLang="zh-CN" dirty="0"/>
              <a:t>3</a:t>
            </a:r>
            <a:r>
              <a:rPr lang="zh-CN" altLang="zh-CN" dirty="0"/>
              <a:t>天法）</a:t>
            </a:r>
            <a:endParaRPr lang="en-US" altLang="zh-CN" dirty="0" smtClean="0"/>
          </a:p>
          <a:p>
            <a:pPr lvl="3"/>
            <a:r>
              <a:rPr lang="zh-CN" altLang="zh-CN" dirty="0"/>
              <a:t>全肠道灌洗法（</a:t>
            </a:r>
            <a:r>
              <a:rPr lang="en-US" altLang="zh-CN" dirty="0"/>
              <a:t>1</a:t>
            </a:r>
            <a:r>
              <a:rPr lang="zh-CN" altLang="zh-CN" dirty="0"/>
              <a:t>天法</a:t>
            </a:r>
            <a:r>
              <a:rPr lang="zh-CN" altLang="zh-CN" dirty="0" smtClean="0"/>
              <a:t>）</a:t>
            </a:r>
            <a:endParaRPr lang="en-US" altLang="zh-CN" dirty="0" smtClean="0"/>
          </a:p>
          <a:p>
            <a:pPr lvl="3"/>
            <a:r>
              <a:rPr lang="zh-CN" altLang="zh-CN" dirty="0"/>
              <a:t>口服甘露醇肠道准备</a:t>
            </a:r>
            <a:r>
              <a:rPr lang="zh-CN" altLang="zh-CN" dirty="0" smtClean="0"/>
              <a:t>法</a:t>
            </a:r>
            <a:endParaRPr lang="en-US" altLang="zh-CN" dirty="0" smtClean="0"/>
          </a:p>
          <a:p>
            <a:pPr lvl="2"/>
            <a:r>
              <a:rPr lang="zh-CN" altLang="zh-CN" dirty="0"/>
              <a:t>其他</a:t>
            </a:r>
            <a:r>
              <a:rPr lang="zh-CN" altLang="zh-CN" dirty="0" smtClean="0"/>
              <a:t>准备</a:t>
            </a:r>
            <a:endParaRPr lang="en-US" altLang="zh-CN" dirty="0" smtClean="0"/>
          </a:p>
          <a:p>
            <a:pPr lvl="3"/>
            <a:r>
              <a:rPr lang="zh-CN" altLang="zh-CN" dirty="0" smtClean="0"/>
              <a:t>术</a:t>
            </a:r>
            <a:r>
              <a:rPr lang="zh-CN" altLang="zh-CN" dirty="0"/>
              <a:t>日晨常规留置胃管及尿管</a:t>
            </a:r>
            <a:endParaRPr lang="en-US" altLang="zh-CN" dirty="0" smtClean="0"/>
          </a:p>
          <a:p>
            <a:pPr lvl="2"/>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422152279"/>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en-US" dirty="0" smtClean="0"/>
              <a:t>术后护</a:t>
            </a:r>
            <a:r>
              <a:rPr lang="zh-CN" altLang="en-US" dirty="0"/>
              <a:t>理</a:t>
            </a:r>
            <a:endParaRPr lang="en-US" altLang="zh-CN" dirty="0"/>
          </a:p>
          <a:p>
            <a:pPr lvl="2"/>
            <a:r>
              <a:rPr lang="zh-CN" altLang="en-US" dirty="0"/>
              <a:t>体位</a:t>
            </a:r>
            <a:endParaRPr lang="en-US" altLang="zh-CN" dirty="0"/>
          </a:p>
          <a:p>
            <a:pPr lvl="2"/>
            <a:r>
              <a:rPr lang="zh-CN" altLang="en-US" dirty="0" smtClean="0"/>
              <a:t>营养支持</a:t>
            </a:r>
            <a:endParaRPr lang="en-US" altLang="zh-CN" dirty="0" smtClean="0"/>
          </a:p>
          <a:p>
            <a:pPr lvl="3"/>
            <a:r>
              <a:rPr lang="zh-CN" altLang="zh-CN" dirty="0"/>
              <a:t>术后早期禁食、胃肠减压，经静脉补充液体或</a:t>
            </a:r>
            <a:r>
              <a:rPr lang="zh-CN" altLang="zh-CN" dirty="0" smtClean="0"/>
              <a:t>营养</a:t>
            </a:r>
            <a:endParaRPr lang="en-US" altLang="zh-CN" dirty="0" smtClean="0"/>
          </a:p>
          <a:p>
            <a:pPr lvl="3"/>
            <a:r>
              <a:rPr lang="zh-CN" altLang="zh-CN" dirty="0"/>
              <a:t>肛门排气、拔除胃管、造口开放</a:t>
            </a:r>
            <a:r>
              <a:rPr lang="zh-CN" altLang="zh-CN" dirty="0" smtClean="0"/>
              <a:t>后</a:t>
            </a:r>
            <a:r>
              <a:rPr lang="zh-CN" altLang="en-US" dirty="0" smtClean="0"/>
              <a:t>，逐渐进食</a:t>
            </a:r>
            <a:endParaRPr lang="en-US" altLang="zh-CN" dirty="0" smtClean="0"/>
          </a:p>
          <a:p>
            <a:pPr lvl="3"/>
            <a:r>
              <a:rPr lang="zh-CN" altLang="zh-CN" dirty="0"/>
              <a:t>饮食应以高热量、高蛋白、低脂及丰富维生素</a:t>
            </a:r>
            <a:r>
              <a:rPr lang="zh-CN" altLang="zh-CN" dirty="0" smtClean="0"/>
              <a:t>为主</a:t>
            </a:r>
            <a:endParaRPr lang="en-US" altLang="zh-CN" dirty="0" smtClean="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6562765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一</a:t>
            </a:r>
            <a:r>
              <a:rPr lang="zh-CN" altLang="en-US" dirty="0" smtClean="0"/>
              <a:t>、痔</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zh-CN" dirty="0" smtClean="0"/>
              <a:t>临床表现</a:t>
            </a:r>
            <a:endParaRPr lang="en-US" altLang="zh-CN" dirty="0" smtClean="0"/>
          </a:p>
          <a:p>
            <a:pPr lvl="2"/>
            <a:r>
              <a:rPr lang="zh-CN" altLang="en-US" dirty="0" smtClean="0"/>
              <a:t>内痔</a:t>
            </a:r>
            <a:endParaRPr lang="en-US" altLang="zh-CN" dirty="0" smtClean="0"/>
          </a:p>
          <a:p>
            <a:pPr lvl="3"/>
            <a:r>
              <a:rPr lang="zh-CN" altLang="zh-CN" dirty="0"/>
              <a:t>无痛性间歇</a:t>
            </a:r>
            <a:r>
              <a:rPr lang="zh-CN" altLang="zh-CN" dirty="0" smtClean="0"/>
              <a:t>性便后出鲜血</a:t>
            </a:r>
            <a:endParaRPr lang="en-US" altLang="zh-CN" dirty="0" smtClean="0"/>
          </a:p>
          <a:p>
            <a:pPr lvl="3"/>
            <a:r>
              <a:rPr lang="zh-CN" altLang="zh-CN" dirty="0" smtClean="0"/>
              <a:t>根据</a:t>
            </a:r>
            <a:r>
              <a:rPr lang="zh-CN" altLang="zh-CN" dirty="0"/>
              <a:t>痔脱出的程度可将内痔分成</a:t>
            </a:r>
            <a:r>
              <a:rPr lang="en-US" altLang="zh-CN" dirty="0"/>
              <a:t>4</a:t>
            </a:r>
            <a:r>
              <a:rPr lang="zh-CN" altLang="zh-CN" dirty="0" smtClean="0"/>
              <a:t>度</a:t>
            </a:r>
            <a:endParaRPr lang="en-US" altLang="zh-CN" dirty="0" smtClean="0"/>
          </a:p>
          <a:p>
            <a:pPr lvl="4"/>
            <a:r>
              <a:rPr lang="en-US" altLang="zh-CN" sz="2400" dirty="0" smtClean="0"/>
              <a:t>I</a:t>
            </a:r>
            <a:r>
              <a:rPr lang="zh-CN" altLang="zh-CN" sz="2400" dirty="0"/>
              <a:t>度：只在便血时出血、痔块不脱出肛门</a:t>
            </a:r>
            <a:r>
              <a:rPr lang="zh-CN" altLang="zh-CN" sz="2400" dirty="0" smtClean="0"/>
              <a:t>外</a:t>
            </a:r>
            <a:endParaRPr lang="en-US" altLang="zh-CN" sz="2400" dirty="0" smtClean="0"/>
          </a:p>
          <a:p>
            <a:pPr lvl="4"/>
            <a:r>
              <a:rPr lang="en-US" altLang="zh-CN" sz="2400" dirty="0" smtClean="0"/>
              <a:t>II</a:t>
            </a:r>
            <a:r>
              <a:rPr lang="zh-CN" altLang="zh-CN" sz="2400" dirty="0"/>
              <a:t>度：排便时痔块脱出在肛门外，排便后自行还</a:t>
            </a:r>
            <a:r>
              <a:rPr lang="zh-CN" altLang="zh-CN" sz="2400" dirty="0" smtClean="0"/>
              <a:t>纳</a:t>
            </a:r>
            <a:endParaRPr lang="en-US" altLang="zh-CN" sz="2400" dirty="0" smtClean="0"/>
          </a:p>
          <a:p>
            <a:pPr lvl="4"/>
            <a:r>
              <a:rPr lang="en-US" altLang="zh-CN" sz="2400" dirty="0" smtClean="0"/>
              <a:t>III</a:t>
            </a:r>
            <a:r>
              <a:rPr lang="zh-CN" altLang="zh-CN" sz="2400" dirty="0" smtClean="0"/>
              <a:t>度</a:t>
            </a:r>
            <a:r>
              <a:rPr lang="zh-CN" altLang="en-US" sz="2400" dirty="0" smtClean="0"/>
              <a:t>：</a:t>
            </a:r>
            <a:r>
              <a:rPr lang="zh-CN" altLang="zh-CN" sz="2400" dirty="0" smtClean="0"/>
              <a:t>痔</a:t>
            </a:r>
            <a:r>
              <a:rPr lang="zh-CN" altLang="zh-CN" sz="2400" dirty="0"/>
              <a:t>块脱出于肛门外，需用手辅助才可还</a:t>
            </a:r>
            <a:r>
              <a:rPr lang="zh-CN" altLang="zh-CN" sz="2400" dirty="0" smtClean="0"/>
              <a:t>纳</a:t>
            </a:r>
            <a:endParaRPr lang="en-US" altLang="zh-CN" sz="2400" dirty="0" smtClean="0"/>
          </a:p>
          <a:p>
            <a:pPr lvl="4"/>
            <a:r>
              <a:rPr lang="en-US" altLang="zh-CN" sz="2400" dirty="0" smtClean="0"/>
              <a:t>IV</a:t>
            </a:r>
            <a:r>
              <a:rPr lang="zh-CN" altLang="zh-CN" sz="2400" dirty="0"/>
              <a:t>度：痔长期在肛门外，不能还纳或还纳后又立即</a:t>
            </a:r>
            <a:r>
              <a:rPr lang="zh-CN" altLang="zh-CN" sz="2400" dirty="0" smtClean="0"/>
              <a:t>脱出</a:t>
            </a:r>
            <a:endParaRPr lang="en-US" altLang="zh-CN" sz="2400"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35843277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en-US" dirty="0" smtClean="0"/>
              <a:t>护理措施</a:t>
            </a:r>
            <a:endParaRPr lang="en-US" altLang="zh-CN" dirty="0" smtClean="0"/>
          </a:p>
          <a:p>
            <a:pPr lvl="1"/>
            <a:r>
              <a:rPr lang="zh-CN" altLang="en-US" dirty="0" smtClean="0"/>
              <a:t>术后护理</a:t>
            </a:r>
            <a:endParaRPr lang="en-US" altLang="zh-CN" dirty="0" smtClean="0"/>
          </a:p>
          <a:p>
            <a:pPr lvl="2"/>
            <a:r>
              <a:rPr lang="zh-CN" altLang="zh-CN" dirty="0" smtClean="0"/>
              <a:t>引流</a:t>
            </a:r>
            <a:r>
              <a:rPr lang="zh-CN" altLang="zh-CN" dirty="0"/>
              <a:t>管的护理</a:t>
            </a:r>
            <a:endParaRPr lang="en-US" altLang="zh-CN" dirty="0"/>
          </a:p>
          <a:p>
            <a:pPr lvl="3"/>
            <a:r>
              <a:rPr lang="zh-CN" altLang="zh-CN" dirty="0"/>
              <a:t>留置导尿管的</a:t>
            </a:r>
            <a:r>
              <a:rPr lang="zh-CN" altLang="zh-CN" dirty="0" smtClean="0"/>
              <a:t>护理</a:t>
            </a:r>
            <a:endParaRPr lang="en-US" altLang="zh-CN" dirty="0" smtClean="0"/>
          </a:p>
          <a:p>
            <a:pPr lvl="4"/>
            <a:r>
              <a:rPr lang="zh-CN" altLang="zh-CN" dirty="0"/>
              <a:t>术后导尿管一般放置</a:t>
            </a:r>
            <a:r>
              <a:rPr lang="en-US" altLang="zh-CN" dirty="0"/>
              <a:t>1</a:t>
            </a:r>
            <a:r>
              <a:rPr lang="zh-CN" altLang="zh-CN" dirty="0"/>
              <a:t>～</a:t>
            </a:r>
            <a:r>
              <a:rPr lang="en-US" altLang="zh-CN" dirty="0"/>
              <a:t>2</a:t>
            </a:r>
            <a:r>
              <a:rPr lang="zh-CN" altLang="zh-CN" dirty="0"/>
              <a:t>周，注意保持尿道口</a:t>
            </a:r>
            <a:r>
              <a:rPr lang="zh-CN" altLang="zh-CN" dirty="0" smtClean="0"/>
              <a:t>清洁</a:t>
            </a:r>
            <a:endParaRPr lang="zh-CN" altLang="zh-CN" sz="2000" dirty="0"/>
          </a:p>
          <a:p>
            <a:pPr lvl="4"/>
            <a:r>
              <a:rPr lang="en-US" altLang="zh-CN" dirty="0" smtClean="0"/>
              <a:t> </a:t>
            </a:r>
            <a:r>
              <a:rPr lang="zh-CN" altLang="zh-CN" dirty="0" smtClean="0"/>
              <a:t>观察</a:t>
            </a:r>
            <a:r>
              <a:rPr lang="zh-CN" altLang="zh-CN" dirty="0"/>
              <a:t>尿液</a:t>
            </a:r>
            <a:r>
              <a:rPr lang="zh-CN" altLang="zh-CN" dirty="0" smtClean="0"/>
              <a:t>性质</a:t>
            </a:r>
            <a:endParaRPr lang="en-US" altLang="zh-CN" dirty="0" smtClean="0"/>
          </a:p>
          <a:p>
            <a:pPr lvl="4"/>
            <a:r>
              <a:rPr lang="en-US" altLang="zh-CN" dirty="0" smtClean="0"/>
              <a:t> </a:t>
            </a:r>
            <a:r>
              <a:rPr lang="zh-CN" altLang="zh-CN" dirty="0" smtClean="0"/>
              <a:t>导尿</a:t>
            </a:r>
            <a:r>
              <a:rPr lang="zh-CN" altLang="zh-CN" dirty="0"/>
              <a:t>期间注意保持导尿管通畅，避免受压</a:t>
            </a:r>
            <a:r>
              <a:rPr lang="zh-CN" altLang="zh-CN" dirty="0" smtClean="0"/>
              <a:t>扭曲</a:t>
            </a:r>
            <a:endParaRPr lang="zh-CN" altLang="zh-CN" sz="2000" dirty="0"/>
          </a:p>
          <a:p>
            <a:pPr lvl="4"/>
            <a:r>
              <a:rPr lang="en-US" altLang="zh-CN" dirty="0"/>
              <a:t> </a:t>
            </a:r>
            <a:r>
              <a:rPr lang="zh-CN" altLang="zh-CN" dirty="0" smtClean="0"/>
              <a:t>拔管</a:t>
            </a:r>
            <a:r>
              <a:rPr lang="zh-CN" altLang="zh-CN" dirty="0"/>
              <a:t>前试行夹闭，每</a:t>
            </a:r>
            <a:r>
              <a:rPr lang="en-US" altLang="zh-CN" dirty="0"/>
              <a:t>4</a:t>
            </a:r>
            <a:r>
              <a:rPr lang="zh-CN" altLang="zh-CN" dirty="0"/>
              <a:t>～</a:t>
            </a:r>
            <a:r>
              <a:rPr lang="en-US" altLang="zh-CN" dirty="0"/>
              <a:t>6</a:t>
            </a:r>
            <a:r>
              <a:rPr lang="zh-CN" altLang="zh-CN" dirty="0"/>
              <a:t>小时有尿意时开放以训练膀胱舒缩功能</a:t>
            </a:r>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98974375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a:t>术后护理</a:t>
            </a:r>
            <a:endParaRPr lang="en-US" altLang="zh-CN" dirty="0"/>
          </a:p>
          <a:p>
            <a:pPr lvl="3"/>
            <a:r>
              <a:rPr lang="zh-CN" altLang="zh-CN" dirty="0" smtClean="0"/>
              <a:t>腹腔引流管及骶</a:t>
            </a:r>
            <a:r>
              <a:rPr lang="zh-CN" altLang="zh-CN" dirty="0"/>
              <a:t>骨前引流管的护理</a:t>
            </a:r>
            <a:endParaRPr lang="en-US" altLang="zh-CN" dirty="0"/>
          </a:p>
          <a:p>
            <a:pPr lvl="4"/>
            <a:r>
              <a:rPr lang="zh-CN" altLang="zh-CN" dirty="0"/>
              <a:t>观察记录腹腔引流管及骶骨前引流管的液量、色及性状</a:t>
            </a:r>
            <a:endParaRPr lang="en-US" altLang="zh-CN" dirty="0"/>
          </a:p>
          <a:p>
            <a:pPr lvl="4"/>
            <a:r>
              <a:rPr lang="zh-CN" altLang="zh-CN" dirty="0"/>
              <a:t>保持引流通畅，避免管道受压、扭曲，妥善固定，防止脱出</a:t>
            </a:r>
            <a:endParaRPr lang="en-US" altLang="zh-CN" dirty="0"/>
          </a:p>
          <a:p>
            <a:pPr lvl="4"/>
            <a:r>
              <a:rPr lang="zh-CN" altLang="zh-CN" dirty="0"/>
              <a:t>如为负压吸引，需根据引流液的量性状及时调整负压大小</a:t>
            </a:r>
            <a:endParaRPr lang="en-US" altLang="zh-CN" dirty="0"/>
          </a:p>
          <a:p>
            <a:pPr lvl="4"/>
            <a:r>
              <a:rPr lang="zh-CN" altLang="zh-CN" dirty="0"/>
              <a:t>注意引流管周围皮肤观察，按需换药，防止感染</a:t>
            </a:r>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24116064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a:t>术后护理</a:t>
            </a:r>
            <a:endParaRPr lang="en-US" altLang="zh-CN" dirty="0"/>
          </a:p>
          <a:p>
            <a:pPr lvl="2"/>
            <a:r>
              <a:rPr lang="zh-CN" altLang="zh-CN" dirty="0" smtClean="0"/>
              <a:t>术后并发</a:t>
            </a:r>
            <a:r>
              <a:rPr lang="zh-CN" altLang="zh-CN" dirty="0"/>
              <a:t>症的护理</a:t>
            </a:r>
            <a:endParaRPr lang="en-US" altLang="zh-CN" dirty="0"/>
          </a:p>
          <a:p>
            <a:pPr lvl="3"/>
            <a:r>
              <a:rPr lang="zh-CN" altLang="zh-CN" dirty="0"/>
              <a:t>切口</a:t>
            </a:r>
            <a:r>
              <a:rPr lang="zh-CN" altLang="zh-CN" dirty="0" smtClean="0"/>
              <a:t>感染</a:t>
            </a:r>
            <a:endParaRPr lang="en-US" altLang="zh-CN" dirty="0" smtClean="0"/>
          </a:p>
          <a:p>
            <a:pPr lvl="4"/>
            <a:r>
              <a:rPr lang="zh-CN" altLang="zh-CN" dirty="0"/>
              <a:t>保持切口周围清洁干燥，及时换药并严格无菌操作</a:t>
            </a:r>
            <a:endParaRPr lang="en-US" altLang="zh-CN" dirty="0"/>
          </a:p>
          <a:p>
            <a:pPr lvl="3"/>
            <a:r>
              <a:rPr lang="zh-CN" altLang="en-US" dirty="0"/>
              <a:t>吻合口</a:t>
            </a:r>
            <a:r>
              <a:rPr lang="zh-CN" altLang="en-US" dirty="0" smtClean="0"/>
              <a:t>瘘</a:t>
            </a:r>
            <a:endParaRPr lang="en-US" altLang="zh-CN" dirty="0" smtClean="0"/>
          </a:p>
          <a:p>
            <a:pPr lvl="4"/>
            <a:r>
              <a:rPr lang="zh-CN" altLang="zh-CN" dirty="0"/>
              <a:t>术后应注意密切观察腹部体征，有无腹痛、腹肌紧张、发热、脉速、里急后重等腹膜炎或盆腔脓肿的表现</a:t>
            </a:r>
            <a:endParaRPr lang="en-US" altLang="zh-CN"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9854474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a:t>术后护理</a:t>
            </a:r>
            <a:endParaRPr lang="en-US" altLang="zh-CN" dirty="0"/>
          </a:p>
          <a:p>
            <a:pPr lvl="2"/>
            <a:r>
              <a:rPr lang="zh-CN" altLang="zh-CN" dirty="0" smtClean="0"/>
              <a:t>结肠造</a:t>
            </a:r>
            <a:r>
              <a:rPr lang="zh-CN" altLang="zh-CN" dirty="0"/>
              <a:t>口的护理</a:t>
            </a:r>
            <a:endParaRPr lang="en-US" altLang="zh-CN" dirty="0"/>
          </a:p>
          <a:p>
            <a:pPr lvl="3"/>
            <a:r>
              <a:rPr lang="zh-CN" altLang="zh-CN" dirty="0"/>
              <a:t>心理护理</a:t>
            </a:r>
            <a:endParaRPr lang="en-US" altLang="zh-CN" dirty="0"/>
          </a:p>
          <a:p>
            <a:pPr lvl="3"/>
            <a:r>
              <a:rPr lang="zh-CN" altLang="en-US" dirty="0"/>
              <a:t>饮食护理</a:t>
            </a:r>
            <a:endParaRPr lang="en-US" altLang="zh-CN" dirty="0"/>
          </a:p>
          <a:p>
            <a:pPr lvl="3"/>
            <a:r>
              <a:rPr lang="zh-CN" altLang="zh-CN" dirty="0"/>
              <a:t>加强对造口的护理和观察</a:t>
            </a:r>
            <a:endParaRPr lang="en-US" altLang="zh-CN" dirty="0"/>
          </a:p>
          <a:p>
            <a:pPr lvl="3"/>
            <a:r>
              <a:rPr lang="zh-CN" altLang="zh-CN" dirty="0"/>
              <a:t>肠造口本身并发症的</a:t>
            </a:r>
            <a:r>
              <a:rPr lang="zh-CN" altLang="zh-CN" dirty="0" smtClean="0"/>
              <a:t>护理</a:t>
            </a:r>
          </a:p>
          <a:p>
            <a:pPr lvl="4"/>
            <a:r>
              <a:rPr lang="zh-CN" altLang="zh-CN" dirty="0" smtClean="0"/>
              <a:t>造口水肿</a:t>
            </a:r>
            <a:endParaRPr lang="en-US" altLang="zh-CN" dirty="0" smtClean="0"/>
          </a:p>
          <a:p>
            <a:pPr lvl="4"/>
            <a:r>
              <a:rPr lang="zh-CN" altLang="zh-CN" dirty="0" smtClean="0"/>
              <a:t>造口缺血坏死</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419161170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a:t>术后护理</a:t>
            </a:r>
            <a:endParaRPr lang="en-US" altLang="zh-CN" dirty="0"/>
          </a:p>
          <a:p>
            <a:pPr lvl="2"/>
            <a:r>
              <a:rPr lang="zh-CN" altLang="zh-CN" dirty="0"/>
              <a:t>结肠造口的护</a:t>
            </a:r>
            <a:r>
              <a:rPr lang="zh-CN" altLang="zh-CN" dirty="0" smtClean="0"/>
              <a:t>理</a:t>
            </a:r>
            <a:endParaRPr lang="en-US" altLang="zh-CN" dirty="0" smtClean="0"/>
          </a:p>
          <a:p>
            <a:pPr lvl="3"/>
            <a:r>
              <a:rPr lang="zh-CN" altLang="zh-CN" dirty="0"/>
              <a:t>肠造口本身并发症的护</a:t>
            </a:r>
            <a:r>
              <a:rPr lang="zh-CN" altLang="zh-CN" dirty="0" smtClean="0"/>
              <a:t>理</a:t>
            </a:r>
            <a:endParaRPr lang="en-US" altLang="zh-CN" dirty="0"/>
          </a:p>
          <a:p>
            <a:pPr lvl="4"/>
            <a:r>
              <a:rPr lang="zh-CN" altLang="zh-CN" dirty="0" smtClean="0"/>
              <a:t>造</a:t>
            </a:r>
            <a:r>
              <a:rPr lang="zh-CN" altLang="zh-CN" dirty="0"/>
              <a:t>口</a:t>
            </a:r>
            <a:r>
              <a:rPr lang="zh-CN" altLang="zh-CN" dirty="0" smtClean="0"/>
              <a:t>狭窄</a:t>
            </a:r>
            <a:endParaRPr lang="en-US" altLang="zh-CN" dirty="0" smtClean="0"/>
          </a:p>
          <a:p>
            <a:pPr lvl="4"/>
            <a:r>
              <a:rPr lang="zh-CN" altLang="en-US" dirty="0" smtClean="0"/>
              <a:t>造</a:t>
            </a:r>
            <a:r>
              <a:rPr lang="zh-CN" altLang="en-US" dirty="0"/>
              <a:t>口</a:t>
            </a:r>
            <a:r>
              <a:rPr lang="zh-CN" altLang="en-US" dirty="0" smtClean="0"/>
              <a:t>脱垂</a:t>
            </a:r>
            <a:endParaRPr lang="en-US" altLang="zh-CN" dirty="0" smtClean="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75488432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p:txBody>
          <a:bodyPr/>
          <a:lstStyle/>
          <a:p>
            <a:r>
              <a:rPr lang="zh-CN" altLang="en-US" dirty="0"/>
              <a:t>护理措施</a:t>
            </a:r>
            <a:endParaRPr lang="en-US" altLang="zh-CN" dirty="0"/>
          </a:p>
          <a:p>
            <a:pPr lvl="1"/>
            <a:r>
              <a:rPr lang="zh-CN" altLang="en-US" dirty="0"/>
              <a:t>术后护理</a:t>
            </a:r>
            <a:endParaRPr lang="en-US" altLang="zh-CN" dirty="0"/>
          </a:p>
          <a:p>
            <a:pPr lvl="2"/>
            <a:r>
              <a:rPr lang="zh-CN" altLang="zh-CN" dirty="0"/>
              <a:t>结肠造口的护理</a:t>
            </a:r>
            <a:endParaRPr lang="en-US" altLang="zh-CN" dirty="0"/>
          </a:p>
          <a:p>
            <a:pPr lvl="3"/>
            <a:r>
              <a:rPr lang="zh-CN" altLang="zh-CN" dirty="0" smtClean="0"/>
              <a:t>肠造口相关并发</a:t>
            </a:r>
            <a:r>
              <a:rPr lang="zh-CN" altLang="zh-CN" dirty="0"/>
              <a:t>症的护理</a:t>
            </a:r>
            <a:endParaRPr lang="en-US" altLang="zh-CN" dirty="0"/>
          </a:p>
          <a:p>
            <a:pPr lvl="4"/>
            <a:r>
              <a:rPr lang="zh-CN" altLang="zh-CN" dirty="0"/>
              <a:t>造口旁</a:t>
            </a:r>
            <a:r>
              <a:rPr lang="zh-CN" altLang="zh-CN" dirty="0" smtClean="0"/>
              <a:t>疝</a:t>
            </a:r>
            <a:endParaRPr lang="en-US" altLang="zh-CN" dirty="0" smtClean="0"/>
          </a:p>
          <a:p>
            <a:pPr lvl="5"/>
            <a:r>
              <a:rPr lang="zh-CN" altLang="zh-CN" sz="2400" dirty="0"/>
              <a:t>常需手术治疗，非手术治疗期间应对可回纳的造口旁疝予平卧后回</a:t>
            </a:r>
            <a:r>
              <a:rPr lang="zh-CN" altLang="zh-CN" sz="2400" dirty="0" smtClean="0"/>
              <a:t>纳</a:t>
            </a:r>
            <a:endParaRPr lang="en-US" altLang="zh-CN" sz="2400" dirty="0" smtClean="0"/>
          </a:p>
          <a:p>
            <a:pPr lvl="5"/>
            <a:r>
              <a:rPr lang="zh-CN" altLang="zh-CN" sz="2400" dirty="0"/>
              <a:t>注意避免一切可以升高腹压的因素</a:t>
            </a:r>
            <a:endParaRPr lang="en-US" altLang="zh-CN" sz="2400" dirty="0"/>
          </a:p>
          <a:p>
            <a:pPr lvl="4"/>
            <a:r>
              <a:rPr lang="zh-CN" altLang="en-US" dirty="0"/>
              <a:t>造口周围</a:t>
            </a:r>
            <a:r>
              <a:rPr lang="zh-CN" altLang="en-US" dirty="0" smtClean="0"/>
              <a:t>炎</a:t>
            </a:r>
            <a:endParaRPr lang="en-US" altLang="zh-CN" dirty="0" smtClean="0"/>
          </a:p>
          <a:p>
            <a:pPr lvl="5"/>
            <a:r>
              <a:rPr lang="zh-CN" altLang="zh-CN" sz="2400" dirty="0"/>
              <a:t>注意瘘口周围皮肤的清洁</a:t>
            </a:r>
            <a:endParaRPr lang="en-US" altLang="zh-CN" sz="2400"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70902658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a:t>第二节 大肠癌</a:t>
            </a:r>
            <a:endParaRPr lang="zh-CN" altLang="en-US" dirty="0"/>
          </a:p>
        </p:txBody>
      </p:sp>
      <p:sp>
        <p:nvSpPr>
          <p:cNvPr id="3" name="内容占位符 2"/>
          <p:cNvSpPr>
            <a:spLocks noGrp="1"/>
          </p:cNvSpPr>
          <p:nvPr>
            <p:ph idx="1"/>
          </p:nvPr>
        </p:nvSpPr>
        <p:spPr>
          <a:xfrm>
            <a:off x="304800" y="1052736"/>
            <a:ext cx="8610600" cy="4876800"/>
          </a:xfrm>
        </p:spPr>
        <p:txBody>
          <a:bodyPr/>
          <a:lstStyle/>
          <a:p>
            <a:r>
              <a:rPr lang="zh-CN" altLang="en-US" dirty="0" smtClean="0"/>
              <a:t>护理措施</a:t>
            </a:r>
            <a:endParaRPr lang="en-US" altLang="zh-CN" dirty="0" smtClean="0"/>
          </a:p>
          <a:p>
            <a:pPr lvl="1"/>
            <a:r>
              <a:rPr lang="zh-CN" altLang="zh-CN" dirty="0" smtClean="0"/>
              <a:t>健康</a:t>
            </a:r>
            <a:r>
              <a:rPr lang="zh-CN" altLang="zh-CN" dirty="0"/>
              <a:t>教育</a:t>
            </a:r>
          </a:p>
          <a:p>
            <a:pPr lvl="2"/>
            <a:r>
              <a:rPr lang="zh-CN" altLang="zh-CN" dirty="0" smtClean="0"/>
              <a:t>向</a:t>
            </a:r>
            <a:r>
              <a:rPr lang="zh-CN" altLang="en-US" dirty="0" smtClean="0"/>
              <a:t>患者</a:t>
            </a:r>
            <a:r>
              <a:rPr lang="zh-CN" altLang="zh-CN" dirty="0" smtClean="0"/>
              <a:t>讲解</a:t>
            </a:r>
            <a:r>
              <a:rPr lang="zh-CN" altLang="zh-CN" dirty="0"/>
              <a:t>造口护理用品及术后并发症的发生和预防措施，</a:t>
            </a:r>
            <a:r>
              <a:rPr lang="zh-CN" altLang="zh-CN" dirty="0" smtClean="0"/>
              <a:t>教会</a:t>
            </a:r>
            <a:r>
              <a:rPr lang="zh-CN" altLang="en-US" dirty="0" smtClean="0"/>
              <a:t>患者</a:t>
            </a:r>
            <a:r>
              <a:rPr lang="zh-CN" altLang="zh-CN" dirty="0" smtClean="0"/>
              <a:t>人工</a:t>
            </a:r>
            <a:r>
              <a:rPr lang="zh-CN" altLang="zh-CN" dirty="0"/>
              <a:t>肛门的护理</a:t>
            </a:r>
            <a:r>
              <a:rPr lang="zh-CN" altLang="zh-CN" dirty="0" smtClean="0"/>
              <a:t>方法</a:t>
            </a:r>
            <a:endParaRPr lang="zh-CN" altLang="zh-CN" dirty="0"/>
          </a:p>
          <a:p>
            <a:pPr lvl="2"/>
            <a:r>
              <a:rPr lang="zh-CN" altLang="zh-CN" dirty="0" smtClean="0"/>
              <a:t>指导</a:t>
            </a:r>
            <a:r>
              <a:rPr lang="zh-CN" altLang="en-US" dirty="0" smtClean="0"/>
              <a:t>患者</a:t>
            </a:r>
            <a:r>
              <a:rPr lang="zh-CN" altLang="zh-CN" dirty="0" smtClean="0"/>
              <a:t>合理</a:t>
            </a:r>
            <a:r>
              <a:rPr lang="zh-CN" altLang="zh-CN" dirty="0"/>
              <a:t>膳食，适当</a:t>
            </a:r>
            <a:r>
              <a:rPr lang="zh-CN" altLang="zh-CN" dirty="0" smtClean="0"/>
              <a:t>运动</a:t>
            </a:r>
            <a:endParaRPr lang="zh-CN" altLang="zh-CN" dirty="0"/>
          </a:p>
          <a:p>
            <a:pPr lvl="2"/>
            <a:r>
              <a:rPr lang="zh-CN" altLang="zh-CN" dirty="0" smtClean="0"/>
              <a:t>嘱</a:t>
            </a:r>
            <a:r>
              <a:rPr lang="zh-CN" altLang="en-US" dirty="0" smtClean="0"/>
              <a:t>患者</a:t>
            </a:r>
            <a:r>
              <a:rPr lang="zh-CN" altLang="zh-CN" dirty="0" smtClean="0"/>
              <a:t>术</a:t>
            </a:r>
            <a:r>
              <a:rPr lang="zh-CN" altLang="zh-CN" dirty="0"/>
              <a:t>后</a:t>
            </a:r>
            <a:r>
              <a:rPr lang="en-US" altLang="zh-CN" dirty="0"/>
              <a:t>3</a:t>
            </a:r>
            <a:r>
              <a:rPr lang="zh-CN" altLang="zh-CN" dirty="0"/>
              <a:t>～</a:t>
            </a:r>
            <a:r>
              <a:rPr lang="en-US" altLang="zh-CN" dirty="0"/>
              <a:t>6</a:t>
            </a:r>
            <a:r>
              <a:rPr lang="zh-CN" altLang="zh-CN" dirty="0"/>
              <a:t>个月复查一</a:t>
            </a:r>
            <a:r>
              <a:rPr lang="zh-CN" altLang="zh-CN" dirty="0" smtClean="0"/>
              <a:t>次</a:t>
            </a:r>
            <a:endParaRPr lang="zh-CN" altLang="zh-CN" dirty="0"/>
          </a:p>
          <a:p>
            <a:pPr lvl="2"/>
            <a:r>
              <a:rPr lang="zh-CN" altLang="zh-CN" dirty="0" smtClean="0"/>
              <a:t>放疗</a:t>
            </a:r>
            <a:r>
              <a:rPr lang="zh-CN" altLang="zh-CN" dirty="0"/>
              <a:t>及化疗</a:t>
            </a:r>
            <a:r>
              <a:rPr lang="zh-CN" altLang="zh-CN" dirty="0" smtClean="0"/>
              <a:t>的</a:t>
            </a:r>
            <a:r>
              <a:rPr lang="zh-CN" altLang="en-US" dirty="0" smtClean="0"/>
              <a:t>患者</a:t>
            </a:r>
            <a:r>
              <a:rPr lang="zh-CN" altLang="zh-CN" dirty="0" smtClean="0"/>
              <a:t>应</a:t>
            </a:r>
            <a:r>
              <a:rPr lang="zh-CN" altLang="zh-CN" dirty="0"/>
              <a:t>定期检查血常规，监测白细胞和血小板</a:t>
            </a:r>
            <a:r>
              <a:rPr lang="zh-CN" altLang="zh-CN" dirty="0" smtClean="0"/>
              <a:t>变化</a:t>
            </a:r>
            <a:endParaRPr lang="en-US" altLang="zh-CN" dirty="0" smtClean="0"/>
          </a:p>
          <a:p>
            <a:pPr lvl="2"/>
            <a:r>
              <a:rPr lang="zh-CN" altLang="zh-CN" dirty="0" smtClean="0"/>
              <a:t>告知</a:t>
            </a:r>
            <a:r>
              <a:rPr lang="zh-CN" altLang="en-US" dirty="0" smtClean="0"/>
              <a:t>患者</a:t>
            </a:r>
            <a:r>
              <a:rPr lang="zh-CN" altLang="zh-CN" dirty="0" smtClean="0"/>
              <a:t>和</a:t>
            </a:r>
            <a:r>
              <a:rPr lang="zh-CN" altLang="zh-CN" dirty="0"/>
              <a:t>家属定期进行健康体检，积极预防和处理肠道的炎症疾病及癌前病变</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02352908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t>第</a:t>
            </a:r>
            <a:r>
              <a:rPr lang="zh-CN" altLang="zh-CN" sz="2800" dirty="0"/>
              <a:t>二十六章 </a:t>
            </a:r>
            <a:r>
              <a:rPr lang="en-US" altLang="zh-CN" sz="2800" dirty="0"/>
              <a:t>   </a:t>
            </a:r>
            <a:r>
              <a:rPr lang="zh-CN" altLang="zh-CN" sz="2800" dirty="0"/>
              <a:t>结、直肠和肛管</a:t>
            </a:r>
            <a:r>
              <a:rPr lang="zh-CN" altLang="zh-CN" sz="2800" dirty="0" smtClean="0"/>
              <a:t>疾病</a:t>
            </a:r>
            <a:r>
              <a:rPr lang="zh-CN" altLang="en-US" sz="2800" dirty="0" smtClean="0"/>
              <a:t>患者</a:t>
            </a:r>
            <a:r>
              <a:rPr lang="zh-CN" altLang="zh-CN" sz="2800" dirty="0" smtClean="0"/>
              <a:t>的</a:t>
            </a:r>
            <a:r>
              <a:rPr lang="zh-CN" altLang="zh-CN" sz="2800" dirty="0"/>
              <a:t>护理</a:t>
            </a:r>
            <a:endParaRPr lang="zh-CN" altLang="en-US" sz="2800" dirty="0"/>
          </a:p>
        </p:txBody>
      </p:sp>
      <p:sp>
        <p:nvSpPr>
          <p:cNvPr id="3" name="内容占位符 2"/>
          <p:cNvSpPr>
            <a:spLocks noGrp="1"/>
          </p:cNvSpPr>
          <p:nvPr>
            <p:ph idx="1"/>
          </p:nvPr>
        </p:nvSpPr>
        <p:spPr/>
        <p:txBody>
          <a:bodyPr/>
          <a:lstStyle/>
          <a:p>
            <a:r>
              <a:rPr lang="zh-CN" altLang="zh-CN" dirty="0"/>
              <a:t>本章小结</a:t>
            </a:r>
          </a:p>
          <a:p>
            <a:pPr lvl="1"/>
            <a:r>
              <a:rPr lang="zh-CN" altLang="zh-CN" dirty="0" smtClean="0"/>
              <a:t>直肠</a:t>
            </a:r>
            <a:r>
              <a:rPr lang="zh-CN" altLang="zh-CN" dirty="0"/>
              <a:t>肛管周围良性疾病</a:t>
            </a:r>
          </a:p>
          <a:p>
            <a:pPr lvl="2"/>
            <a:r>
              <a:rPr lang="zh-CN" altLang="zh-CN" dirty="0" smtClean="0"/>
              <a:t>病因</a:t>
            </a:r>
            <a:r>
              <a:rPr lang="en-US" altLang="zh-CN" dirty="0" smtClean="0"/>
              <a:t> </a:t>
            </a:r>
            <a:r>
              <a:rPr lang="zh-CN" altLang="zh-CN" dirty="0" smtClean="0"/>
              <a:t>长期</a:t>
            </a:r>
            <a:r>
              <a:rPr lang="zh-CN" altLang="zh-CN" dirty="0"/>
              <a:t>便秘、大便干结、腹内压增高等是直肠肛管周围良性疾病的常见病因。</a:t>
            </a:r>
          </a:p>
          <a:p>
            <a:pPr lvl="2"/>
            <a:r>
              <a:rPr lang="zh-CN" altLang="zh-CN" dirty="0" smtClean="0"/>
              <a:t>临床</a:t>
            </a:r>
            <a:r>
              <a:rPr lang="zh-CN" altLang="zh-CN" dirty="0"/>
              <a:t>表现</a:t>
            </a:r>
            <a:r>
              <a:rPr lang="en-US" altLang="zh-CN" dirty="0"/>
              <a:t>  </a:t>
            </a:r>
            <a:r>
              <a:rPr lang="zh-CN" altLang="zh-CN" dirty="0" smtClean="0"/>
              <a:t>内痔主要为无痛</a:t>
            </a:r>
            <a:r>
              <a:rPr lang="zh-CN" altLang="zh-CN" dirty="0"/>
              <a:t>性便血和痔快脱出；外痔表现为肛门不适、潮湿、瘙痒；直肠肛管周围脓肿有局部和全身表现，位置越深，全身表现越重；肛瘘局部表现为粪便外漏及分泌物；肛裂主要表现为疼痛、便秘和出血。</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4222725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1520" y="304800"/>
            <a:ext cx="8663880" cy="563563"/>
          </a:xfrm>
        </p:spPr>
        <p:txBody>
          <a:bodyPr/>
          <a:lstStyle/>
          <a:p>
            <a:r>
              <a:rPr lang="zh-CN" altLang="en-US" dirty="0"/>
              <a:t>第</a:t>
            </a:r>
            <a:r>
              <a:rPr lang="zh-CN" altLang="zh-CN" dirty="0"/>
              <a:t>二十六章 </a:t>
            </a:r>
            <a:r>
              <a:rPr lang="en-US" altLang="zh-CN" dirty="0"/>
              <a:t>   </a:t>
            </a:r>
            <a:r>
              <a:rPr lang="zh-CN" altLang="zh-CN" dirty="0"/>
              <a:t>结、直肠和肛管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a:t>直肠肛管周围良性疾病</a:t>
            </a:r>
          </a:p>
          <a:p>
            <a:pPr lvl="2"/>
            <a:r>
              <a:rPr lang="zh-CN" altLang="zh-CN" dirty="0" smtClean="0"/>
              <a:t>治疗原则</a:t>
            </a:r>
            <a:r>
              <a:rPr lang="en-US" altLang="zh-CN" dirty="0" smtClean="0"/>
              <a:t>  </a:t>
            </a:r>
            <a:r>
              <a:rPr lang="zh-CN" altLang="zh-CN" dirty="0" smtClean="0"/>
              <a:t>直肠肛管周围</a:t>
            </a:r>
            <a:r>
              <a:rPr lang="zh-CN" altLang="zh-CN" dirty="0"/>
              <a:t>良性疾病应强调温水或高锰酸钾坐浴，调整饮食结构，保持大便</a:t>
            </a:r>
            <a:r>
              <a:rPr lang="zh-CN" altLang="zh-CN" dirty="0" smtClean="0"/>
              <a:t>通畅</a:t>
            </a:r>
            <a:endParaRPr lang="zh-CN" altLang="zh-CN" dirty="0"/>
          </a:p>
          <a:p>
            <a:pPr lvl="2"/>
            <a:r>
              <a:rPr lang="zh-CN" altLang="zh-CN" dirty="0" smtClean="0"/>
              <a:t>护理</a:t>
            </a:r>
            <a:r>
              <a:rPr lang="en-US" altLang="zh-CN" dirty="0" smtClean="0"/>
              <a:t>  </a:t>
            </a:r>
            <a:r>
              <a:rPr lang="zh-CN" altLang="zh-CN" dirty="0" smtClean="0"/>
              <a:t>向</a:t>
            </a:r>
            <a:r>
              <a:rPr lang="zh-CN" altLang="en-US" dirty="0" smtClean="0"/>
              <a:t>患者</a:t>
            </a:r>
            <a:r>
              <a:rPr lang="zh-CN" altLang="zh-CN" dirty="0" smtClean="0"/>
              <a:t>讲解</a:t>
            </a:r>
            <a:r>
              <a:rPr lang="zh-CN" altLang="zh-CN" dirty="0" smtClean="0"/>
              <a:t>直肠肛管</a:t>
            </a:r>
            <a:r>
              <a:rPr lang="zh-CN" altLang="zh-CN" dirty="0"/>
              <a:t>良性疾病的病因，预防及自我护理方法，特别要</a:t>
            </a:r>
            <a:r>
              <a:rPr lang="zh-CN" altLang="zh-CN" dirty="0" smtClean="0"/>
              <a:t>教育</a:t>
            </a:r>
            <a:r>
              <a:rPr lang="zh-CN" altLang="en-US" dirty="0" smtClean="0"/>
              <a:t>患者</a:t>
            </a:r>
            <a:r>
              <a:rPr lang="zh-CN" altLang="zh-CN" dirty="0" smtClean="0"/>
              <a:t>纠正</a:t>
            </a:r>
            <a:r>
              <a:rPr lang="zh-CN" altLang="zh-CN" dirty="0"/>
              <a:t>其不良的饮食习惯</a:t>
            </a:r>
            <a:r>
              <a:rPr lang="en-US" altLang="zh-CN" dirty="0"/>
              <a:t>/</a:t>
            </a:r>
            <a:r>
              <a:rPr lang="zh-CN" altLang="zh-CN" dirty="0" smtClean="0"/>
              <a:t>排便习惯及卫生习惯；</a:t>
            </a:r>
            <a:r>
              <a:rPr lang="zh-CN" altLang="en-US" dirty="0" smtClean="0"/>
              <a:t>养</a:t>
            </a:r>
            <a:r>
              <a:rPr lang="zh-CN" altLang="zh-CN" dirty="0" smtClean="0"/>
              <a:t>成定时</a:t>
            </a:r>
            <a:r>
              <a:rPr lang="zh-CN" altLang="zh-CN" dirty="0"/>
              <a:t>排便的习惯，保持大便通畅</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1762510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z="2800" dirty="0"/>
              <a:t>第</a:t>
            </a:r>
            <a:r>
              <a:rPr lang="zh-CN" altLang="zh-CN" sz="2800" dirty="0"/>
              <a:t>二十六章 </a:t>
            </a:r>
            <a:r>
              <a:rPr lang="en-US" altLang="zh-CN" sz="2800" dirty="0"/>
              <a:t>   </a:t>
            </a:r>
            <a:r>
              <a:rPr lang="zh-CN" altLang="zh-CN" sz="2800" dirty="0"/>
              <a:t>结、直肠和肛管</a:t>
            </a:r>
            <a:r>
              <a:rPr lang="zh-CN" altLang="zh-CN" sz="2800" dirty="0" smtClean="0"/>
              <a:t>疾病</a:t>
            </a:r>
            <a:r>
              <a:rPr lang="zh-CN" altLang="en-US" sz="2800" dirty="0" smtClean="0"/>
              <a:t>患者</a:t>
            </a:r>
            <a:r>
              <a:rPr lang="zh-CN" altLang="zh-CN" sz="2800" dirty="0" smtClean="0"/>
              <a:t>的</a:t>
            </a:r>
            <a:r>
              <a:rPr lang="zh-CN" altLang="zh-CN" sz="2800" dirty="0"/>
              <a:t>护理</a:t>
            </a:r>
            <a:endParaRPr lang="zh-CN" altLang="en-US" sz="2800" dirty="0"/>
          </a:p>
        </p:txBody>
      </p:sp>
      <p:sp>
        <p:nvSpPr>
          <p:cNvPr id="3" name="内容占位符 2"/>
          <p:cNvSpPr>
            <a:spLocks noGrp="1"/>
          </p:cNvSpPr>
          <p:nvPr>
            <p:ph idx="1"/>
          </p:nvPr>
        </p:nvSpPr>
        <p:spPr/>
        <p:txBody>
          <a:bodyPr/>
          <a:lstStyle/>
          <a:p>
            <a:r>
              <a:rPr lang="zh-CN" altLang="zh-CN" dirty="0"/>
              <a:t>本章小结</a:t>
            </a:r>
          </a:p>
          <a:p>
            <a:pPr lvl="1"/>
            <a:r>
              <a:rPr lang="zh-CN" altLang="zh-CN" dirty="0" smtClean="0"/>
              <a:t>大肠</a:t>
            </a:r>
            <a:r>
              <a:rPr lang="zh-CN" altLang="zh-CN" dirty="0"/>
              <a:t>癌</a:t>
            </a:r>
          </a:p>
          <a:p>
            <a:pPr lvl="2"/>
            <a:r>
              <a:rPr lang="zh-CN" altLang="en-US" dirty="0" smtClean="0"/>
              <a:t>病</a:t>
            </a:r>
            <a:r>
              <a:rPr lang="zh-CN" altLang="zh-CN" dirty="0" smtClean="0"/>
              <a:t>因 </a:t>
            </a:r>
            <a:r>
              <a:rPr lang="en-US" altLang="zh-CN" dirty="0"/>
              <a:t> </a:t>
            </a:r>
            <a:r>
              <a:rPr lang="zh-CN" altLang="zh-CN" dirty="0" smtClean="0"/>
              <a:t>大肠癌</a:t>
            </a:r>
            <a:r>
              <a:rPr lang="zh-CN" altLang="zh-CN" dirty="0"/>
              <a:t>病因未明，可能与饮食习惯、遗传因素、癌前病变等因素</a:t>
            </a:r>
            <a:r>
              <a:rPr lang="zh-CN" altLang="zh-CN" dirty="0" smtClean="0"/>
              <a:t>有关</a:t>
            </a:r>
            <a:endParaRPr lang="zh-CN" altLang="zh-CN" dirty="0"/>
          </a:p>
          <a:p>
            <a:pPr lvl="2"/>
            <a:r>
              <a:rPr lang="zh-CN" altLang="zh-CN" dirty="0" smtClean="0"/>
              <a:t>临床</a:t>
            </a:r>
            <a:r>
              <a:rPr lang="zh-CN" altLang="zh-CN" dirty="0"/>
              <a:t>表现 </a:t>
            </a:r>
            <a:r>
              <a:rPr lang="en-US" altLang="zh-CN" dirty="0" smtClean="0"/>
              <a:t> </a:t>
            </a:r>
            <a:r>
              <a:rPr lang="zh-CN" altLang="zh-CN" dirty="0" smtClean="0"/>
              <a:t>早期表现</a:t>
            </a:r>
            <a:r>
              <a:rPr lang="zh-CN" altLang="zh-CN" dirty="0"/>
              <a:t>常常不典型</a:t>
            </a:r>
            <a:r>
              <a:rPr lang="zh-CN" altLang="zh-CN" dirty="0" smtClean="0"/>
              <a:t>，进</a:t>
            </a:r>
            <a:r>
              <a:rPr lang="zh-CN" altLang="zh-CN" dirty="0"/>
              <a:t>展期会有腹部包块、腹痛、肠梗阻、直肠刺激症状、粘液血便等</a:t>
            </a:r>
            <a:r>
              <a:rPr lang="zh-CN" altLang="zh-CN" dirty="0" smtClean="0"/>
              <a:t>表现</a:t>
            </a:r>
            <a:endParaRPr lang="zh-CN" altLang="zh-CN" dirty="0"/>
          </a:p>
          <a:p>
            <a:pPr lvl="2"/>
            <a:r>
              <a:rPr lang="zh-CN" altLang="zh-CN" dirty="0" smtClean="0"/>
              <a:t>治疗</a:t>
            </a:r>
            <a:r>
              <a:rPr lang="zh-CN" altLang="zh-CN" dirty="0"/>
              <a:t>原则 </a:t>
            </a:r>
            <a:r>
              <a:rPr lang="en-US" altLang="zh-CN" dirty="0"/>
              <a:t> </a:t>
            </a:r>
            <a:r>
              <a:rPr lang="zh-CN" altLang="zh-CN" dirty="0" smtClean="0"/>
              <a:t>手术是治疗大肠</a:t>
            </a:r>
            <a:r>
              <a:rPr lang="zh-CN" altLang="zh-CN" dirty="0"/>
              <a:t>癌的主要方法，同时辅以化疗、放疗等综合</a:t>
            </a:r>
            <a:r>
              <a:rPr lang="zh-CN" altLang="zh-CN" dirty="0" smtClean="0"/>
              <a:t>治疗</a:t>
            </a:r>
            <a:endParaRPr lang="zh-CN" altLang="zh-CN"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4079155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一</a:t>
            </a:r>
            <a:r>
              <a:rPr lang="zh-CN" altLang="en-US" dirty="0" smtClean="0"/>
              <a:t>、痔</a:t>
            </a:r>
            <a:endParaRPr lang="zh-CN" altLang="en-US" dirty="0"/>
          </a:p>
        </p:txBody>
      </p:sp>
      <p:sp>
        <p:nvSpPr>
          <p:cNvPr id="3" name="内容占位符 2"/>
          <p:cNvSpPr>
            <a:spLocks noGrp="1"/>
          </p:cNvSpPr>
          <p:nvPr>
            <p:ph idx="1"/>
          </p:nvPr>
        </p:nvSpPr>
        <p:spPr/>
        <p:txBody>
          <a:bodyPr/>
          <a:lstStyle/>
          <a:p>
            <a:r>
              <a:rPr lang="zh-CN" altLang="en-US" dirty="0"/>
              <a:t>护理评估</a:t>
            </a:r>
            <a:endParaRPr lang="en-US" altLang="zh-CN" dirty="0"/>
          </a:p>
          <a:p>
            <a:pPr lvl="1"/>
            <a:r>
              <a:rPr lang="zh-CN" altLang="zh-CN" dirty="0"/>
              <a:t>临床表现</a:t>
            </a:r>
            <a:endParaRPr lang="en-US" altLang="zh-CN" dirty="0"/>
          </a:p>
          <a:p>
            <a:pPr lvl="2"/>
            <a:r>
              <a:rPr lang="zh-CN" altLang="en-US" dirty="0" smtClean="0"/>
              <a:t>外痔</a:t>
            </a:r>
            <a:endParaRPr lang="en-US" altLang="zh-CN" dirty="0" smtClean="0"/>
          </a:p>
          <a:p>
            <a:pPr lvl="3"/>
            <a:r>
              <a:rPr lang="zh-CN" altLang="zh-CN" dirty="0"/>
              <a:t>表现为肛门不适、潮湿、瘙痒</a:t>
            </a:r>
            <a:endParaRPr lang="en-US" altLang="zh-CN" dirty="0"/>
          </a:p>
          <a:p>
            <a:pPr lvl="2"/>
            <a:r>
              <a:rPr lang="zh-CN" altLang="en-US" dirty="0"/>
              <a:t>混合性</a:t>
            </a:r>
            <a:r>
              <a:rPr lang="zh-CN" altLang="en-US" dirty="0" smtClean="0"/>
              <a:t>痔</a:t>
            </a:r>
            <a:endParaRPr lang="en-US" altLang="zh-CN" dirty="0" smtClean="0"/>
          </a:p>
          <a:p>
            <a:pPr lvl="3"/>
            <a:r>
              <a:rPr lang="zh-CN" altLang="zh-CN" dirty="0"/>
              <a:t>可兼有内痔和外痔的特点，严重时可呈环状脱出肛门外，呈梅花状时称为环状痔</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39703709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304800"/>
            <a:ext cx="8375848" cy="563563"/>
          </a:xfrm>
        </p:spPr>
        <p:txBody>
          <a:bodyPr/>
          <a:lstStyle/>
          <a:p>
            <a:r>
              <a:rPr lang="zh-CN" altLang="en-US" dirty="0"/>
              <a:t>第</a:t>
            </a:r>
            <a:r>
              <a:rPr lang="zh-CN" altLang="zh-CN" dirty="0"/>
              <a:t>二十六章 </a:t>
            </a:r>
            <a:r>
              <a:rPr lang="en-US" altLang="zh-CN" dirty="0"/>
              <a:t>   </a:t>
            </a:r>
            <a:r>
              <a:rPr lang="zh-CN" altLang="zh-CN" dirty="0"/>
              <a:t>结、直肠和肛管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本章小结</a:t>
            </a:r>
          </a:p>
          <a:p>
            <a:pPr lvl="1"/>
            <a:r>
              <a:rPr lang="zh-CN" altLang="zh-CN" dirty="0"/>
              <a:t>大肠癌</a:t>
            </a:r>
          </a:p>
          <a:p>
            <a:pPr lvl="2"/>
            <a:r>
              <a:rPr lang="zh-CN" altLang="zh-CN" dirty="0" smtClean="0"/>
              <a:t>护</a:t>
            </a:r>
            <a:r>
              <a:rPr lang="zh-CN" altLang="zh-CN" dirty="0"/>
              <a:t>理  </a:t>
            </a:r>
            <a:endParaRPr lang="en-US" altLang="zh-CN" dirty="0"/>
          </a:p>
          <a:p>
            <a:pPr lvl="3"/>
            <a:r>
              <a:rPr lang="zh-CN" altLang="zh-CN" dirty="0" smtClean="0"/>
              <a:t>结肠癌</a:t>
            </a:r>
            <a:r>
              <a:rPr lang="zh-CN" altLang="en-US" dirty="0" smtClean="0"/>
              <a:t>患者</a:t>
            </a:r>
            <a:r>
              <a:rPr lang="zh-CN" altLang="zh-CN" dirty="0" smtClean="0"/>
              <a:t>术</a:t>
            </a:r>
            <a:r>
              <a:rPr lang="zh-CN" altLang="zh-CN" dirty="0"/>
              <a:t>前</a:t>
            </a:r>
            <a:r>
              <a:rPr lang="zh-CN" altLang="zh-CN" dirty="0" smtClean="0"/>
              <a:t>注意</a:t>
            </a:r>
            <a:r>
              <a:rPr lang="zh-CN" altLang="en-US" dirty="0" smtClean="0"/>
              <a:t>患者</a:t>
            </a:r>
            <a:r>
              <a:rPr lang="zh-CN" altLang="zh-CN" dirty="0" smtClean="0"/>
              <a:t>的</a:t>
            </a:r>
            <a:r>
              <a:rPr lang="zh-CN" altLang="zh-CN" dirty="0"/>
              <a:t>心理状态，给予必要的心理</a:t>
            </a:r>
            <a:r>
              <a:rPr lang="zh-CN" altLang="zh-CN" dirty="0" smtClean="0"/>
              <a:t>支持</a:t>
            </a:r>
            <a:endParaRPr lang="en-US" altLang="zh-CN" dirty="0" smtClean="0"/>
          </a:p>
          <a:p>
            <a:pPr lvl="3"/>
            <a:r>
              <a:rPr lang="zh-CN" altLang="zh-CN" dirty="0" smtClean="0"/>
              <a:t>术</a:t>
            </a:r>
            <a:r>
              <a:rPr lang="zh-CN" altLang="zh-CN" dirty="0"/>
              <a:t>前也应给予足够的</a:t>
            </a:r>
            <a:r>
              <a:rPr lang="zh-CN" altLang="zh-CN" dirty="0" smtClean="0"/>
              <a:t>营养支持</a:t>
            </a:r>
            <a:endParaRPr lang="en-US" altLang="zh-CN" dirty="0" smtClean="0"/>
          </a:p>
          <a:p>
            <a:pPr lvl="3"/>
            <a:r>
              <a:rPr lang="zh-CN" altLang="zh-CN" dirty="0"/>
              <a:t>术后注意伤口的观察及引流情况，及时发现切口感染、吻合口瘘等</a:t>
            </a:r>
            <a:r>
              <a:rPr lang="zh-CN" altLang="zh-CN" dirty="0" smtClean="0"/>
              <a:t>并发症</a:t>
            </a:r>
            <a:endParaRPr lang="en-US" altLang="zh-CN" dirty="0" smtClean="0"/>
          </a:p>
          <a:p>
            <a:pPr lvl="3"/>
            <a:r>
              <a:rPr lang="zh-CN" altLang="zh-CN" dirty="0" smtClean="0"/>
              <a:t>直肠癌</a:t>
            </a:r>
            <a:r>
              <a:rPr lang="zh-CN" altLang="zh-CN" dirty="0"/>
              <a:t>不保留肛门</a:t>
            </a:r>
            <a:r>
              <a:rPr lang="zh-CN" altLang="zh-CN" dirty="0" smtClean="0"/>
              <a:t>的</a:t>
            </a:r>
            <a:r>
              <a:rPr lang="zh-CN" altLang="en-US" dirty="0" smtClean="0"/>
              <a:t>患者</a:t>
            </a:r>
            <a:r>
              <a:rPr lang="zh-CN" altLang="zh-CN" dirty="0" smtClean="0"/>
              <a:t>教会</a:t>
            </a:r>
            <a:r>
              <a:rPr lang="zh-CN" altLang="en-US" dirty="0" smtClean="0"/>
              <a:t>患者</a:t>
            </a:r>
            <a:r>
              <a:rPr lang="zh-CN" altLang="zh-CN" dirty="0" smtClean="0"/>
              <a:t>自我</a:t>
            </a:r>
            <a:r>
              <a:rPr lang="zh-CN" altLang="zh-CN" dirty="0"/>
              <a:t>护理人工肛门，防止造瘘相关并发症的发生</a:t>
            </a:r>
            <a:endParaRPr lang="zh-CN" altLang="en-US" dirty="0"/>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924930086"/>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304800"/>
            <a:ext cx="8447856" cy="563563"/>
          </a:xfrm>
        </p:spPr>
        <p:txBody>
          <a:bodyPr/>
          <a:lstStyle/>
          <a:p>
            <a:r>
              <a:rPr lang="zh-CN" altLang="en-US" dirty="0"/>
              <a:t>第</a:t>
            </a:r>
            <a:r>
              <a:rPr lang="zh-CN" altLang="zh-CN" dirty="0"/>
              <a:t>二十六章 </a:t>
            </a:r>
            <a:r>
              <a:rPr lang="en-US" altLang="zh-CN" dirty="0"/>
              <a:t>   </a:t>
            </a:r>
            <a:r>
              <a:rPr lang="zh-CN" altLang="zh-CN" dirty="0"/>
              <a:t>结、直肠和肛管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思考题</a:t>
            </a:r>
          </a:p>
          <a:p>
            <a:pPr lvl="1"/>
            <a:r>
              <a:rPr lang="en-US" altLang="zh-CN" dirty="0"/>
              <a:t> </a:t>
            </a:r>
            <a:r>
              <a:rPr lang="zh-CN" altLang="zh-CN" dirty="0"/>
              <a:t>男性，</a:t>
            </a:r>
            <a:r>
              <a:rPr lang="en-US" altLang="zh-CN" dirty="0"/>
              <a:t>40</a:t>
            </a:r>
            <a:r>
              <a:rPr lang="zh-CN" altLang="zh-CN" dirty="0"/>
              <a:t>岁，公司经理，近</a:t>
            </a:r>
            <a:r>
              <a:rPr lang="en-US" altLang="zh-CN" dirty="0"/>
              <a:t>2</a:t>
            </a:r>
            <a:r>
              <a:rPr lang="zh-CN" altLang="zh-CN" dirty="0"/>
              <a:t>个月内出现肛门下坠及排便不尽感，偶有便鲜血，近两日自觉腹胀及恶心不适。门诊查体示生命体征正常。</a:t>
            </a:r>
          </a:p>
          <a:p>
            <a:pPr lvl="1"/>
            <a:r>
              <a:rPr lang="zh-CN" altLang="zh-CN" dirty="0"/>
              <a:t>直肠指检：肠道狭窄，指套带血，食指指腹可触及一团块样肿物。</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945869089"/>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304800"/>
            <a:ext cx="8519864" cy="563563"/>
          </a:xfrm>
        </p:spPr>
        <p:txBody>
          <a:bodyPr/>
          <a:lstStyle/>
          <a:p>
            <a:r>
              <a:rPr lang="zh-CN" altLang="en-US" dirty="0"/>
              <a:t>第</a:t>
            </a:r>
            <a:r>
              <a:rPr lang="zh-CN" altLang="zh-CN" dirty="0"/>
              <a:t>二十六章 </a:t>
            </a:r>
            <a:r>
              <a:rPr lang="en-US" altLang="zh-CN" dirty="0"/>
              <a:t>   </a:t>
            </a:r>
            <a:r>
              <a:rPr lang="zh-CN" altLang="zh-CN" dirty="0"/>
              <a:t>结、直肠和肛管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lvl="1"/>
            <a:r>
              <a:rPr lang="zh-CN" altLang="zh-CN" dirty="0"/>
              <a:t>结肠镜及病理学检查示距肛门口</a:t>
            </a:r>
            <a:r>
              <a:rPr lang="en-US" altLang="zh-CN" dirty="0"/>
              <a:t>7cm</a:t>
            </a:r>
            <a:r>
              <a:rPr lang="zh-CN" altLang="zh-CN" dirty="0"/>
              <a:t>处有一菜花样，</a:t>
            </a:r>
            <a:r>
              <a:rPr lang="en-US" altLang="zh-CN" dirty="0" smtClean="0"/>
              <a:t>3cm×4cm</a:t>
            </a:r>
            <a:r>
              <a:rPr lang="zh-CN" altLang="zh-CN" dirty="0"/>
              <a:t>肿物，结肠镜检取活组织检查，结果回报：腺癌。</a:t>
            </a:r>
          </a:p>
          <a:p>
            <a:pPr lvl="1"/>
            <a:r>
              <a:rPr lang="zh-CN" altLang="en-US" dirty="0" smtClean="0"/>
              <a:t>患者</a:t>
            </a:r>
            <a:r>
              <a:rPr lang="zh-CN" altLang="zh-CN" dirty="0" smtClean="0"/>
              <a:t>于</a:t>
            </a:r>
            <a:r>
              <a:rPr lang="en-US" altLang="zh-CN" dirty="0"/>
              <a:t>5</a:t>
            </a:r>
            <a:r>
              <a:rPr lang="zh-CN" altLang="zh-CN" dirty="0"/>
              <a:t>日后全麻下行</a:t>
            </a:r>
            <a:r>
              <a:rPr lang="en-US" altLang="zh-CN" dirty="0"/>
              <a:t>Miles</a:t>
            </a:r>
            <a:r>
              <a:rPr lang="zh-CN" altLang="zh-CN" dirty="0"/>
              <a:t>手术，于左下腹行永久性结肠造口。术后护士</a:t>
            </a:r>
            <a:r>
              <a:rPr lang="zh-CN" altLang="zh-CN" dirty="0" smtClean="0"/>
              <a:t>向</a:t>
            </a:r>
            <a:r>
              <a:rPr lang="zh-CN" altLang="en-US" dirty="0" smtClean="0"/>
              <a:t>患者</a:t>
            </a:r>
            <a:r>
              <a:rPr lang="zh-CN" altLang="zh-CN" dirty="0" smtClean="0"/>
              <a:t>讲解</a:t>
            </a:r>
            <a:r>
              <a:rPr lang="zh-CN" altLang="zh-CN" dirty="0"/>
              <a:t>造瘘护理用品的使用方法</a:t>
            </a:r>
            <a:r>
              <a:rPr lang="zh-CN" altLang="zh-CN" dirty="0" smtClean="0"/>
              <a:t>，</a:t>
            </a:r>
            <a:r>
              <a:rPr lang="zh-CN" altLang="en-US" dirty="0" smtClean="0"/>
              <a:t>患者</a:t>
            </a:r>
            <a:r>
              <a:rPr lang="zh-CN" altLang="zh-CN" dirty="0" smtClean="0"/>
              <a:t>表现</a:t>
            </a:r>
            <a:r>
              <a:rPr lang="zh-CN" altLang="zh-CN" dirty="0"/>
              <a:t>出明显绝望及抑郁情绪。</a:t>
            </a:r>
          </a:p>
          <a:p>
            <a:pPr lvl="1"/>
            <a:r>
              <a:rPr lang="zh-CN" altLang="zh-CN" dirty="0"/>
              <a:t>请问：</a:t>
            </a:r>
            <a:r>
              <a:rPr lang="zh-CN" altLang="zh-CN" dirty="0" smtClean="0"/>
              <a:t>该</a:t>
            </a:r>
            <a:r>
              <a:rPr lang="zh-CN" altLang="en-US" dirty="0" smtClean="0"/>
              <a:t>患者</a:t>
            </a:r>
            <a:r>
              <a:rPr lang="zh-CN" altLang="zh-CN" dirty="0" smtClean="0"/>
              <a:t>目前</a:t>
            </a:r>
            <a:r>
              <a:rPr lang="zh-CN" altLang="zh-CN" dirty="0"/>
              <a:t>主要的护理诊断</a:t>
            </a:r>
            <a:r>
              <a:rPr lang="en-US" altLang="zh-CN" dirty="0"/>
              <a:t>/</a:t>
            </a:r>
            <a:r>
              <a:rPr lang="zh-CN" altLang="zh-CN" dirty="0"/>
              <a:t>合作性问题是什么？如何</a:t>
            </a:r>
            <a:r>
              <a:rPr lang="zh-CN" altLang="zh-CN" dirty="0" smtClean="0"/>
              <a:t>使</a:t>
            </a:r>
            <a:r>
              <a:rPr lang="zh-CN" altLang="en-US" dirty="0" smtClean="0"/>
              <a:t>患者</a:t>
            </a:r>
            <a:r>
              <a:rPr lang="zh-CN" altLang="zh-CN" dirty="0" smtClean="0"/>
              <a:t>正视</a:t>
            </a:r>
            <a:r>
              <a:rPr lang="zh-CN" altLang="zh-CN" dirty="0"/>
              <a:t>及积极参与人工肛门的维护？</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17085460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304800"/>
            <a:ext cx="8519864" cy="563563"/>
          </a:xfrm>
        </p:spPr>
        <p:txBody>
          <a:bodyPr/>
          <a:lstStyle/>
          <a:p>
            <a:r>
              <a:rPr lang="zh-CN" altLang="en-US" dirty="0"/>
              <a:t>第</a:t>
            </a:r>
            <a:r>
              <a:rPr lang="zh-CN" altLang="zh-CN" dirty="0"/>
              <a:t>二十六章 </a:t>
            </a:r>
            <a:r>
              <a:rPr lang="en-US" altLang="zh-CN" dirty="0"/>
              <a:t>   </a:t>
            </a:r>
            <a:r>
              <a:rPr lang="zh-CN" altLang="zh-CN" dirty="0"/>
              <a:t>结、直肠和肛管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案例解析 </a:t>
            </a:r>
          </a:p>
          <a:p>
            <a:pPr lvl="1"/>
            <a:r>
              <a:rPr lang="zh-CN" altLang="zh-CN" dirty="0" smtClean="0"/>
              <a:t>焦虑</a:t>
            </a:r>
            <a:r>
              <a:rPr lang="zh-CN" altLang="zh-CN" dirty="0"/>
              <a:t>（与对永久性人工肛门影响生活和工作有关）、知识缺乏（缺乏人工肛门的相关护理知识）。</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14111938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9512" y="304800"/>
            <a:ext cx="8735888" cy="563563"/>
          </a:xfrm>
        </p:spPr>
        <p:txBody>
          <a:bodyPr/>
          <a:lstStyle/>
          <a:p>
            <a:r>
              <a:rPr lang="zh-CN" altLang="en-US" dirty="0"/>
              <a:t>第</a:t>
            </a:r>
            <a:r>
              <a:rPr lang="zh-CN" altLang="zh-CN" dirty="0"/>
              <a:t>二十六章 </a:t>
            </a:r>
            <a:r>
              <a:rPr lang="en-US" altLang="zh-CN" dirty="0"/>
              <a:t>   </a:t>
            </a:r>
            <a:r>
              <a:rPr lang="zh-CN" altLang="zh-CN" dirty="0"/>
              <a:t>结、直肠和肛管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lvl="1"/>
            <a:r>
              <a:rPr lang="zh-CN" altLang="zh-CN" sz="2800" dirty="0"/>
              <a:t>术前护理：良好的护患关系能</a:t>
            </a:r>
            <a:r>
              <a:rPr lang="zh-CN" altLang="zh-CN" sz="2800" dirty="0" smtClean="0"/>
              <a:t>给</a:t>
            </a:r>
            <a:r>
              <a:rPr lang="zh-CN" altLang="en-US" sz="2800" dirty="0" smtClean="0"/>
              <a:t>患者</a:t>
            </a:r>
            <a:r>
              <a:rPr lang="zh-CN" altLang="zh-CN" sz="2800" dirty="0" smtClean="0"/>
              <a:t>营造</a:t>
            </a:r>
            <a:r>
              <a:rPr lang="zh-CN" altLang="zh-CN" sz="2800" dirty="0"/>
              <a:t>一个良好的心理气氛和情绪反应</a:t>
            </a:r>
            <a:r>
              <a:rPr lang="en-US" altLang="zh-CN" sz="2800" dirty="0"/>
              <a:t>, </a:t>
            </a:r>
            <a:r>
              <a:rPr lang="zh-CN" altLang="zh-CN" sz="2800" dirty="0"/>
              <a:t>而且可</a:t>
            </a:r>
            <a:r>
              <a:rPr lang="zh-CN" altLang="zh-CN" sz="2800" dirty="0" smtClean="0"/>
              <a:t>增加</a:t>
            </a:r>
            <a:r>
              <a:rPr lang="zh-CN" altLang="en-US" sz="2800" dirty="0" smtClean="0"/>
              <a:t>患者</a:t>
            </a:r>
            <a:r>
              <a:rPr lang="zh-CN" altLang="zh-CN" sz="2800" dirty="0" smtClean="0"/>
              <a:t>对</a:t>
            </a:r>
            <a:r>
              <a:rPr lang="zh-CN" altLang="zh-CN" sz="2800" dirty="0"/>
              <a:t>医护人员的信任</a:t>
            </a:r>
            <a:r>
              <a:rPr lang="zh-CN" altLang="zh-CN" sz="2800" dirty="0" smtClean="0"/>
              <a:t>。</a:t>
            </a:r>
            <a:r>
              <a:rPr lang="zh-CN" altLang="en-US" sz="2800" dirty="0" smtClean="0"/>
              <a:t>患者</a:t>
            </a:r>
            <a:r>
              <a:rPr lang="zh-CN" altLang="zh-CN" sz="2800" dirty="0" smtClean="0"/>
              <a:t>入院</a:t>
            </a:r>
            <a:r>
              <a:rPr lang="zh-CN" altLang="zh-CN" sz="2800" dirty="0"/>
              <a:t>后</a:t>
            </a:r>
            <a:r>
              <a:rPr lang="en-US" altLang="zh-CN" sz="2800" dirty="0"/>
              <a:t>, </a:t>
            </a:r>
            <a:r>
              <a:rPr lang="zh-CN" altLang="zh-CN" sz="2800" dirty="0"/>
              <a:t>护士应主动</a:t>
            </a:r>
            <a:r>
              <a:rPr lang="zh-CN" altLang="zh-CN" sz="2800" dirty="0" smtClean="0"/>
              <a:t>向</a:t>
            </a:r>
            <a:r>
              <a:rPr lang="zh-CN" altLang="en-US" sz="2800" dirty="0" smtClean="0"/>
              <a:t>患者</a:t>
            </a:r>
            <a:r>
              <a:rPr lang="zh-CN" altLang="zh-CN" sz="2800" dirty="0" smtClean="0"/>
              <a:t>及</a:t>
            </a:r>
            <a:r>
              <a:rPr lang="zh-CN" altLang="zh-CN" sz="2800" dirty="0"/>
              <a:t>家属介绍病区环境、病房设施、主管医生及护士，可以</a:t>
            </a:r>
            <a:r>
              <a:rPr lang="zh-CN" altLang="zh-CN" sz="2800" dirty="0" smtClean="0"/>
              <a:t>增加</a:t>
            </a:r>
            <a:r>
              <a:rPr lang="zh-CN" altLang="en-US" sz="2800" dirty="0" smtClean="0"/>
              <a:t>患者</a:t>
            </a:r>
            <a:r>
              <a:rPr lang="zh-CN" altLang="zh-CN" sz="2800" dirty="0" smtClean="0"/>
              <a:t>的</a:t>
            </a:r>
            <a:r>
              <a:rPr lang="zh-CN" altLang="zh-CN" sz="2800" dirty="0"/>
              <a:t>安全感。</a:t>
            </a:r>
            <a:r>
              <a:rPr lang="zh-CN" altLang="zh-CN" sz="2800" dirty="0" smtClean="0"/>
              <a:t>安排</a:t>
            </a:r>
            <a:r>
              <a:rPr lang="zh-CN" altLang="en-US" sz="2800" dirty="0" smtClean="0"/>
              <a:t>患者</a:t>
            </a:r>
            <a:r>
              <a:rPr lang="zh-CN" altLang="zh-CN" sz="2800" dirty="0" smtClean="0"/>
              <a:t>与</a:t>
            </a:r>
            <a:r>
              <a:rPr lang="zh-CN" altLang="zh-CN" sz="2800" dirty="0"/>
              <a:t>已康复的造</a:t>
            </a:r>
            <a:r>
              <a:rPr lang="zh-CN" altLang="zh-CN" sz="2800" dirty="0" smtClean="0"/>
              <a:t>口</a:t>
            </a:r>
            <a:r>
              <a:rPr lang="zh-CN" altLang="en-US" sz="2800" dirty="0" smtClean="0"/>
              <a:t>患者</a:t>
            </a:r>
            <a:r>
              <a:rPr lang="zh-CN" altLang="zh-CN" sz="2800" dirty="0" smtClean="0"/>
              <a:t>同</a:t>
            </a:r>
            <a:r>
              <a:rPr lang="zh-CN" altLang="zh-CN" sz="2800" dirty="0"/>
              <a:t>住， 请他们现身说法</a:t>
            </a:r>
            <a:r>
              <a:rPr lang="en-US" altLang="zh-CN" sz="2800" dirty="0"/>
              <a:t>, </a:t>
            </a:r>
            <a:r>
              <a:rPr lang="zh-CN" altLang="zh-CN" sz="2800" dirty="0"/>
              <a:t>从而</a:t>
            </a:r>
            <a:r>
              <a:rPr lang="zh-CN" altLang="zh-CN" sz="2800" dirty="0" smtClean="0"/>
              <a:t>使</a:t>
            </a:r>
            <a:r>
              <a:rPr lang="zh-CN" altLang="en-US" sz="2800" dirty="0" smtClean="0"/>
              <a:t>患者</a:t>
            </a:r>
            <a:r>
              <a:rPr lang="zh-CN" altLang="zh-CN" sz="2800" dirty="0" smtClean="0"/>
              <a:t>消除</a:t>
            </a:r>
            <a:r>
              <a:rPr lang="zh-CN" altLang="zh-CN" sz="2800" dirty="0"/>
              <a:t>紧张心理</a:t>
            </a:r>
            <a:r>
              <a:rPr lang="en-US" altLang="zh-CN" sz="2800" dirty="0"/>
              <a:t>, </a:t>
            </a:r>
            <a:r>
              <a:rPr lang="zh-CN" altLang="zh-CN" sz="2800" dirty="0"/>
              <a:t>以良好心态接受手术。术后护理：由于手术的创伤和排泄通道的改变，无论术</a:t>
            </a:r>
            <a:r>
              <a:rPr lang="zh-CN" altLang="zh-CN" sz="2800" dirty="0" smtClean="0"/>
              <a:t>前</a:t>
            </a:r>
            <a:r>
              <a:rPr lang="zh-CN" altLang="en-US" sz="2800" dirty="0" smtClean="0"/>
              <a:t>患者</a:t>
            </a:r>
            <a:r>
              <a:rPr lang="zh-CN" altLang="zh-CN" sz="2800" dirty="0" smtClean="0"/>
              <a:t>认可</a:t>
            </a:r>
            <a:r>
              <a:rPr lang="zh-CN" altLang="zh-CN" sz="2800" dirty="0"/>
              <a:t>程度如何，</a:t>
            </a:r>
            <a:r>
              <a:rPr lang="zh-CN" altLang="zh-CN" sz="2800" dirty="0" smtClean="0"/>
              <a:t>大多数</a:t>
            </a:r>
            <a:r>
              <a:rPr lang="zh-CN" altLang="en-US" sz="2800" dirty="0" smtClean="0"/>
              <a:t>患者</a:t>
            </a:r>
            <a:r>
              <a:rPr lang="zh-CN" altLang="zh-CN" sz="2800" dirty="0" smtClean="0"/>
              <a:t>术</a:t>
            </a:r>
            <a:r>
              <a:rPr lang="zh-CN" altLang="zh-CN" sz="2800" dirty="0"/>
              <a:t>后心理会再次出现失衡</a:t>
            </a:r>
            <a:r>
              <a:rPr lang="zh-CN" altLang="zh-CN" dirty="0" smtClean="0"/>
              <a:t>。</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3943381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1520" y="304800"/>
            <a:ext cx="8663880" cy="563563"/>
          </a:xfrm>
        </p:spPr>
        <p:txBody>
          <a:bodyPr/>
          <a:lstStyle/>
          <a:p>
            <a:r>
              <a:rPr lang="zh-CN" altLang="en-US" dirty="0"/>
              <a:t>第</a:t>
            </a:r>
            <a:r>
              <a:rPr lang="zh-CN" altLang="zh-CN" dirty="0"/>
              <a:t>二十六章 </a:t>
            </a:r>
            <a:r>
              <a:rPr lang="en-US" altLang="zh-CN" dirty="0"/>
              <a:t>   </a:t>
            </a:r>
            <a:r>
              <a:rPr lang="zh-CN" altLang="zh-CN" dirty="0"/>
              <a:t>结、直肠和肛管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342900" lvl="1" indent="-342900">
              <a:buClr>
                <a:schemeClr val="hlink"/>
              </a:buClr>
              <a:buFont typeface="Wingdings" pitchFamily="2" charset="2"/>
              <a:buChar char="v"/>
            </a:pPr>
            <a:r>
              <a:rPr lang="zh-CN" altLang="zh-CN" dirty="0"/>
              <a:t>护士要主动</a:t>
            </a:r>
            <a:r>
              <a:rPr lang="zh-CN" altLang="zh-CN" dirty="0" smtClean="0"/>
              <a:t>接近</a:t>
            </a:r>
            <a:r>
              <a:rPr lang="zh-CN" altLang="en-US" dirty="0" smtClean="0"/>
              <a:t>患者</a:t>
            </a:r>
            <a:r>
              <a:rPr lang="zh-CN" altLang="zh-CN" dirty="0" smtClean="0"/>
              <a:t>，根据</a:t>
            </a:r>
            <a:r>
              <a:rPr lang="zh-CN" altLang="en-US" dirty="0" smtClean="0"/>
              <a:t>患者</a:t>
            </a:r>
            <a:r>
              <a:rPr lang="zh-CN" altLang="zh-CN" dirty="0" smtClean="0"/>
              <a:t>不同</a:t>
            </a:r>
            <a:r>
              <a:rPr lang="zh-CN" altLang="zh-CN" dirty="0"/>
              <a:t>的性别、年龄、职业及经济情况采用不同的交谈方式，</a:t>
            </a:r>
            <a:r>
              <a:rPr lang="zh-CN" altLang="zh-CN" dirty="0" smtClean="0"/>
              <a:t>向</a:t>
            </a:r>
            <a:r>
              <a:rPr lang="zh-CN" altLang="en-US" dirty="0" smtClean="0"/>
              <a:t>患者</a:t>
            </a:r>
            <a:r>
              <a:rPr lang="zh-CN" altLang="zh-CN" dirty="0" smtClean="0"/>
              <a:t>说明</a:t>
            </a:r>
            <a:r>
              <a:rPr lang="zh-CN" altLang="zh-CN" dirty="0"/>
              <a:t>造口只是改变了排便的部位，造口引起的不便会随着时间的延长而习惯。反复</a:t>
            </a:r>
            <a:r>
              <a:rPr lang="zh-CN" altLang="zh-CN" dirty="0" smtClean="0"/>
              <a:t>向</a:t>
            </a:r>
            <a:r>
              <a:rPr lang="zh-CN" altLang="en-US" dirty="0" smtClean="0"/>
              <a:t>患者</a:t>
            </a:r>
            <a:r>
              <a:rPr lang="zh-CN" altLang="zh-CN" dirty="0" smtClean="0"/>
              <a:t>及</a:t>
            </a:r>
            <a:r>
              <a:rPr lang="zh-CN" altLang="zh-CN" dirty="0"/>
              <a:t>家属示范、讲解、传授肠造口的护理知识和技巧</a:t>
            </a:r>
            <a:r>
              <a:rPr lang="en-US" altLang="zh-CN" dirty="0"/>
              <a:t>, </a:t>
            </a:r>
            <a:r>
              <a:rPr lang="zh-CN" altLang="zh-CN" dirty="0"/>
              <a:t>教会他们选择合适的造口袋，进行更换和护理，也可请恢复较好的造</a:t>
            </a:r>
            <a:r>
              <a:rPr lang="zh-CN" altLang="zh-CN" dirty="0" smtClean="0"/>
              <a:t>口</a:t>
            </a:r>
            <a:r>
              <a:rPr lang="zh-CN" altLang="en-US" dirty="0" smtClean="0"/>
              <a:t>患者</a:t>
            </a:r>
            <a:r>
              <a:rPr lang="zh-CN" altLang="zh-CN" dirty="0" smtClean="0"/>
              <a:t>现场</a:t>
            </a:r>
            <a:r>
              <a:rPr lang="zh-CN" altLang="zh-CN" dirty="0"/>
              <a:t>示范。通过以上方法促进其心理康复</a:t>
            </a:r>
            <a:r>
              <a:rPr lang="en-US" altLang="zh-CN" dirty="0"/>
              <a:t>, </a:t>
            </a:r>
            <a:r>
              <a:rPr lang="zh-CN" altLang="zh-CN" dirty="0"/>
              <a:t>提高其重返社会的信心。 </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407508535"/>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0" y="304800"/>
            <a:ext cx="8915400" cy="563563"/>
          </a:xfrm>
        </p:spPr>
        <p:txBody>
          <a:bodyPr/>
          <a:lstStyle/>
          <a:p>
            <a:r>
              <a:rPr lang="zh-CN" altLang="en-US" dirty="0"/>
              <a:t>第</a:t>
            </a:r>
            <a:r>
              <a:rPr lang="zh-CN" altLang="zh-CN" dirty="0"/>
              <a:t>二十六章 </a:t>
            </a:r>
            <a:r>
              <a:rPr lang="en-US" altLang="zh-CN" dirty="0"/>
              <a:t>   </a:t>
            </a:r>
            <a:r>
              <a:rPr lang="zh-CN" altLang="zh-CN" dirty="0"/>
              <a:t>结、直肠和肛管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zh-CN" altLang="zh-CN" dirty="0"/>
              <a:t>自测练习</a:t>
            </a:r>
          </a:p>
          <a:p>
            <a:pPr marL="457200" lvl="1" indent="0">
              <a:buNone/>
            </a:pPr>
            <a:r>
              <a:rPr lang="en-US" altLang="zh-CN" dirty="0"/>
              <a:t>1</a:t>
            </a:r>
            <a:r>
              <a:rPr lang="zh-CN" altLang="zh-CN" dirty="0"/>
              <a:t>．下列有关肛裂的叙述错误的是</a:t>
            </a:r>
          </a:p>
          <a:p>
            <a:pPr marL="914400" lvl="2" indent="0">
              <a:buNone/>
            </a:pPr>
            <a:r>
              <a:rPr lang="en-US" altLang="zh-CN" dirty="0"/>
              <a:t>A</a:t>
            </a:r>
            <a:r>
              <a:rPr lang="zh-CN" altLang="zh-CN" dirty="0"/>
              <a:t>．肛管皮肤裂伤</a:t>
            </a:r>
            <a:r>
              <a:rPr lang="en-US" altLang="zh-CN" dirty="0"/>
              <a:t>                 </a:t>
            </a:r>
            <a:endParaRPr lang="en-US" altLang="zh-CN" dirty="0" smtClean="0"/>
          </a:p>
          <a:p>
            <a:pPr marL="914400" lvl="2" indent="0">
              <a:buNone/>
            </a:pPr>
            <a:r>
              <a:rPr lang="en-US" altLang="zh-CN" dirty="0" smtClean="0"/>
              <a:t>B</a:t>
            </a:r>
            <a:r>
              <a:rPr lang="zh-CN" altLang="zh-CN" dirty="0"/>
              <a:t>．常见的病因是便秘</a:t>
            </a:r>
          </a:p>
          <a:p>
            <a:pPr marL="914400" lvl="2" indent="0">
              <a:buNone/>
            </a:pPr>
            <a:r>
              <a:rPr lang="en-US" altLang="zh-CN" dirty="0"/>
              <a:t>C</a:t>
            </a:r>
            <a:r>
              <a:rPr lang="zh-CN" altLang="zh-CN" dirty="0"/>
              <a:t>．直肠指捡可发现肛裂的部位</a:t>
            </a:r>
            <a:r>
              <a:rPr lang="en-US" altLang="zh-CN" dirty="0"/>
              <a:t>     </a:t>
            </a:r>
            <a:endParaRPr lang="en-US" altLang="zh-CN" dirty="0" smtClean="0"/>
          </a:p>
          <a:p>
            <a:pPr marL="914400" lvl="2" indent="0">
              <a:buNone/>
            </a:pPr>
            <a:r>
              <a:rPr lang="en-US" altLang="zh-CN" dirty="0" smtClean="0"/>
              <a:t>D</a:t>
            </a:r>
            <a:r>
              <a:rPr lang="zh-CN" altLang="zh-CN" dirty="0"/>
              <a:t>．排便时出血</a:t>
            </a:r>
          </a:p>
          <a:p>
            <a:pPr marL="914400" lvl="2" indent="0">
              <a:buNone/>
            </a:pPr>
            <a:r>
              <a:rPr lang="en-US" altLang="zh-CN" dirty="0"/>
              <a:t>E</a:t>
            </a:r>
            <a:r>
              <a:rPr lang="zh-CN" altLang="zh-CN" dirty="0"/>
              <a:t>．排便时及排便后疼痛</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583847916"/>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304800"/>
            <a:ext cx="8519864" cy="563563"/>
          </a:xfrm>
        </p:spPr>
        <p:txBody>
          <a:bodyPr/>
          <a:lstStyle/>
          <a:p>
            <a:r>
              <a:rPr lang="zh-CN" altLang="en-US" dirty="0"/>
              <a:t>第</a:t>
            </a:r>
            <a:r>
              <a:rPr lang="zh-CN" altLang="zh-CN" dirty="0"/>
              <a:t>二十六章 </a:t>
            </a:r>
            <a:r>
              <a:rPr lang="en-US" altLang="zh-CN" dirty="0"/>
              <a:t>   </a:t>
            </a:r>
            <a:r>
              <a:rPr lang="zh-CN" altLang="zh-CN" dirty="0"/>
              <a:t>结、直肠和肛管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2</a:t>
            </a:r>
            <a:r>
              <a:rPr lang="zh-CN" altLang="zh-CN" dirty="0"/>
              <a:t>．直肠肛管疾病手术后护理中禁忌的措施是</a:t>
            </a:r>
          </a:p>
          <a:p>
            <a:pPr marL="914400" lvl="2" indent="0">
              <a:buNone/>
            </a:pPr>
            <a:r>
              <a:rPr lang="en-US" altLang="zh-CN" dirty="0"/>
              <a:t>A</a:t>
            </a:r>
            <a:r>
              <a:rPr lang="zh-CN" altLang="zh-CN" dirty="0"/>
              <a:t>．温水坐浴</a:t>
            </a:r>
            <a:r>
              <a:rPr lang="en-US" altLang="zh-CN" dirty="0"/>
              <a:t>                     </a:t>
            </a:r>
            <a:endParaRPr lang="en-US" altLang="zh-CN" dirty="0" smtClean="0"/>
          </a:p>
          <a:p>
            <a:pPr marL="914400" lvl="2" indent="0">
              <a:buNone/>
            </a:pPr>
            <a:r>
              <a:rPr lang="en-US" altLang="zh-CN" dirty="0" smtClean="0"/>
              <a:t>B</a:t>
            </a:r>
            <a:r>
              <a:rPr lang="zh-CN" altLang="zh-CN" dirty="0"/>
              <a:t>．术后</a:t>
            </a:r>
            <a:r>
              <a:rPr lang="en-US" altLang="zh-CN" dirty="0"/>
              <a:t>24</a:t>
            </a:r>
            <a:r>
              <a:rPr lang="zh-CN" altLang="zh-CN" dirty="0"/>
              <a:t>小时内可给予止痛剂</a:t>
            </a:r>
          </a:p>
          <a:p>
            <a:pPr marL="914400" lvl="2" indent="0">
              <a:buNone/>
            </a:pPr>
            <a:r>
              <a:rPr lang="en-US" altLang="zh-CN" dirty="0"/>
              <a:t>C</a:t>
            </a:r>
            <a:r>
              <a:rPr lang="zh-CN" altLang="zh-CN" dirty="0"/>
              <a:t>．腹胀时可行肛管排气</a:t>
            </a:r>
            <a:r>
              <a:rPr lang="en-US" altLang="zh-CN" dirty="0"/>
              <a:t>           </a:t>
            </a:r>
            <a:endParaRPr lang="en-US" altLang="zh-CN" dirty="0" smtClean="0"/>
          </a:p>
          <a:p>
            <a:pPr marL="914400" lvl="2" indent="0">
              <a:buNone/>
            </a:pPr>
            <a:r>
              <a:rPr lang="en-US" altLang="zh-CN" dirty="0" smtClean="0"/>
              <a:t>D</a:t>
            </a:r>
            <a:r>
              <a:rPr lang="zh-CN" altLang="zh-CN" dirty="0"/>
              <a:t>．大便干结可服缓泻剂</a:t>
            </a:r>
          </a:p>
          <a:p>
            <a:pPr marL="914400" lvl="2" indent="0">
              <a:buNone/>
            </a:pPr>
            <a:r>
              <a:rPr lang="en-US" altLang="zh-CN" dirty="0"/>
              <a:t>E</a:t>
            </a:r>
            <a:r>
              <a:rPr lang="zh-CN" altLang="zh-CN" dirty="0"/>
              <a:t>．术后排尿困难应及时处理</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20534991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51520" y="304800"/>
            <a:ext cx="8663880" cy="563563"/>
          </a:xfrm>
        </p:spPr>
        <p:txBody>
          <a:bodyPr/>
          <a:lstStyle/>
          <a:p>
            <a:r>
              <a:rPr lang="zh-CN" altLang="en-US" dirty="0"/>
              <a:t>第</a:t>
            </a:r>
            <a:r>
              <a:rPr lang="zh-CN" altLang="zh-CN" dirty="0"/>
              <a:t>二十六章 </a:t>
            </a:r>
            <a:r>
              <a:rPr lang="en-US" altLang="zh-CN" dirty="0"/>
              <a:t>   </a:t>
            </a:r>
            <a:r>
              <a:rPr lang="zh-CN" altLang="zh-CN" dirty="0"/>
              <a:t>结、直肠和肛管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3</a:t>
            </a:r>
            <a:r>
              <a:rPr lang="zh-CN" altLang="zh-CN" dirty="0"/>
              <a:t>．直肠肛周脓肿</a:t>
            </a:r>
            <a:r>
              <a:rPr lang="zh-CN" altLang="zh-CN" dirty="0" smtClean="0"/>
              <a:t>的</a:t>
            </a:r>
            <a:r>
              <a:rPr lang="zh-CN" altLang="en-US" dirty="0" smtClean="0"/>
              <a:t>患者</a:t>
            </a:r>
            <a:r>
              <a:rPr lang="zh-CN" altLang="zh-CN" dirty="0" smtClean="0"/>
              <a:t>，</a:t>
            </a:r>
            <a:r>
              <a:rPr lang="zh-CN" altLang="zh-CN" dirty="0"/>
              <a:t>脓肿形成后的处理原则为</a:t>
            </a:r>
          </a:p>
          <a:p>
            <a:pPr marL="914400" lvl="2" indent="0">
              <a:buNone/>
            </a:pPr>
            <a:r>
              <a:rPr lang="en-US" altLang="zh-CN" dirty="0"/>
              <a:t>A</a:t>
            </a:r>
            <a:r>
              <a:rPr lang="zh-CN" altLang="zh-CN" dirty="0"/>
              <a:t>．控制感染</a:t>
            </a:r>
            <a:r>
              <a:rPr lang="en-US" altLang="zh-CN" dirty="0"/>
              <a:t>                     </a:t>
            </a:r>
            <a:endParaRPr lang="en-US" altLang="zh-CN" dirty="0" smtClean="0"/>
          </a:p>
          <a:p>
            <a:pPr marL="914400" lvl="2" indent="0">
              <a:buNone/>
            </a:pPr>
            <a:r>
              <a:rPr lang="en-US" altLang="zh-CN" dirty="0" smtClean="0"/>
              <a:t>B</a:t>
            </a:r>
            <a:r>
              <a:rPr lang="zh-CN" altLang="zh-CN" dirty="0"/>
              <a:t>．温水坐浴</a:t>
            </a:r>
          </a:p>
          <a:p>
            <a:pPr marL="914400" lvl="2" indent="0">
              <a:buNone/>
            </a:pPr>
            <a:r>
              <a:rPr lang="en-US" altLang="zh-CN" dirty="0"/>
              <a:t>C</a:t>
            </a:r>
            <a:r>
              <a:rPr lang="zh-CN" altLang="zh-CN" dirty="0"/>
              <a:t>．口服缓泻剂</a:t>
            </a:r>
            <a:r>
              <a:rPr lang="en-US" altLang="zh-CN" dirty="0"/>
              <a:t>                   </a:t>
            </a:r>
            <a:endParaRPr lang="en-US" altLang="zh-CN" dirty="0" smtClean="0"/>
          </a:p>
          <a:p>
            <a:pPr marL="914400" lvl="2" indent="0">
              <a:buNone/>
            </a:pPr>
            <a:r>
              <a:rPr lang="en-US" altLang="zh-CN" dirty="0" smtClean="0"/>
              <a:t>D</a:t>
            </a:r>
            <a:r>
              <a:rPr lang="zh-CN" altLang="zh-CN" dirty="0"/>
              <a:t>．切开引流</a:t>
            </a:r>
          </a:p>
          <a:p>
            <a:pPr marL="914400" lvl="2" indent="0">
              <a:buNone/>
            </a:pPr>
            <a:r>
              <a:rPr lang="en-US" altLang="zh-CN" dirty="0"/>
              <a:t>E</a:t>
            </a:r>
            <a:r>
              <a:rPr lang="zh-CN" altLang="zh-CN" dirty="0"/>
              <a:t>．局部治疗</a:t>
            </a:r>
          </a:p>
          <a:p>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3841120605"/>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7504" y="304800"/>
            <a:ext cx="8807896" cy="563563"/>
          </a:xfrm>
        </p:spPr>
        <p:txBody>
          <a:bodyPr/>
          <a:lstStyle/>
          <a:p>
            <a:r>
              <a:rPr lang="zh-CN" altLang="en-US" dirty="0"/>
              <a:t>第</a:t>
            </a:r>
            <a:r>
              <a:rPr lang="zh-CN" altLang="zh-CN" dirty="0"/>
              <a:t>二十六章 </a:t>
            </a:r>
            <a:r>
              <a:rPr lang="en-US" altLang="zh-CN" dirty="0"/>
              <a:t>   </a:t>
            </a:r>
            <a:r>
              <a:rPr lang="zh-CN" altLang="zh-CN" dirty="0"/>
              <a:t>结、直肠和肛管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4</a:t>
            </a:r>
            <a:r>
              <a:rPr lang="zh-CN" altLang="zh-CN" dirty="0"/>
              <a:t>．关于肛门坐浴，以下正确的是</a:t>
            </a:r>
          </a:p>
          <a:p>
            <a:pPr marL="914400" lvl="2" indent="0">
              <a:buNone/>
            </a:pPr>
            <a:r>
              <a:rPr lang="en-US" altLang="zh-CN" dirty="0"/>
              <a:t>A</a:t>
            </a:r>
            <a:r>
              <a:rPr lang="zh-CN" altLang="zh-CN" dirty="0"/>
              <a:t>．可采用</a:t>
            </a:r>
            <a:r>
              <a:rPr lang="en-US" altLang="zh-CN" dirty="0"/>
              <a:t>1:1000</a:t>
            </a:r>
            <a:r>
              <a:rPr lang="zh-CN" altLang="zh-CN" dirty="0"/>
              <a:t>高锰酸钾</a:t>
            </a:r>
            <a:r>
              <a:rPr lang="en-US" altLang="zh-CN" dirty="0"/>
              <a:t>        </a:t>
            </a:r>
            <a:endParaRPr lang="en-US" altLang="zh-CN" dirty="0" smtClean="0"/>
          </a:p>
          <a:p>
            <a:pPr marL="914400" lvl="2" indent="0">
              <a:buNone/>
            </a:pPr>
            <a:r>
              <a:rPr lang="en-US" altLang="zh-CN" dirty="0" smtClean="0"/>
              <a:t>B</a:t>
            </a:r>
            <a:r>
              <a:rPr lang="zh-CN" altLang="zh-CN" dirty="0"/>
              <a:t>．溶液量约</a:t>
            </a:r>
            <a:r>
              <a:rPr lang="en-US" altLang="zh-CN" dirty="0"/>
              <a:t>1000ml</a:t>
            </a:r>
            <a:endParaRPr lang="zh-CN" altLang="zh-CN" dirty="0"/>
          </a:p>
          <a:p>
            <a:pPr marL="914400" lvl="2" indent="0">
              <a:buNone/>
            </a:pPr>
            <a:r>
              <a:rPr lang="en-US" altLang="zh-CN" dirty="0"/>
              <a:t>C</a:t>
            </a:r>
            <a:r>
              <a:rPr lang="zh-CN" altLang="zh-CN" dirty="0"/>
              <a:t>．水温</a:t>
            </a:r>
            <a:r>
              <a:rPr lang="en-US" altLang="zh-CN" dirty="0"/>
              <a:t>60℃                   </a:t>
            </a:r>
            <a:endParaRPr lang="en-US" altLang="zh-CN" dirty="0" smtClean="0"/>
          </a:p>
          <a:p>
            <a:pPr marL="914400" lvl="2" indent="0">
              <a:buNone/>
            </a:pPr>
            <a:r>
              <a:rPr lang="en-US" altLang="zh-CN" dirty="0" smtClean="0"/>
              <a:t>D</a:t>
            </a:r>
            <a:r>
              <a:rPr lang="zh-CN" altLang="zh-CN" dirty="0"/>
              <a:t>．便前坐浴，以解痉、促进排便</a:t>
            </a:r>
          </a:p>
          <a:p>
            <a:pPr marL="914400" lvl="2" indent="0">
              <a:buNone/>
            </a:pPr>
            <a:r>
              <a:rPr lang="en-US" altLang="zh-CN" dirty="0"/>
              <a:t>E</a:t>
            </a:r>
            <a:r>
              <a:rPr lang="zh-CN" altLang="zh-CN" dirty="0"/>
              <a:t>．坐浴时间</a:t>
            </a:r>
            <a:r>
              <a:rPr lang="en-US" altLang="zh-CN" dirty="0"/>
              <a:t>20</a:t>
            </a:r>
            <a:r>
              <a:rPr lang="zh-CN" altLang="zh-CN" dirty="0"/>
              <a:t>～</a:t>
            </a:r>
            <a:r>
              <a:rPr lang="en-US" altLang="zh-CN" dirty="0"/>
              <a:t>30</a:t>
            </a:r>
            <a:r>
              <a:rPr lang="zh-CN" altLang="zh-CN" dirty="0"/>
              <a:t>分钟</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5592670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zh-CN" dirty="0" smtClean="0"/>
              <a:t>一</a:t>
            </a:r>
            <a:r>
              <a:rPr lang="zh-CN" altLang="en-US" dirty="0" smtClean="0"/>
              <a:t>、</a:t>
            </a:r>
            <a:r>
              <a:rPr lang="zh-CN" altLang="zh-CN" dirty="0" smtClean="0"/>
              <a:t> </a:t>
            </a:r>
            <a:r>
              <a:rPr lang="zh-CN" altLang="en-US" dirty="0" smtClean="0"/>
              <a:t>痔</a:t>
            </a:r>
            <a:endParaRPr lang="zh-CN" altLang="en-US" dirty="0"/>
          </a:p>
        </p:txBody>
      </p:sp>
      <p:sp>
        <p:nvSpPr>
          <p:cNvPr id="3" name="内容占位符 2"/>
          <p:cNvSpPr>
            <a:spLocks noGrp="1"/>
          </p:cNvSpPr>
          <p:nvPr>
            <p:ph idx="1"/>
          </p:nvPr>
        </p:nvSpPr>
        <p:spPr/>
        <p:txBody>
          <a:bodyPr/>
          <a:lstStyle/>
          <a:p>
            <a:r>
              <a:rPr lang="zh-CN" altLang="en-US" dirty="0" smtClean="0"/>
              <a:t>护理评估</a:t>
            </a:r>
            <a:endParaRPr lang="en-US" altLang="zh-CN" dirty="0" smtClean="0"/>
          </a:p>
          <a:p>
            <a:pPr lvl="1"/>
            <a:r>
              <a:rPr lang="zh-CN" altLang="zh-CN" dirty="0" smtClean="0"/>
              <a:t>辅助检查</a:t>
            </a:r>
            <a:endParaRPr lang="en-US" altLang="zh-CN" dirty="0" smtClean="0"/>
          </a:p>
          <a:p>
            <a:pPr lvl="2"/>
            <a:r>
              <a:rPr lang="zh-CN" altLang="zh-CN" dirty="0"/>
              <a:t>主要靠肛门直肠</a:t>
            </a:r>
            <a:r>
              <a:rPr lang="zh-CN" altLang="zh-CN" dirty="0" smtClean="0"/>
              <a:t>检查</a:t>
            </a:r>
            <a:endParaRPr lang="en-US" altLang="zh-CN" dirty="0" smtClean="0"/>
          </a:p>
          <a:p>
            <a:pPr lvl="2"/>
            <a:r>
              <a:rPr lang="zh-CN" altLang="zh-CN" dirty="0" smtClean="0"/>
              <a:t>肛门镜</a:t>
            </a:r>
            <a:r>
              <a:rPr lang="zh-CN" altLang="en-US" dirty="0" smtClean="0"/>
              <a:t>检查</a:t>
            </a:r>
            <a:endParaRPr lang="en-US" altLang="zh-CN" dirty="0" smtClean="0"/>
          </a:p>
          <a:p>
            <a:pPr lvl="1"/>
            <a:r>
              <a:rPr lang="zh-CN" altLang="zh-CN" dirty="0"/>
              <a:t>与疾病相关的健康</a:t>
            </a:r>
            <a:r>
              <a:rPr lang="zh-CN" altLang="zh-CN" dirty="0" smtClean="0"/>
              <a:t>史</a:t>
            </a:r>
            <a:endParaRPr lang="en-US" altLang="zh-CN" dirty="0" smtClean="0"/>
          </a:p>
          <a:p>
            <a:pPr lvl="2"/>
            <a:r>
              <a:rPr lang="zh-CN" altLang="zh-CN" dirty="0"/>
              <a:t>不良饮食习惯 </a:t>
            </a:r>
            <a:endParaRPr lang="en-US" altLang="zh-CN" dirty="0" smtClean="0"/>
          </a:p>
          <a:p>
            <a:pPr lvl="2"/>
            <a:r>
              <a:rPr lang="zh-CN" altLang="zh-CN" dirty="0" smtClean="0"/>
              <a:t>不良生活</a:t>
            </a:r>
            <a:endParaRPr lang="zh-CN" altLang="zh-CN" sz="2000" dirty="0"/>
          </a:p>
          <a:p>
            <a:pPr lvl="2"/>
            <a:r>
              <a:rPr lang="zh-CN" altLang="zh-CN" dirty="0" smtClean="0"/>
              <a:t>肛</a:t>
            </a:r>
            <a:r>
              <a:rPr lang="zh-CN" altLang="zh-CN" dirty="0"/>
              <a:t>周</a:t>
            </a:r>
            <a:r>
              <a:rPr lang="zh-CN" altLang="zh-CN" dirty="0" smtClean="0"/>
              <a:t>其他</a:t>
            </a:r>
            <a:endParaRPr lang="zh-CN" altLang="zh-CN" sz="2000"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85957983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7504" y="332656"/>
            <a:ext cx="8581256" cy="563563"/>
          </a:xfrm>
        </p:spPr>
        <p:txBody>
          <a:bodyPr/>
          <a:lstStyle/>
          <a:p>
            <a:r>
              <a:rPr lang="zh-CN" altLang="en-US" dirty="0"/>
              <a:t>第</a:t>
            </a:r>
            <a:r>
              <a:rPr lang="zh-CN" altLang="zh-CN" dirty="0"/>
              <a:t>二十六章 </a:t>
            </a:r>
            <a:r>
              <a:rPr lang="en-US" altLang="zh-CN" dirty="0"/>
              <a:t>   </a:t>
            </a:r>
            <a:r>
              <a:rPr lang="zh-CN" altLang="zh-CN" dirty="0"/>
              <a:t>结、直肠和肛管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5</a:t>
            </a:r>
            <a:r>
              <a:rPr lang="zh-CN" altLang="zh-CN" dirty="0"/>
              <a:t>．检查结肠癌最有价值的方法是</a:t>
            </a:r>
          </a:p>
          <a:p>
            <a:pPr marL="914400" lvl="2" indent="0">
              <a:buNone/>
            </a:pPr>
            <a:r>
              <a:rPr lang="en-US" altLang="zh-CN" dirty="0"/>
              <a:t>A</a:t>
            </a:r>
            <a:r>
              <a:rPr lang="zh-CN" altLang="zh-CN" dirty="0"/>
              <a:t>．直肠指检</a:t>
            </a:r>
            <a:r>
              <a:rPr lang="en-US" altLang="zh-CN" dirty="0"/>
              <a:t>                     </a:t>
            </a:r>
            <a:endParaRPr lang="en-US" altLang="zh-CN" dirty="0" smtClean="0"/>
          </a:p>
          <a:p>
            <a:pPr marL="914400" lvl="2" indent="0">
              <a:buNone/>
            </a:pPr>
            <a:r>
              <a:rPr lang="en-US" altLang="zh-CN" dirty="0" smtClean="0"/>
              <a:t>B</a:t>
            </a:r>
            <a:r>
              <a:rPr lang="zh-CN" altLang="zh-CN" dirty="0"/>
              <a:t>．纤维结肠镜检查</a:t>
            </a:r>
          </a:p>
          <a:p>
            <a:pPr marL="914400" lvl="2" indent="0">
              <a:buNone/>
            </a:pPr>
            <a:r>
              <a:rPr lang="en-US" altLang="zh-CN" dirty="0"/>
              <a:t>C</a:t>
            </a:r>
            <a:r>
              <a:rPr lang="zh-CN" altLang="zh-CN" dirty="0"/>
              <a:t>．癌胚抗原检查</a:t>
            </a:r>
            <a:r>
              <a:rPr lang="en-US" altLang="zh-CN" dirty="0"/>
              <a:t>                 </a:t>
            </a:r>
            <a:endParaRPr lang="en-US" altLang="zh-CN" dirty="0" smtClean="0"/>
          </a:p>
          <a:p>
            <a:pPr marL="914400" lvl="2" indent="0">
              <a:buNone/>
            </a:pPr>
            <a:r>
              <a:rPr lang="en-US" altLang="zh-CN" dirty="0" smtClean="0"/>
              <a:t>D</a:t>
            </a:r>
            <a:r>
              <a:rPr lang="zh-CN" altLang="zh-CN" dirty="0"/>
              <a:t>．大便隐血试验</a:t>
            </a:r>
          </a:p>
          <a:p>
            <a:pPr marL="914400" lvl="2" indent="0">
              <a:buNone/>
            </a:pPr>
            <a:r>
              <a:rPr lang="en-US" altLang="zh-CN" dirty="0"/>
              <a:t>E</a:t>
            </a:r>
            <a:r>
              <a:rPr lang="zh-CN" altLang="zh-CN" dirty="0"/>
              <a:t>．钡剂灌肠造影</a:t>
            </a:r>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954775801"/>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304800"/>
            <a:ext cx="8519864" cy="563563"/>
          </a:xfrm>
        </p:spPr>
        <p:txBody>
          <a:bodyPr/>
          <a:lstStyle/>
          <a:p>
            <a:r>
              <a:rPr lang="zh-CN" altLang="en-US" dirty="0"/>
              <a:t>第</a:t>
            </a:r>
            <a:r>
              <a:rPr lang="zh-CN" altLang="zh-CN" dirty="0"/>
              <a:t>二十六章 </a:t>
            </a:r>
            <a:r>
              <a:rPr lang="en-US" altLang="zh-CN" dirty="0"/>
              <a:t>   </a:t>
            </a:r>
            <a:r>
              <a:rPr lang="zh-CN" altLang="zh-CN" dirty="0"/>
              <a:t>结、直肠和肛管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6</a:t>
            </a:r>
            <a:r>
              <a:rPr lang="zh-CN" altLang="zh-CN" dirty="0"/>
              <a:t>．以下对大肠癌术后结肠造</a:t>
            </a:r>
            <a:r>
              <a:rPr lang="zh-CN" altLang="zh-CN" dirty="0" smtClean="0"/>
              <a:t>口</a:t>
            </a:r>
            <a:r>
              <a:rPr lang="zh-CN" altLang="en-US" dirty="0" smtClean="0"/>
              <a:t>患者</a:t>
            </a:r>
            <a:r>
              <a:rPr lang="zh-CN" altLang="zh-CN" dirty="0" smtClean="0"/>
              <a:t>的</a:t>
            </a:r>
            <a:r>
              <a:rPr lang="zh-CN" altLang="zh-CN" dirty="0"/>
              <a:t>护理措施中，正确的是</a:t>
            </a:r>
          </a:p>
          <a:p>
            <a:pPr marL="914400" lvl="2" indent="0">
              <a:buNone/>
            </a:pPr>
            <a:r>
              <a:rPr lang="en-US" altLang="zh-CN" dirty="0"/>
              <a:t>A</a:t>
            </a:r>
            <a:r>
              <a:rPr lang="zh-CN" altLang="zh-CN" dirty="0"/>
              <a:t>．结肠造口一般于术后马上开放</a:t>
            </a:r>
            <a:r>
              <a:rPr lang="en-US" altLang="zh-CN" dirty="0"/>
              <a:t>  </a:t>
            </a:r>
            <a:endParaRPr lang="zh-CN" altLang="zh-CN" dirty="0"/>
          </a:p>
          <a:p>
            <a:pPr marL="914400" lvl="2" indent="0">
              <a:buNone/>
            </a:pPr>
            <a:r>
              <a:rPr lang="en-US" altLang="zh-CN" dirty="0"/>
              <a:t>B</a:t>
            </a:r>
            <a:r>
              <a:rPr lang="zh-CN" altLang="zh-CN" dirty="0"/>
              <a:t>．当造口袋内容物快满时才需更换</a:t>
            </a:r>
          </a:p>
          <a:p>
            <a:pPr marL="914400" lvl="2" indent="0">
              <a:buNone/>
            </a:pPr>
            <a:r>
              <a:rPr lang="en-US" altLang="zh-CN" dirty="0"/>
              <a:t>C</a:t>
            </a:r>
            <a:r>
              <a:rPr lang="zh-CN" altLang="zh-CN" dirty="0"/>
              <a:t>．结肠造口开放后应立即进行扩肛，以防造口狭窄</a:t>
            </a:r>
          </a:p>
          <a:p>
            <a:pPr marL="914400" lvl="2" indent="0">
              <a:buNone/>
            </a:pPr>
            <a:r>
              <a:rPr lang="en-US" altLang="zh-CN" dirty="0"/>
              <a:t>D</a:t>
            </a:r>
            <a:r>
              <a:rPr lang="zh-CN" altLang="zh-CN" dirty="0"/>
              <a:t>．术后</a:t>
            </a:r>
            <a:r>
              <a:rPr lang="en-US" altLang="zh-CN" dirty="0"/>
              <a:t>7</a:t>
            </a:r>
            <a:r>
              <a:rPr lang="zh-CN" altLang="zh-CN" dirty="0"/>
              <a:t>～</a:t>
            </a:r>
            <a:r>
              <a:rPr lang="en-US" altLang="zh-CN" dirty="0"/>
              <a:t>10</a:t>
            </a:r>
            <a:r>
              <a:rPr lang="zh-CN" altLang="zh-CN" dirty="0"/>
              <a:t>天切忌灌肠，以免影响伤口愈合</a:t>
            </a:r>
          </a:p>
          <a:p>
            <a:pPr marL="914400" lvl="2" indent="0">
              <a:buNone/>
            </a:pPr>
            <a:r>
              <a:rPr lang="en-US" altLang="zh-CN" dirty="0"/>
              <a:t>E</a:t>
            </a:r>
            <a:r>
              <a:rPr lang="zh-CN" altLang="zh-CN" dirty="0"/>
              <a:t>．造口开放前应用干的无菌纱布敷盖结肠造口，避免感染</a:t>
            </a:r>
          </a:p>
          <a:p>
            <a:pPr marL="0" indent="0">
              <a:buNone/>
            </a:pP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2865181663"/>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323528" y="304800"/>
            <a:ext cx="8591872" cy="563563"/>
          </a:xfrm>
        </p:spPr>
        <p:txBody>
          <a:bodyPr/>
          <a:lstStyle/>
          <a:p>
            <a:r>
              <a:rPr lang="zh-CN" altLang="en-US" dirty="0"/>
              <a:t>第</a:t>
            </a:r>
            <a:r>
              <a:rPr lang="zh-CN" altLang="zh-CN" dirty="0"/>
              <a:t>二十六章 </a:t>
            </a:r>
            <a:r>
              <a:rPr lang="en-US" altLang="zh-CN" dirty="0"/>
              <a:t>   </a:t>
            </a:r>
            <a:r>
              <a:rPr lang="zh-CN" altLang="zh-CN" dirty="0"/>
              <a:t>结、直肠和肛管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pPr marL="457200" lvl="1" indent="0">
              <a:buNone/>
            </a:pPr>
            <a:r>
              <a:rPr lang="en-US" altLang="zh-CN" dirty="0"/>
              <a:t>7</a:t>
            </a:r>
            <a:r>
              <a:rPr lang="zh-CN" altLang="zh-CN" dirty="0"/>
              <a:t>．以下对直肠癌手术行结肠造</a:t>
            </a:r>
            <a:r>
              <a:rPr lang="zh-CN" altLang="zh-CN" dirty="0" smtClean="0"/>
              <a:t>口</a:t>
            </a:r>
            <a:r>
              <a:rPr lang="zh-CN" altLang="en-US" dirty="0" smtClean="0"/>
              <a:t>患者</a:t>
            </a:r>
            <a:r>
              <a:rPr lang="zh-CN" altLang="zh-CN" dirty="0" smtClean="0"/>
              <a:t>的</a:t>
            </a:r>
            <a:r>
              <a:rPr lang="zh-CN" altLang="zh-CN" dirty="0"/>
              <a:t>健康教育内容中错误的是</a:t>
            </a:r>
          </a:p>
          <a:p>
            <a:pPr marL="914400" lvl="2" indent="0">
              <a:buNone/>
            </a:pPr>
            <a:r>
              <a:rPr lang="en-US" altLang="zh-CN" dirty="0"/>
              <a:t>A</a:t>
            </a:r>
            <a:r>
              <a:rPr lang="zh-CN" altLang="zh-CN" dirty="0"/>
              <a:t>．可恢复正常人的生活和社交活动及适量运动</a:t>
            </a:r>
          </a:p>
          <a:p>
            <a:pPr marL="914400" lvl="2" indent="0">
              <a:buNone/>
            </a:pPr>
            <a:r>
              <a:rPr lang="en-US" altLang="zh-CN" dirty="0"/>
              <a:t>B</a:t>
            </a:r>
            <a:r>
              <a:rPr lang="zh-CN" altLang="zh-CN" dirty="0"/>
              <a:t>．为保持大便通畅，可进食大量含粗纤维的食品</a:t>
            </a:r>
          </a:p>
          <a:p>
            <a:pPr marL="914400" lvl="2" indent="0">
              <a:buNone/>
            </a:pPr>
            <a:r>
              <a:rPr lang="en-US" altLang="zh-CN" dirty="0"/>
              <a:t>C</a:t>
            </a:r>
            <a:r>
              <a:rPr lang="zh-CN" altLang="zh-CN" dirty="0"/>
              <a:t>．化疗者，应定期复查白细胞总数及血小板计数</a:t>
            </a:r>
          </a:p>
          <a:p>
            <a:pPr marL="914400" lvl="2" indent="0">
              <a:buNone/>
            </a:pPr>
            <a:r>
              <a:rPr lang="en-US" altLang="zh-CN" dirty="0"/>
              <a:t>D</a:t>
            </a:r>
            <a:r>
              <a:rPr lang="zh-CN" altLang="zh-CN" dirty="0"/>
              <a:t>．应定期做造口灌洗</a:t>
            </a:r>
          </a:p>
          <a:p>
            <a:pPr marL="914400" lvl="2" indent="0">
              <a:buNone/>
            </a:pPr>
            <a:r>
              <a:rPr lang="en-US" altLang="zh-CN" dirty="0"/>
              <a:t>E</a:t>
            </a:r>
            <a:r>
              <a:rPr lang="zh-CN" altLang="zh-CN" dirty="0"/>
              <a:t>．术后还应定期随访</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03705355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304800"/>
            <a:ext cx="8447856" cy="563563"/>
          </a:xfrm>
        </p:spPr>
        <p:txBody>
          <a:bodyPr/>
          <a:lstStyle/>
          <a:p>
            <a:r>
              <a:rPr lang="zh-CN" altLang="en-US" dirty="0"/>
              <a:t>第</a:t>
            </a:r>
            <a:r>
              <a:rPr lang="zh-CN" altLang="zh-CN" dirty="0"/>
              <a:t>二十六章 </a:t>
            </a:r>
            <a:r>
              <a:rPr lang="en-US" altLang="zh-CN" dirty="0"/>
              <a:t>   </a:t>
            </a:r>
            <a:r>
              <a:rPr lang="zh-CN" altLang="zh-CN" dirty="0"/>
              <a:t>结、直肠和肛管</a:t>
            </a:r>
            <a:r>
              <a:rPr lang="zh-CN" altLang="zh-CN" dirty="0" smtClean="0"/>
              <a:t>疾病</a:t>
            </a:r>
            <a:r>
              <a:rPr lang="zh-CN" altLang="en-US" dirty="0" smtClean="0"/>
              <a:t>患者</a:t>
            </a:r>
            <a:r>
              <a:rPr lang="zh-CN" altLang="zh-CN" dirty="0" smtClean="0"/>
              <a:t>的</a:t>
            </a:r>
            <a:r>
              <a:rPr lang="zh-CN" altLang="zh-CN" dirty="0"/>
              <a:t>护理</a:t>
            </a:r>
            <a:endParaRPr lang="zh-CN" altLang="en-US" dirty="0"/>
          </a:p>
        </p:txBody>
      </p:sp>
      <p:sp>
        <p:nvSpPr>
          <p:cNvPr id="3" name="内容占位符 2"/>
          <p:cNvSpPr>
            <a:spLocks noGrp="1"/>
          </p:cNvSpPr>
          <p:nvPr>
            <p:ph idx="1"/>
          </p:nvPr>
        </p:nvSpPr>
        <p:spPr/>
        <p:txBody>
          <a:bodyPr/>
          <a:lstStyle/>
          <a:p>
            <a:r>
              <a:rPr lang="en-US" altLang="zh-CN" dirty="0"/>
              <a:t> </a:t>
            </a:r>
            <a:r>
              <a:rPr lang="zh-CN" altLang="zh-CN" dirty="0"/>
              <a:t>参考答案</a:t>
            </a:r>
          </a:p>
          <a:p>
            <a:pPr marL="457200" lvl="1" indent="0">
              <a:buNone/>
            </a:pPr>
            <a:r>
              <a:rPr lang="en-US" altLang="zh-CN" dirty="0"/>
              <a:t>1</a:t>
            </a:r>
            <a:r>
              <a:rPr lang="zh-CN" altLang="zh-CN" dirty="0"/>
              <a:t>．</a:t>
            </a:r>
            <a:r>
              <a:rPr lang="en-US" altLang="zh-CN" dirty="0"/>
              <a:t>C    2</a:t>
            </a:r>
            <a:r>
              <a:rPr lang="zh-CN" altLang="zh-CN" dirty="0"/>
              <a:t>．</a:t>
            </a:r>
            <a:r>
              <a:rPr lang="en-US" altLang="zh-CN" dirty="0"/>
              <a:t>C    3</a:t>
            </a:r>
            <a:r>
              <a:rPr lang="zh-CN" altLang="zh-CN" dirty="0"/>
              <a:t>．</a:t>
            </a:r>
            <a:r>
              <a:rPr lang="en-US" altLang="zh-CN" dirty="0"/>
              <a:t>D    4</a:t>
            </a:r>
            <a:r>
              <a:rPr lang="zh-CN" altLang="zh-CN" dirty="0"/>
              <a:t>．</a:t>
            </a:r>
            <a:r>
              <a:rPr lang="en-US" altLang="zh-CN" dirty="0"/>
              <a:t>E    5</a:t>
            </a:r>
            <a:r>
              <a:rPr lang="zh-CN" altLang="zh-CN" dirty="0"/>
              <a:t>．</a:t>
            </a:r>
            <a:r>
              <a:rPr lang="en-US" altLang="zh-CN" dirty="0"/>
              <a:t>B    6</a:t>
            </a:r>
            <a:r>
              <a:rPr lang="zh-CN" altLang="zh-CN" dirty="0"/>
              <a:t>．</a:t>
            </a:r>
            <a:r>
              <a:rPr lang="en-US" altLang="zh-CN"/>
              <a:t>D    </a:t>
            </a:r>
            <a:endParaRPr lang="en-US" altLang="zh-CN" smtClean="0"/>
          </a:p>
          <a:p>
            <a:pPr marL="457200" lvl="1" indent="0">
              <a:buNone/>
            </a:pPr>
            <a:r>
              <a:rPr lang="en-US" altLang="zh-CN" smtClean="0"/>
              <a:t>7</a:t>
            </a:r>
            <a:r>
              <a:rPr lang="zh-CN" altLang="zh-CN" dirty="0"/>
              <a:t>．</a:t>
            </a:r>
            <a:r>
              <a:rPr lang="en-US" altLang="zh-CN" dirty="0"/>
              <a:t>B</a:t>
            </a:r>
            <a:endParaRPr lang="zh-CN" altLang="en-US" dirty="0"/>
          </a:p>
        </p:txBody>
      </p:sp>
      <p:sp>
        <p:nvSpPr>
          <p:cNvPr id="4" name="日期占位符 3"/>
          <p:cNvSpPr>
            <a:spLocks noGrp="1"/>
          </p:cNvSpPr>
          <p:nvPr>
            <p:ph type="dt" sz="half" idx="11"/>
          </p:nvPr>
        </p:nvSpPr>
        <p:spPr/>
        <p:txBody>
          <a:bodyPr/>
          <a:lstStyle/>
          <a:p>
            <a:pPr>
              <a:defRPr/>
            </a:pPr>
            <a:r>
              <a:rPr lang="en-US" smtClean="0"/>
              <a:t>www.pumpress.com.cn</a:t>
            </a:r>
            <a:endParaRPr lang="en-US"/>
          </a:p>
        </p:txBody>
      </p:sp>
    </p:spTree>
    <p:extLst>
      <p:ext uri="{BB962C8B-B14F-4D97-AF65-F5344CB8AC3E}">
        <p14:creationId xmlns:p14="http://schemas.microsoft.com/office/powerpoint/2010/main" val="1129876715"/>
      </p:ext>
    </p:extLst>
  </p:cSld>
  <p:clrMapOvr>
    <a:masterClrMapping/>
  </p:clrMapOvr>
</p:sld>
</file>

<file path=ppt/theme/theme1.xml><?xml version="1.0" encoding="utf-8"?>
<a:theme xmlns:a="http://schemas.openxmlformats.org/drawingml/2006/main" name="课件模板">
  <a:themeElements>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fontScheme name="课件模板">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课件模板 1">
        <a:dk1>
          <a:srgbClr val="046CA6"/>
        </a:dk1>
        <a:lt1>
          <a:srgbClr val="FFFFFF"/>
        </a:lt1>
        <a:dk2>
          <a:srgbClr val="000000"/>
        </a:dk2>
        <a:lt2>
          <a:srgbClr val="DDDDDD"/>
        </a:lt2>
        <a:accent1>
          <a:srgbClr val="8AC8DE"/>
        </a:accent1>
        <a:accent2>
          <a:srgbClr val="99669B"/>
        </a:accent2>
        <a:accent3>
          <a:srgbClr val="FFFFFF"/>
        </a:accent3>
        <a:accent4>
          <a:srgbClr val="035B8D"/>
        </a:accent4>
        <a:accent5>
          <a:srgbClr val="C4E0EC"/>
        </a:accent5>
        <a:accent6>
          <a:srgbClr val="8A5C8C"/>
        </a:accent6>
        <a:hlink>
          <a:srgbClr val="DDB523"/>
        </a:hlink>
        <a:folHlink>
          <a:srgbClr val="969696"/>
        </a:folHlink>
      </a:clrScheme>
      <a:clrMap bg1="lt1" tx1="dk1" bg2="lt2" tx2="dk2" accent1="accent1" accent2="accent2" accent3="accent3" accent4="accent4" accent5="accent5" accent6="accent6" hlink="hlink" folHlink="folHlink"/>
    </a:extraClrScheme>
    <a:extraClrScheme>
      <a:clrScheme name="课件模板 2">
        <a:dk1>
          <a:srgbClr val="336699"/>
        </a:dk1>
        <a:lt1>
          <a:srgbClr val="FFFFFF"/>
        </a:lt1>
        <a:dk2>
          <a:srgbClr val="000000"/>
        </a:dk2>
        <a:lt2>
          <a:srgbClr val="DDDDDD"/>
        </a:lt2>
        <a:accent1>
          <a:srgbClr val="BEC779"/>
        </a:accent1>
        <a:accent2>
          <a:srgbClr val="C78DD7"/>
        </a:accent2>
        <a:accent3>
          <a:srgbClr val="FFFFFF"/>
        </a:accent3>
        <a:accent4>
          <a:srgbClr val="2A5682"/>
        </a:accent4>
        <a:accent5>
          <a:srgbClr val="DBE0BE"/>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3">
        <a:dk1>
          <a:srgbClr val="336699"/>
        </a:dk1>
        <a:lt1>
          <a:srgbClr val="FFFFFF"/>
        </a:lt1>
        <a:dk2>
          <a:srgbClr val="000000"/>
        </a:dk2>
        <a:lt2>
          <a:srgbClr val="DDDDDD"/>
        </a:lt2>
        <a:accent1>
          <a:srgbClr val="E8B558"/>
        </a:accent1>
        <a:accent2>
          <a:srgbClr val="C78DD7"/>
        </a:accent2>
        <a:accent3>
          <a:srgbClr val="FFFFFF"/>
        </a:accent3>
        <a:accent4>
          <a:srgbClr val="2A5682"/>
        </a:accent4>
        <a:accent5>
          <a:srgbClr val="F2D7B4"/>
        </a:accent5>
        <a:accent6>
          <a:srgbClr val="B47FC3"/>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课件模板 4">
        <a:dk1>
          <a:srgbClr val="336699"/>
        </a:dk1>
        <a:lt1>
          <a:srgbClr val="FFFFFF"/>
        </a:lt1>
        <a:dk2>
          <a:srgbClr val="000000"/>
        </a:dk2>
        <a:lt2>
          <a:srgbClr val="F7F4D5"/>
        </a:lt2>
        <a:accent1>
          <a:srgbClr val="79B4C7"/>
        </a:accent1>
        <a:accent2>
          <a:srgbClr val="C78DD7"/>
        </a:accent2>
        <a:accent3>
          <a:srgbClr val="FFFFFF"/>
        </a:accent3>
        <a:accent4>
          <a:srgbClr val="2A5682"/>
        </a:accent4>
        <a:accent5>
          <a:srgbClr val="BED6E0"/>
        </a:accent5>
        <a:accent6>
          <a:srgbClr val="B47FC3"/>
        </a:accent6>
        <a:hlink>
          <a:srgbClr val="E79633"/>
        </a:hlink>
        <a:folHlink>
          <a:srgbClr val="878FA5"/>
        </a:folHlink>
      </a:clrScheme>
      <a:clrMap bg1="lt1" tx1="dk1" bg2="lt2" tx2="dk2" accent1="accent1" accent2="accent2" accent3="accent3" accent4="accent4" accent5="accent5" accent6="accent6" hlink="hlink" folHlink="folHlink"/>
    </a:extraClrScheme>
    <a:extraClrScheme>
      <a:clrScheme name="课件模板 5">
        <a:dk1>
          <a:srgbClr val="666699"/>
        </a:dk1>
        <a:lt1>
          <a:srgbClr val="FFFFFF"/>
        </a:lt1>
        <a:dk2>
          <a:srgbClr val="000000"/>
        </a:dk2>
        <a:lt2>
          <a:srgbClr val="F7F4D5"/>
        </a:lt2>
        <a:accent1>
          <a:srgbClr val="A2B5CA"/>
        </a:accent1>
        <a:accent2>
          <a:srgbClr val="CF934B"/>
        </a:accent2>
        <a:accent3>
          <a:srgbClr val="FFFFFF"/>
        </a:accent3>
        <a:accent4>
          <a:srgbClr val="565682"/>
        </a:accent4>
        <a:accent5>
          <a:srgbClr val="CED7E1"/>
        </a:accent5>
        <a:accent6>
          <a:srgbClr val="BB8543"/>
        </a:accent6>
        <a:hlink>
          <a:srgbClr val="3B8FB1"/>
        </a:hlink>
        <a:folHlink>
          <a:srgbClr val="878FA5"/>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
  <TotalTime>418</TotalTime>
  <Pages>0</Pages>
  <Words>4575</Words>
  <Characters>0</Characters>
  <Application>Microsoft Office PowerPoint</Application>
  <DocSecurity>0</DocSecurity>
  <PresentationFormat>全屏显示(4:3)</PresentationFormat>
  <Lines>0</Lines>
  <Paragraphs>669</Paragraphs>
  <Slides>93</Slides>
  <Notes>0</Notes>
  <HiddenSlides>0</HiddenSlides>
  <MMClips>0</MMClips>
  <ScaleCrop>false</ScaleCrop>
  <HeadingPairs>
    <vt:vector size="4" baseType="variant">
      <vt:variant>
        <vt:lpstr>主题</vt:lpstr>
      </vt:variant>
      <vt:variant>
        <vt:i4>1</vt:i4>
      </vt:variant>
      <vt:variant>
        <vt:lpstr>幻灯片标题</vt:lpstr>
      </vt:variant>
      <vt:variant>
        <vt:i4>93</vt:i4>
      </vt:variant>
    </vt:vector>
  </HeadingPairs>
  <TitlesOfParts>
    <vt:vector size="94" baseType="lpstr">
      <vt:lpstr>课件模板</vt:lpstr>
      <vt:lpstr>第二十六章    结、直肠和肛管疾病患者的护理</vt:lpstr>
      <vt:lpstr>第二十六章    结、直肠和肛管疾病患者的护理</vt:lpstr>
      <vt:lpstr>第二十六章    结、直肠和肛管疾病患者的护理</vt:lpstr>
      <vt:lpstr>第一节 直肠肛管良性疾病</vt:lpstr>
      <vt:lpstr>一、痔</vt:lpstr>
      <vt:lpstr>一、痔</vt:lpstr>
      <vt:lpstr>一、痔</vt:lpstr>
      <vt:lpstr>一、痔</vt:lpstr>
      <vt:lpstr>一、 痔</vt:lpstr>
      <vt:lpstr>一、 痔</vt:lpstr>
      <vt:lpstr>一、痔 </vt:lpstr>
      <vt:lpstr>一、痔</vt:lpstr>
      <vt:lpstr>一、 痔</vt:lpstr>
      <vt:lpstr>一、痔</vt:lpstr>
      <vt:lpstr>一、痔</vt:lpstr>
      <vt:lpstr>一、痔</vt:lpstr>
      <vt:lpstr>一、痔</vt:lpstr>
      <vt:lpstr>二、直肠肛管周围脓肿</vt:lpstr>
      <vt:lpstr>二、直肠肛管周围脓肿</vt:lpstr>
      <vt:lpstr>二、直肠肛管周围脓肿</vt:lpstr>
      <vt:lpstr>二、直肠肛管周围脓肿</vt:lpstr>
      <vt:lpstr>二、直肠肛管周围脓肿</vt:lpstr>
      <vt:lpstr>二、直肠肛管周围脓肿</vt:lpstr>
      <vt:lpstr>二、直肠肛管周围脓肿</vt:lpstr>
      <vt:lpstr>二、直肠肛管周围脓肿</vt:lpstr>
      <vt:lpstr>二、直肠肛管周围脓肿</vt:lpstr>
      <vt:lpstr>二、直肠肛管周围脓肿</vt:lpstr>
      <vt:lpstr>三、肛瘘</vt:lpstr>
      <vt:lpstr>三、肛瘘</vt:lpstr>
      <vt:lpstr>三、肛瘘</vt:lpstr>
      <vt:lpstr>三、肛瘘</vt:lpstr>
      <vt:lpstr>三、肛瘘</vt:lpstr>
      <vt:lpstr>三、肛瘘</vt:lpstr>
      <vt:lpstr>三、肛瘘</vt:lpstr>
      <vt:lpstr>三、肛瘘</vt:lpstr>
      <vt:lpstr>三、肛瘘</vt:lpstr>
      <vt:lpstr>三、肛瘘</vt:lpstr>
      <vt:lpstr>四、肛裂</vt:lpstr>
      <vt:lpstr>四、肛裂</vt:lpstr>
      <vt:lpstr>四、肛裂</vt:lpstr>
      <vt:lpstr>四、肛裂</vt:lpstr>
      <vt:lpstr>四、肛裂</vt:lpstr>
      <vt:lpstr>四、肛裂</vt:lpstr>
      <vt:lpstr>四、肛裂</vt:lpstr>
      <vt:lpstr>四、肛裂</vt:lpstr>
      <vt:lpstr>四、肛裂</vt:lpstr>
      <vt:lpstr>四、肛裂</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第二节 大肠癌</vt:lpstr>
      <vt:lpstr>第二十六章    结、直肠和肛管疾病患者的护理</vt:lpstr>
      <vt:lpstr>第二十六章    结、直肠和肛管疾病患者的护理</vt:lpstr>
      <vt:lpstr>第二十六章    结、直肠和肛管疾病患者的护理</vt:lpstr>
      <vt:lpstr>第二十六章    结、直肠和肛管疾病患者的护理</vt:lpstr>
      <vt:lpstr>第二十六章    结、直肠和肛管疾病患者的护理</vt:lpstr>
      <vt:lpstr>第二十六章    结、直肠和肛管疾病患者的护理</vt:lpstr>
      <vt:lpstr>第二十六章    结、直肠和肛管疾病患者的护理</vt:lpstr>
      <vt:lpstr>第二十六章    结、直肠和肛管疾病患者的护理</vt:lpstr>
      <vt:lpstr>第二十六章    结、直肠和肛管疾病患者的护理</vt:lpstr>
      <vt:lpstr>第二十六章    结、直肠和肛管疾病患者的护理</vt:lpstr>
      <vt:lpstr>第二十六章    结、直肠和肛管疾病患者的护理</vt:lpstr>
      <vt:lpstr>第二十六章    结、直肠和肛管疾病患者的护理</vt:lpstr>
      <vt:lpstr>第二十六章    结、直肠和肛管疾病患者的护理</vt:lpstr>
      <vt:lpstr>第二十六章    结、直肠和肛管疾病患者的护理</vt:lpstr>
      <vt:lpstr>第二十六章    结、直肠和肛管疾病患者的护理</vt:lpstr>
      <vt:lpstr>第二十六章    结、直肠和肛管疾病患者的护理</vt:lpstr>
      <vt:lpstr>第二十六章    结、直肠和肛管疾病患者的护理</vt:lpstr>
    </vt:vector>
  </TitlesOfParts>
  <Company>pump</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课程名称</dc:title>
  <dc:creator>zhang7</dc:creator>
  <cp:lastModifiedBy>zhaoxin</cp:lastModifiedBy>
  <cp:revision>59</cp:revision>
  <cp:lastPrinted>1899-12-30T00:00:00Z</cp:lastPrinted>
  <dcterms:created xsi:type="dcterms:W3CDTF">2008-12-16T07:41:38Z</dcterms:created>
  <dcterms:modified xsi:type="dcterms:W3CDTF">2015-06-17T10:33:19Z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2052-6.4.0.1920</vt:lpwstr>
  </property>
</Properties>
</file>