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113.xml" ContentType="application/vnd.openxmlformats-officedocument.presentationml.slide+xml"/>
  <Override PartName="/ppt/slides/slide142.xml" ContentType="application/vnd.openxmlformats-officedocument.presentationml.slide+xml"/>
  <Override PartName="/ppt/slides/slide160.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s/slide102.xml" ContentType="application/vnd.openxmlformats-officedocument.presentationml.slide+xml"/>
  <Override PartName="/ppt/slides/slide120.xml" ContentType="application/vnd.openxmlformats-officedocument.presentationml.slide+xml"/>
  <Override PartName="/ppt/slides/slide131.xml" ContentType="application/vnd.openxmlformats-officedocument.presentationml.slide+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129.xml" ContentType="application/vnd.openxmlformats-officedocument.presentationml.slide+xml"/>
  <Override PartName="/ppt/slides/slide147.xml" ContentType="application/vnd.openxmlformats-officedocument.presentationml.slide+xml"/>
  <Override PartName="/ppt/slides/slide158.xml" ContentType="application/vnd.openxmlformats-officedocument.presentationml.slide+xml"/>
  <Override PartName="/ppt/slides/slide99.xml" ContentType="application/vnd.openxmlformats-officedocument.presentationml.slide+xml"/>
  <Override PartName="/ppt/slides/slide118.xml" ContentType="application/vnd.openxmlformats-officedocument.presentationml.slide+xml"/>
  <Override PartName="/ppt/slides/slide136.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slides/slide107.xml" ContentType="application/vnd.openxmlformats-officedocument.presentationml.slide+xml"/>
  <Override PartName="/ppt/slides/slide125.xml" ContentType="application/vnd.openxmlformats-officedocument.presentationml.slide+xml"/>
  <Override PartName="/ppt/slides/slide143.xml" ContentType="application/vnd.openxmlformats-officedocument.presentationml.slide+xml"/>
  <Override PartName="/ppt/slides/slide154.xml" ContentType="application/vnd.openxmlformats-officedocument.presentationml.slide+xml"/>
  <Override PartName="/ppt/viewProps.xml" ContentType="application/vnd.openxmlformats-officedocument.presentationml.viewProps+xml"/>
  <Override PartName="/ppt/slides/slide5.xml" ContentType="application/vnd.openxmlformats-officedocument.presentationml.slide+xml"/>
  <Override PartName="/ppt/slides/slide19.xml" ContentType="application/vnd.openxmlformats-officedocument.presentationml.slide+xml"/>
  <Override PartName="/ppt/slides/slide48.xml" ContentType="application/vnd.openxmlformats-officedocument.presentationml.slide+xml"/>
  <Override PartName="/ppt/slides/slide66.xml" ContentType="application/vnd.openxmlformats-officedocument.presentationml.slide+xml"/>
  <Override PartName="/ppt/slides/slide95.xml" ContentType="application/vnd.openxmlformats-officedocument.presentationml.slide+xml"/>
  <Override PartName="/ppt/slides/slide103.xml" ContentType="application/vnd.openxmlformats-officedocument.presentationml.slide+xml"/>
  <Override PartName="/ppt/slides/slide114.xml" ContentType="application/vnd.openxmlformats-officedocument.presentationml.slide+xml"/>
  <Override PartName="/ppt/slides/slide132.xml" ContentType="application/vnd.openxmlformats-officedocument.presentationml.slide+xml"/>
  <Override PartName="/ppt/slides/slide150.xml" ContentType="application/vnd.openxmlformats-officedocument.presentationml.slide+xml"/>
  <Override PartName="/ppt/slides/slide161.xml" ContentType="application/vnd.openxmlformats-officedocument.presentationml.slide+xml"/>
  <Default Extension="png" ContentType="image/png"/>
  <Override PartName="/ppt/slides/slide26.xml" ContentType="application/vnd.openxmlformats-officedocument.presentationml.slide+xml"/>
  <Override PartName="/ppt/slides/slide37.xml" ContentType="application/vnd.openxmlformats-officedocument.presentationml.slide+xml"/>
  <Override PartName="/ppt/slides/slide55.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121.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15.xml" ContentType="application/vnd.openxmlformats-officedocument.presentationml.slide+xml"/>
  <Override PartName="/ppt/slides/slide33.xml" ContentType="application/vnd.openxmlformats-officedocument.presentationml.slide+xml"/>
  <Override PartName="/ppt/slides/slide44.xml" ContentType="application/vnd.openxmlformats-officedocument.presentationml.slide+xml"/>
  <Override PartName="/ppt/slides/slide62.xml" ContentType="application/vnd.openxmlformats-officedocument.presentationml.slide+xml"/>
  <Override PartName="/ppt/slides/slide80.xml" ContentType="application/vnd.openxmlformats-officedocument.presentationml.slide+xml"/>
  <Override PartName="/ppt/slides/slide91.xml" ContentType="application/vnd.openxmlformats-officedocument.presentationml.slide+xml"/>
  <Override PartName="/ppt/slides/slide110.xml" ContentType="application/vnd.openxmlformats-officedocument.presentationml.slide+xml"/>
  <Override PartName="/ppt/presentation.xml" ContentType="application/vnd.openxmlformats-officedocument.presentationml.presentation.main+xml"/>
  <Override PartName="/ppt/slides/slide22.xml" ContentType="application/vnd.openxmlformats-officedocument.presentationml.slide+xml"/>
  <Override PartName="/ppt/slides/slide51.xml" ContentType="application/vnd.openxmlformats-officedocument.presentationml.slide+xml"/>
  <Override PartName="/docProps/app.xml" ContentType="application/vnd.openxmlformats-officedocument.extended-properties+xml"/>
  <Override PartName="/ppt/slides/slide11.xml" ContentType="application/vnd.openxmlformats-officedocument.presentationml.slide+xml"/>
  <Override PartName="/ppt/slides/slide40.xml" ContentType="application/vnd.openxmlformats-officedocument.presentationml.slide+xml"/>
  <Override PartName="/ppt/slides/slide159.xml" ContentType="application/vnd.openxmlformats-officedocument.presentationml.slide+xml"/>
  <Override PartName="/ppt/slides/slide119.xml" ContentType="application/vnd.openxmlformats-officedocument.presentationml.slide+xml"/>
  <Override PartName="/ppt/slides/slide148.xml" ContentType="application/vnd.openxmlformats-officedocument.presentationml.slide+xml"/>
  <Override PartName="/ppt/slides/slide89.xml" ContentType="application/vnd.openxmlformats-officedocument.presentationml.slide+xml"/>
  <Override PartName="/ppt/slides/slide98.xml" ContentType="application/vnd.openxmlformats-officedocument.presentationml.slide+xml"/>
  <Override PartName="/ppt/slides/slide108.xml" ContentType="application/vnd.openxmlformats-officedocument.presentationml.slide+xml"/>
  <Override PartName="/ppt/slides/slide117.xml" ContentType="application/vnd.openxmlformats-officedocument.presentationml.slide+xml"/>
  <Override PartName="/ppt/slides/slide126.xml" ContentType="application/vnd.openxmlformats-officedocument.presentationml.slide+xml"/>
  <Override PartName="/ppt/slides/slide128.xml" ContentType="application/vnd.openxmlformats-officedocument.presentationml.slide+xml"/>
  <Override PartName="/ppt/slides/slide137.xml" ContentType="application/vnd.openxmlformats-officedocument.presentationml.slide+xml"/>
  <Override PartName="/ppt/slides/slide146.xml" ContentType="application/vnd.openxmlformats-officedocument.presentationml.slide+xml"/>
  <Override PartName="/ppt/slides/slide155.xml" ContentType="application/vnd.openxmlformats-officedocument.presentationml.slide+xml"/>
  <Override PartName="/ppt/slides/slide164.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ppt/slides/slide106.xml" ContentType="application/vnd.openxmlformats-officedocument.presentationml.slide+xml"/>
  <Override PartName="/ppt/slides/slide115.xml" ContentType="application/vnd.openxmlformats-officedocument.presentationml.slide+xml"/>
  <Override PartName="/ppt/slides/slide124.xml" ContentType="application/vnd.openxmlformats-officedocument.presentationml.slide+xml"/>
  <Override PartName="/ppt/slides/slide135.xml" ContentType="application/vnd.openxmlformats-officedocument.presentationml.slide+xml"/>
  <Override PartName="/ppt/slides/slide144.xml" ContentType="application/vnd.openxmlformats-officedocument.presentationml.slide+xml"/>
  <Override PartName="/ppt/slides/slide153.xml" ContentType="application/vnd.openxmlformats-officedocument.presentationml.slide+xml"/>
  <Override PartName="/ppt/slides/slide162.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s/slide104.xml" ContentType="application/vnd.openxmlformats-officedocument.presentationml.slide+xml"/>
  <Override PartName="/ppt/slides/slide122.xml" ContentType="application/vnd.openxmlformats-officedocument.presentationml.slide+xml"/>
  <Override PartName="/ppt/slides/slide133.xml" ContentType="application/vnd.openxmlformats-officedocument.presentationml.slide+xml"/>
  <Override PartName="/ppt/slides/slide151.xml" ContentType="application/vnd.openxmlformats-officedocument.presentationml.slide+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s/slide111.xml" ContentType="application/vnd.openxmlformats-officedocument.presentationml.slide+xml"/>
  <Override PartName="/ppt/slides/slide140.xml" ContentType="application/vnd.openxmlformats-officedocument.presentationml.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Override PartName="/ppt/slides/slide100.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s/slide149.xml" ContentType="application/vnd.openxmlformats-officedocument.presentationml.slide+xml"/>
  <Override PartName="/ppt/slides/slide138.xml" ContentType="application/vnd.openxmlformats-officedocument.presentationml.slide+xml"/>
  <Override PartName="/ppt/slides/slide79.xml" ContentType="application/vnd.openxmlformats-officedocument.presentationml.slide+xml"/>
  <Override PartName="/ppt/slides/slide109.xml" ContentType="application/vnd.openxmlformats-officedocument.presentationml.slide+xml"/>
  <Override PartName="/ppt/slides/slide127.xml" ContentType="application/vnd.openxmlformats-officedocument.presentationml.slide+xml"/>
  <Override PartName="/ppt/slides/slide145.xml" ContentType="application/vnd.openxmlformats-officedocument.presentationml.slide+xml"/>
  <Override PartName="/ppt/slides/slide156.xml" ContentType="application/vnd.openxmlformats-officedocument.presentationml.slide+xml"/>
  <Override PartName="/ppt/slides/slide7.xml" ContentType="application/vnd.openxmlformats-officedocument.presentationml.slide+xml"/>
  <Override PartName="/ppt/slides/slide68.xml" ContentType="application/vnd.openxmlformats-officedocument.presentationml.slide+xml"/>
  <Override PartName="/ppt/slides/slide97.xml" ContentType="application/vnd.openxmlformats-officedocument.presentationml.slide+xml"/>
  <Override PartName="/ppt/slides/slide116.xml" ContentType="application/vnd.openxmlformats-officedocument.presentationml.slide+xml"/>
  <Override PartName="/ppt/slides/slide134.xml" ContentType="application/vnd.openxmlformats-officedocument.presentationml.slide+xml"/>
  <Override PartName="/ppt/slides/slide163.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57.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105.xml" ContentType="application/vnd.openxmlformats-officedocument.presentationml.slide+xml"/>
  <Override PartName="/ppt/slides/slide123.xml" ContentType="application/vnd.openxmlformats-officedocument.presentationml.slide+xml"/>
  <Override PartName="/ppt/slides/slide141.xml" ContentType="application/vnd.openxmlformats-officedocument.presentationml.slide+xml"/>
  <Override PartName="/ppt/slides/slide152.xml" ContentType="application/vnd.openxmlformats-officedocument.presentationml.slide+xml"/>
  <Override PartName="/ppt/slides/slide3.xml" ContentType="application/vnd.openxmlformats-officedocument.presentationml.slide+xml"/>
  <Override PartName="/ppt/slides/slide17.xml" ContentType="application/vnd.openxmlformats-officedocument.presentationml.slide+xml"/>
  <Override PartName="/ppt/slides/slide46.xml" ContentType="application/vnd.openxmlformats-officedocument.presentationml.slide+xml"/>
  <Override PartName="/ppt/slides/slide64.xml" ContentType="application/vnd.openxmlformats-officedocument.presentationml.slide+xml"/>
  <Override PartName="/ppt/slides/slide93.xml" ContentType="application/vnd.openxmlformats-officedocument.presentationml.slide+xml"/>
  <Override PartName="/ppt/slides/slide101.xml" ContentType="application/vnd.openxmlformats-officedocument.presentationml.slide+xml"/>
  <Override PartName="/ppt/slides/slide112.xml" ContentType="application/vnd.openxmlformats-officedocument.presentationml.slide+xml"/>
  <Override PartName="/ppt/slides/slide130.xml" ContentType="application/vnd.openxmlformats-officedocument.presentationml.slide+xml"/>
  <Override PartName="/ppt/slides/slide24.xml" ContentType="application/vnd.openxmlformats-officedocument.presentationml.slide+xml"/>
  <Override PartName="/ppt/slides/slide35.xml" ContentType="application/vnd.openxmlformats-officedocument.presentationml.slide+xml"/>
  <Override PartName="/ppt/slides/slide53.xml" ContentType="application/vnd.openxmlformats-officedocument.presentationml.slide+xml"/>
  <Override PartName="/ppt/slides/slide71.xml" ContentType="application/vnd.openxmlformats-officedocument.presentationml.slide+xml"/>
  <Override PartName="/ppt/slides/slide82.xml" ContentType="application/vnd.openxmlformats-officedocument.presentationml.slide+xml"/>
  <Default Extension="jpeg" ContentType="image/jpeg"/>
  <Override PartName="/ppt/slides/slide13.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ppt/slides/slide20.xml" ContentType="application/vnd.openxmlformats-officedocument.presentationml.slide+xml"/>
  <Override PartName="/ppt/slides/slide139.xml" ContentType="application/vnd.openxmlformats-officedocument.presentationml.slide+xml"/>
  <Override PartName="/ppt/slides/slide157.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09" r:id="rId2"/>
    <p:sldId id="310" r:id="rId3"/>
    <p:sldId id="311" r:id="rId4"/>
    <p:sldId id="312" r:id="rId5"/>
    <p:sldId id="313" r:id="rId6"/>
    <p:sldId id="314" r:id="rId7"/>
    <p:sldId id="315" r:id="rId8"/>
    <p:sldId id="316" r:id="rId9"/>
    <p:sldId id="317" r:id="rId10"/>
    <p:sldId id="318" r:id="rId11"/>
    <p:sldId id="463" r:id="rId12"/>
    <p:sldId id="319" r:id="rId13"/>
    <p:sldId id="320" r:id="rId14"/>
    <p:sldId id="321" r:id="rId15"/>
    <p:sldId id="322" r:id="rId16"/>
    <p:sldId id="323" r:id="rId17"/>
    <p:sldId id="324" r:id="rId18"/>
    <p:sldId id="464" r:id="rId19"/>
    <p:sldId id="325" r:id="rId20"/>
    <p:sldId id="465" r:id="rId21"/>
    <p:sldId id="326" r:id="rId22"/>
    <p:sldId id="327" r:id="rId23"/>
    <p:sldId id="328" r:id="rId24"/>
    <p:sldId id="329" r:id="rId25"/>
    <p:sldId id="330" r:id="rId26"/>
    <p:sldId id="331" r:id="rId27"/>
    <p:sldId id="332" r:id="rId28"/>
    <p:sldId id="333" r:id="rId29"/>
    <p:sldId id="334" r:id="rId30"/>
    <p:sldId id="335" r:id="rId31"/>
    <p:sldId id="336" r:id="rId32"/>
    <p:sldId id="337" r:id="rId33"/>
    <p:sldId id="338" r:id="rId34"/>
    <p:sldId id="339" r:id="rId35"/>
    <p:sldId id="340" r:id="rId36"/>
    <p:sldId id="341" r:id="rId37"/>
    <p:sldId id="342" r:id="rId38"/>
    <p:sldId id="343" r:id="rId39"/>
    <p:sldId id="344" r:id="rId40"/>
    <p:sldId id="466" r:id="rId41"/>
    <p:sldId id="345" r:id="rId42"/>
    <p:sldId id="346" r:id="rId43"/>
    <p:sldId id="467" r:id="rId44"/>
    <p:sldId id="347" r:id="rId45"/>
    <p:sldId id="348" r:id="rId46"/>
    <p:sldId id="349" r:id="rId47"/>
    <p:sldId id="350" r:id="rId48"/>
    <p:sldId id="351" r:id="rId49"/>
    <p:sldId id="352" r:id="rId50"/>
    <p:sldId id="353" r:id="rId51"/>
    <p:sldId id="354" r:id="rId52"/>
    <p:sldId id="355" r:id="rId53"/>
    <p:sldId id="356" r:id="rId54"/>
    <p:sldId id="357" r:id="rId55"/>
    <p:sldId id="358" r:id="rId56"/>
    <p:sldId id="359" r:id="rId57"/>
    <p:sldId id="360" r:id="rId58"/>
    <p:sldId id="361" r:id="rId59"/>
    <p:sldId id="362" r:id="rId60"/>
    <p:sldId id="468" r:id="rId61"/>
    <p:sldId id="363" r:id="rId62"/>
    <p:sldId id="364" r:id="rId63"/>
    <p:sldId id="365" r:id="rId64"/>
    <p:sldId id="366" r:id="rId65"/>
    <p:sldId id="469" r:id="rId66"/>
    <p:sldId id="367" r:id="rId67"/>
    <p:sldId id="368" r:id="rId68"/>
    <p:sldId id="369" r:id="rId69"/>
    <p:sldId id="370" r:id="rId70"/>
    <p:sldId id="371" r:id="rId71"/>
    <p:sldId id="372" r:id="rId72"/>
    <p:sldId id="373" r:id="rId73"/>
    <p:sldId id="374" r:id="rId74"/>
    <p:sldId id="375" r:id="rId75"/>
    <p:sldId id="376" r:id="rId76"/>
    <p:sldId id="377" r:id="rId77"/>
    <p:sldId id="378" r:id="rId78"/>
    <p:sldId id="379" r:id="rId79"/>
    <p:sldId id="380" r:id="rId80"/>
    <p:sldId id="381" r:id="rId81"/>
    <p:sldId id="382" r:id="rId82"/>
    <p:sldId id="383" r:id="rId83"/>
    <p:sldId id="384" r:id="rId84"/>
    <p:sldId id="385" r:id="rId85"/>
    <p:sldId id="386" r:id="rId86"/>
    <p:sldId id="387" r:id="rId87"/>
    <p:sldId id="388" r:id="rId88"/>
    <p:sldId id="389" r:id="rId89"/>
    <p:sldId id="390" r:id="rId90"/>
    <p:sldId id="391" r:id="rId91"/>
    <p:sldId id="392" r:id="rId92"/>
    <p:sldId id="393" r:id="rId93"/>
    <p:sldId id="394" r:id="rId94"/>
    <p:sldId id="395" r:id="rId95"/>
    <p:sldId id="396" r:id="rId96"/>
    <p:sldId id="397" r:id="rId97"/>
    <p:sldId id="398" r:id="rId98"/>
    <p:sldId id="399" r:id="rId99"/>
    <p:sldId id="400" r:id="rId100"/>
    <p:sldId id="401" r:id="rId101"/>
    <p:sldId id="402" r:id="rId102"/>
    <p:sldId id="403" r:id="rId103"/>
    <p:sldId id="404" r:id="rId104"/>
    <p:sldId id="405" r:id="rId105"/>
    <p:sldId id="406" r:id="rId106"/>
    <p:sldId id="407" r:id="rId107"/>
    <p:sldId id="408" r:id="rId108"/>
    <p:sldId id="409" r:id="rId109"/>
    <p:sldId id="410" r:id="rId110"/>
    <p:sldId id="411" r:id="rId111"/>
    <p:sldId id="412" r:id="rId112"/>
    <p:sldId id="470" r:id="rId113"/>
    <p:sldId id="413" r:id="rId114"/>
    <p:sldId id="414" r:id="rId115"/>
    <p:sldId id="415" r:id="rId116"/>
    <p:sldId id="416" r:id="rId117"/>
    <p:sldId id="417" r:id="rId118"/>
    <p:sldId id="418" r:id="rId119"/>
    <p:sldId id="419" r:id="rId120"/>
    <p:sldId id="420" r:id="rId121"/>
    <p:sldId id="421" r:id="rId122"/>
    <p:sldId id="422" r:id="rId123"/>
    <p:sldId id="423" r:id="rId124"/>
    <p:sldId id="424" r:id="rId125"/>
    <p:sldId id="425" r:id="rId126"/>
    <p:sldId id="426" r:id="rId127"/>
    <p:sldId id="427" r:id="rId128"/>
    <p:sldId id="428" r:id="rId129"/>
    <p:sldId id="429" r:id="rId130"/>
    <p:sldId id="430" r:id="rId131"/>
    <p:sldId id="431" r:id="rId132"/>
    <p:sldId id="432" r:id="rId133"/>
    <p:sldId id="433" r:id="rId134"/>
    <p:sldId id="434" r:id="rId135"/>
    <p:sldId id="435" r:id="rId136"/>
    <p:sldId id="436" r:id="rId137"/>
    <p:sldId id="437" r:id="rId138"/>
    <p:sldId id="438" r:id="rId139"/>
    <p:sldId id="439" r:id="rId140"/>
    <p:sldId id="440" r:id="rId141"/>
    <p:sldId id="471" r:id="rId142"/>
    <p:sldId id="441" r:id="rId143"/>
    <p:sldId id="472" r:id="rId144"/>
    <p:sldId id="442" r:id="rId145"/>
    <p:sldId id="443" r:id="rId146"/>
    <p:sldId id="444" r:id="rId147"/>
    <p:sldId id="445" r:id="rId148"/>
    <p:sldId id="446" r:id="rId149"/>
    <p:sldId id="447" r:id="rId150"/>
    <p:sldId id="448" r:id="rId151"/>
    <p:sldId id="449" r:id="rId152"/>
    <p:sldId id="450" r:id="rId153"/>
    <p:sldId id="451" r:id="rId154"/>
    <p:sldId id="452" r:id="rId155"/>
    <p:sldId id="453" r:id="rId156"/>
    <p:sldId id="454" r:id="rId157"/>
    <p:sldId id="455" r:id="rId158"/>
    <p:sldId id="456" r:id="rId159"/>
    <p:sldId id="457" r:id="rId160"/>
    <p:sldId id="458" r:id="rId161"/>
    <p:sldId id="459" r:id="rId162"/>
    <p:sldId id="460" r:id="rId163"/>
    <p:sldId id="461" r:id="rId164"/>
    <p:sldId id="462" r:id="rId165"/>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230C"/>
    <a:srgbClr val="1D1496"/>
    <a:srgbClr val="FFFFFF"/>
    <a:srgbClr val="692AA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5" autoAdjust="0"/>
  </p:normalViewPr>
  <p:slideViewPr>
    <p:cSldViewPr>
      <p:cViewPr varScale="1">
        <p:scale>
          <a:sx n="82" d="100"/>
          <a:sy n="82" d="100"/>
        </p:scale>
        <p:origin x="-1284" y="-96"/>
      </p:cViewPr>
      <p:guideLst>
        <p:guide orient="horz" pos="2160"/>
        <p:guide pos="2861"/>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slide" Target="slides/slide129.xml"/><Relationship Id="rId135" Type="http://schemas.openxmlformats.org/officeDocument/2006/relationships/slide" Target="slides/slide134.xml"/><Relationship Id="rId143" Type="http://schemas.openxmlformats.org/officeDocument/2006/relationships/slide" Target="slides/slide142.xml"/><Relationship Id="rId148" Type="http://schemas.openxmlformats.org/officeDocument/2006/relationships/slide" Target="slides/slide147.xml"/><Relationship Id="rId151" Type="http://schemas.openxmlformats.org/officeDocument/2006/relationships/slide" Target="slides/slide150.xml"/><Relationship Id="rId156" Type="http://schemas.openxmlformats.org/officeDocument/2006/relationships/slide" Target="slides/slide155.xml"/><Relationship Id="rId164" Type="http://schemas.openxmlformats.org/officeDocument/2006/relationships/slide" Target="slides/slide163.xml"/><Relationship Id="rId16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FFFFFF"/>
        </a:solidFill>
        <a:effectLst/>
      </p:bgPr>
    </p:bg>
    <p:spTree>
      <p:nvGrpSpPr>
        <p:cNvPr id="1" name=""/>
        <p:cNvGrpSpPr/>
        <p:nvPr/>
      </p:nvGrpSpPr>
      <p:grpSpPr>
        <a:xfrm>
          <a:off x="0" y="0"/>
          <a:ext cx="0" cy="0"/>
          <a:chOff x="0" y="0"/>
          <a:chExt cx="0" cy="0"/>
        </a:xfrm>
      </p:grpSpPr>
      <p:pic>
        <p:nvPicPr>
          <p:cNvPr id="4" name="Picture 2" descr="21"/>
          <p:cNvPicPr>
            <a:picLocks noChangeAspect="1" noChangeArrowheads="1"/>
          </p:cNvPicPr>
          <p:nvPr userDrawn="1"/>
        </p:nvPicPr>
        <p:blipFill>
          <a:blip r:embed="rId2" cstate="print"/>
          <a:srcRect/>
          <a:stretch>
            <a:fillRect/>
          </a:stretch>
        </p:blipFill>
        <p:spPr bwMode="auto">
          <a:xfrm>
            <a:off x="0" y="6350"/>
            <a:ext cx="9144000" cy="6086475"/>
          </a:xfrm>
          <a:prstGeom prst="rect">
            <a:avLst/>
          </a:prstGeom>
          <a:noFill/>
          <a:ln w="9525">
            <a:noFill/>
            <a:miter lim="800000"/>
            <a:headEnd/>
            <a:tailEnd/>
          </a:ln>
        </p:spPr>
      </p:pic>
      <p:sp>
        <p:nvSpPr>
          <p:cNvPr id="5" name="未知"/>
          <p:cNvSpPr>
            <a:spLocks/>
          </p:cNvSpPr>
          <p:nvPr/>
        </p:nvSpPr>
        <p:spPr bwMode="auto">
          <a:xfrm>
            <a:off x="0" y="1792288"/>
            <a:ext cx="9097963" cy="341312"/>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nvGrpSpPr>
          <p:cNvPr id="6" name="Group 4"/>
          <p:cNvGrpSpPr>
            <a:grpSpLocks/>
          </p:cNvGrpSpPr>
          <p:nvPr/>
        </p:nvGrpSpPr>
        <p:grpSpPr bwMode="auto">
          <a:xfrm>
            <a:off x="0" y="0"/>
            <a:ext cx="9144000" cy="2089150"/>
            <a:chOff x="0" y="0"/>
            <a:chExt cx="5760" cy="1316"/>
          </a:xfrm>
        </p:grpSpPr>
        <p:grpSp>
          <p:nvGrpSpPr>
            <p:cNvPr id="7" name="Group 5"/>
            <p:cNvGrpSpPr>
              <a:grpSpLocks/>
            </p:cNvGrpSpPr>
            <p:nvPr userDrawn="1"/>
          </p:nvGrpSpPr>
          <p:grpSpPr bwMode="auto">
            <a:xfrm flipV="1">
              <a:off x="18" y="0"/>
              <a:ext cx="5742" cy="1128"/>
              <a:chOff x="0" y="0"/>
              <a:chExt cx="5760" cy="1680"/>
            </a:xfrm>
          </p:grpSpPr>
          <p:sp>
            <p:nvSpPr>
              <p:cNvPr id="9" name="Rectangle 6"/>
              <p:cNvSpPr>
                <a:spLocks noChangeArrowheads="1"/>
              </p:cNvSpPr>
              <p:nvPr userDrawn="1"/>
            </p:nvSpPr>
            <p:spPr bwMode="auto">
              <a:xfrm>
                <a:off x="0" y="0"/>
                <a:ext cx="5760" cy="1680"/>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 name="Rectangle 7"/>
              <p:cNvSpPr>
                <a:spLocks noChangeArrowheads="1"/>
              </p:cNvSpPr>
              <p:nvPr userDrawn="1"/>
            </p:nvSpPr>
            <p:spPr bwMode="auto">
              <a:xfrm>
                <a:off x="0" y="0"/>
                <a:ext cx="5760" cy="95"/>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sp>
          <p:nvSpPr>
            <p:cNvPr id="8" name="未知"/>
            <p:cNvSpPr>
              <a:spLocks/>
            </p:cNvSpPr>
            <p:nvPr userDrawn="1"/>
          </p:nvSpPr>
          <p:spPr bwMode="auto">
            <a:xfrm>
              <a:off x="0" y="1092"/>
              <a:ext cx="5731" cy="224"/>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tx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1" name="Group 9"/>
          <p:cNvGrpSpPr>
            <a:grpSpLocks/>
          </p:cNvGrpSpPr>
          <p:nvPr/>
        </p:nvGrpSpPr>
        <p:grpSpPr bwMode="auto">
          <a:xfrm>
            <a:off x="0" y="4689475"/>
            <a:ext cx="9144000" cy="2168525"/>
            <a:chOff x="0" y="0"/>
            <a:chExt cx="5760" cy="1412"/>
          </a:xfrm>
        </p:grpSpPr>
        <p:grpSp>
          <p:nvGrpSpPr>
            <p:cNvPr id="12" name="Group 10"/>
            <p:cNvGrpSpPr>
              <a:grpSpLocks/>
            </p:cNvGrpSpPr>
            <p:nvPr userDrawn="1"/>
          </p:nvGrpSpPr>
          <p:grpSpPr bwMode="auto">
            <a:xfrm>
              <a:off x="18" y="231"/>
              <a:ext cx="5742" cy="1181"/>
              <a:chOff x="0" y="5"/>
              <a:chExt cx="5760" cy="1675"/>
            </a:xfrm>
          </p:grpSpPr>
          <p:sp>
            <p:nvSpPr>
              <p:cNvPr id="16" name="Rectangle 11"/>
              <p:cNvSpPr>
                <a:spLocks noChangeArrowheads="1"/>
              </p:cNvSpPr>
              <p:nvPr userDrawn="1"/>
            </p:nvSpPr>
            <p:spPr bwMode="auto">
              <a:xfrm>
                <a:off x="0" y="4"/>
                <a:ext cx="5760" cy="1676"/>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7" name="Rectangle 12"/>
              <p:cNvSpPr>
                <a:spLocks noChangeArrowheads="1"/>
              </p:cNvSpPr>
              <p:nvPr userDrawn="1"/>
            </p:nvSpPr>
            <p:spPr bwMode="auto">
              <a:xfrm>
                <a:off x="0" y="4"/>
                <a:ext cx="5760" cy="94"/>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3" name="Group 13"/>
            <p:cNvGrpSpPr>
              <a:grpSpLocks/>
            </p:cNvGrpSpPr>
            <p:nvPr userDrawn="1"/>
          </p:nvGrpSpPr>
          <p:grpSpPr bwMode="auto">
            <a:xfrm>
              <a:off x="0" y="0"/>
              <a:ext cx="5731" cy="264"/>
              <a:chOff x="0" y="0"/>
              <a:chExt cx="5731" cy="426"/>
            </a:xfrm>
          </p:grpSpPr>
          <p:sp>
            <p:nvSpPr>
              <p:cNvPr id="14" name="未知"/>
              <p:cNvSpPr>
                <a:spLocks/>
              </p:cNvSpPr>
              <p:nvPr userDrawn="1"/>
            </p:nvSpPr>
            <p:spPr bwMode="auto">
              <a:xfrm flipV="1">
                <a:off x="0" y="0"/>
                <a:ext cx="5731" cy="364"/>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5" name="未知"/>
              <p:cNvSpPr>
                <a:spLocks/>
              </p:cNvSpPr>
              <p:nvPr userDrawn="1"/>
            </p:nvSpPr>
            <p:spPr bwMode="auto">
              <a:xfrm flipV="1">
                <a:off x="0" y="47"/>
                <a:ext cx="5731" cy="379"/>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accent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grpSp>
        <p:nvGrpSpPr>
          <p:cNvPr id="18" name="Group 16"/>
          <p:cNvGrpSpPr>
            <a:grpSpLocks/>
          </p:cNvGrpSpPr>
          <p:nvPr/>
        </p:nvGrpSpPr>
        <p:grpSpPr bwMode="auto">
          <a:xfrm>
            <a:off x="0" y="0"/>
            <a:ext cx="9144000" cy="6867525"/>
            <a:chOff x="0" y="0"/>
            <a:chExt cx="5760" cy="4326"/>
          </a:xfrm>
        </p:grpSpPr>
        <p:sp>
          <p:nvSpPr>
            <p:cNvPr id="19" name="AutoShape 17"/>
            <p:cNvSpPr>
              <a:spLocks noChangeArrowheads="1"/>
            </p:cNvSpPr>
            <p:nvPr/>
          </p:nvSpPr>
          <p:spPr bwMode="auto">
            <a:xfrm>
              <a:off x="27" y="24"/>
              <a:ext cx="5709" cy="4272"/>
            </a:xfrm>
            <a:prstGeom prst="roundRect">
              <a:avLst>
                <a:gd name="adj" fmla="val 6227"/>
              </a:avLst>
            </a:prstGeom>
            <a:noFill/>
            <a:ln w="76200" cmpd="sng">
              <a:solidFill>
                <a:schemeClr val="bg1"/>
              </a:solidFill>
              <a:round/>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0" name="未知"/>
            <p:cNvSpPr>
              <a:spLocks/>
            </p:cNvSpPr>
            <p:nvPr/>
          </p:nvSpPr>
          <p:spPr bwMode="auto">
            <a:xfrm>
              <a:off x="3"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1" name="未知"/>
            <p:cNvSpPr>
              <a:spLocks/>
            </p:cNvSpPr>
            <p:nvPr/>
          </p:nvSpPr>
          <p:spPr bwMode="auto">
            <a:xfrm rot="16191400">
              <a:off x="-47" y="4030"/>
              <a:ext cx="336" cy="242"/>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2" name="未知"/>
            <p:cNvSpPr>
              <a:spLocks/>
            </p:cNvSpPr>
            <p:nvPr/>
          </p:nvSpPr>
          <p:spPr bwMode="auto">
            <a:xfrm>
              <a:off x="5520" y="3978"/>
              <a:ext cx="240" cy="348"/>
            </a:xfrm>
            <a:custGeom>
              <a:avLst/>
              <a:gdLst/>
              <a:ahLst/>
              <a:cxnLst>
                <a:cxn ang="0">
                  <a:pos x="246" y="0"/>
                </a:cxn>
                <a:cxn ang="0">
                  <a:pos x="164" y="196"/>
                </a:cxn>
                <a:cxn ang="0">
                  <a:pos x="84" y="282"/>
                </a:cxn>
                <a:cxn ang="0">
                  <a:pos x="0" y="342"/>
                </a:cxn>
                <a:cxn ang="0">
                  <a:pos x="246" y="348"/>
                </a:cxn>
              </a:cxnLst>
              <a:rect l="0" t="0" r="r" b="b"/>
              <a:pathLst>
                <a:path w="246" h="348">
                  <a:moveTo>
                    <a:pt x="246" y="0"/>
                  </a:moveTo>
                  <a:lnTo>
                    <a:pt x="164" y="196"/>
                  </a:lnTo>
                  <a:lnTo>
                    <a:pt x="84" y="282"/>
                  </a:lnTo>
                  <a:lnTo>
                    <a:pt x="0" y="342"/>
                  </a:lnTo>
                  <a:lnTo>
                    <a:pt x="246" y="348"/>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3" name="未知"/>
            <p:cNvSpPr>
              <a:spLocks/>
            </p:cNvSpPr>
            <p:nvPr/>
          </p:nvSpPr>
          <p:spPr bwMode="auto">
            <a:xfrm rot="5400000">
              <a:off x="5472"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pic>
        <p:nvPicPr>
          <p:cNvPr id="24" name="Picture 24"/>
          <p:cNvPicPr>
            <a:picLocks noChangeAspect="1" noChangeArrowheads="1"/>
          </p:cNvPicPr>
          <p:nvPr/>
        </p:nvPicPr>
        <p:blipFill>
          <a:blip r:embed="rId3" cstate="print"/>
          <a:srcRect/>
          <a:stretch>
            <a:fillRect/>
          </a:stretch>
        </p:blipFill>
        <p:spPr bwMode="auto">
          <a:xfrm>
            <a:off x="323850" y="333375"/>
            <a:ext cx="6480175" cy="1038225"/>
          </a:xfrm>
          <a:prstGeom prst="rect">
            <a:avLst/>
          </a:prstGeom>
          <a:noFill/>
          <a:ln w="9525">
            <a:noFill/>
            <a:miter lim="800000"/>
            <a:headEnd/>
            <a:tailEnd/>
          </a:ln>
        </p:spPr>
      </p:pic>
      <p:sp>
        <p:nvSpPr>
          <p:cNvPr id="2070" name="Rectangle 22"/>
          <p:cNvSpPr>
            <a:spLocks noGrp="1" noChangeArrowheads="1"/>
          </p:cNvSpPr>
          <p:nvPr>
            <p:ph type="ctrTitle"/>
          </p:nvPr>
        </p:nvSpPr>
        <p:spPr>
          <a:xfrm>
            <a:off x="323850" y="2276475"/>
            <a:ext cx="5181600" cy="2286000"/>
          </a:xfrm>
        </p:spPr>
        <p:txBody>
          <a:bodyPr/>
          <a:lstStyle>
            <a:lvl1pPr algn="ctr">
              <a:defRPr sz="4800" b="1"/>
            </a:lvl1pPr>
          </a:lstStyle>
          <a:p>
            <a:r>
              <a:rPr lang="zh-CN" altLang="en-US" dirty="0"/>
              <a:t>单击此处编辑母版标题样式</a:t>
            </a:r>
          </a:p>
        </p:txBody>
      </p:sp>
      <p:sp>
        <p:nvSpPr>
          <p:cNvPr id="2071" name="Rectangle 23"/>
          <p:cNvSpPr>
            <a:spLocks noGrp="1" noChangeArrowheads="1"/>
          </p:cNvSpPr>
          <p:nvPr>
            <p:ph type="subTitle" idx="1"/>
          </p:nvPr>
        </p:nvSpPr>
        <p:spPr>
          <a:xfrm>
            <a:off x="1600200" y="5410200"/>
            <a:ext cx="6324600" cy="533400"/>
          </a:xfrm>
        </p:spPr>
        <p:txBody>
          <a:bodyPr/>
          <a:lstStyle>
            <a:lvl1pPr marL="0" indent="0" algn="ctr">
              <a:buFont typeface="Wingdings" pitchFamily="2" charset="2"/>
              <a:buNone/>
              <a:defRPr sz="3200" b="0">
                <a:solidFill>
                  <a:schemeClr val="bg1"/>
                </a:solidFill>
              </a:defRPr>
            </a:lvl1pPr>
          </a:lstStyle>
          <a:p>
            <a:r>
              <a:rPr lang="zh-CN" altLang="en-US" dirty="0"/>
              <a:t>单击此处编辑母版副标题样式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DC630D94-EB8B-46E0-B5D8-DDCE7DAB946B}" type="slidenum">
              <a:rPr lang="zh-CN" altLang="en-US"/>
              <a:pPr>
                <a:defRPr/>
              </a:pPr>
              <a:t>‹#›</a:t>
            </a:fld>
            <a:endParaRPr lang="en-US"/>
          </a:p>
        </p:txBody>
      </p:sp>
      <p:sp>
        <p:nvSpPr>
          <p:cNvPr id="5" name="Rectangle 9"/>
          <p:cNvSpPr>
            <a:spLocks noGrp="1" noChangeArrowheads="1"/>
          </p:cNvSpPr>
          <p:nvPr>
            <p:ph type="dt" sz="half" idx="11"/>
          </p:nvPr>
        </p:nvSpPr>
        <p:spPr>
          <a:xfrm>
            <a:off x="6248400" y="0"/>
            <a:ext cx="2667000" cy="228600"/>
          </a:xfrm>
          <a:prstGeom prst="rect">
            <a:avLst/>
          </a:prstGeom>
          <a:ln/>
        </p:spPr>
        <p:txBody>
          <a:bodyPr/>
          <a:lstStyle>
            <a:lvl1pPr>
              <a:defRPr/>
            </a:lvl1pPr>
          </a:lstStyle>
          <a:p>
            <a:pPr>
              <a:defRPr/>
            </a:pPr>
            <a:r>
              <a:rPr lang="en-US"/>
              <a:t>www.pumpress.com.cn</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4" cstate="print"/>
          <a:srcRect/>
          <a:stretch>
            <a:fillRect/>
          </a:stretch>
        </p:blipFill>
        <p:spPr bwMode="auto">
          <a:xfrm>
            <a:off x="0" y="188913"/>
            <a:ext cx="9144000" cy="1047750"/>
          </a:xfrm>
          <a:prstGeom prst="rect">
            <a:avLst/>
          </a:prstGeom>
          <a:noFill/>
          <a:ln w="9525">
            <a:noFill/>
            <a:miter lim="800000"/>
            <a:headEnd/>
            <a:tailEnd/>
          </a:ln>
        </p:spPr>
      </p:pic>
      <p:sp>
        <p:nvSpPr>
          <p:cNvPr id="1027" name="Rectangle 3"/>
          <p:cNvSpPr>
            <a:spLocks noChangeArrowheads="1"/>
          </p:cNvSpPr>
          <p:nvPr/>
        </p:nvSpPr>
        <p:spPr bwMode="auto">
          <a:xfrm>
            <a:off x="0" y="0"/>
            <a:ext cx="9144000" cy="241300"/>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8" name="未知"/>
          <p:cNvSpPr>
            <a:spLocks/>
          </p:cNvSpPr>
          <p:nvPr/>
        </p:nvSpPr>
        <p:spPr bwMode="auto">
          <a:xfrm>
            <a:off x="0" y="950913"/>
            <a:ext cx="9150350" cy="461962"/>
          </a:xfrm>
          <a:custGeom>
            <a:avLst/>
            <a:gdLst/>
            <a:ahLst/>
            <a:cxnLst>
              <a:cxn ang="0">
                <a:pos x="4" y="365"/>
              </a:cxn>
              <a:cxn ang="0">
                <a:pos x="0" y="246"/>
              </a:cxn>
              <a:cxn ang="0">
                <a:pos x="1837" y="32"/>
              </a:cxn>
              <a:cxn ang="0">
                <a:pos x="3970" y="52"/>
              </a:cxn>
              <a:cxn ang="0">
                <a:pos x="5764" y="231"/>
              </a:cxn>
              <a:cxn ang="0">
                <a:pos x="5768" y="366"/>
              </a:cxn>
              <a:cxn ang="0">
                <a:pos x="4" y="365"/>
              </a:cxn>
            </a:cxnLst>
            <a:rect l="0" t="0" r="r" b="b"/>
            <a:pathLst>
              <a:path w="5768" h="366">
                <a:moveTo>
                  <a:pt x="4" y="365"/>
                </a:moveTo>
                <a:lnTo>
                  <a:pt x="0" y="246"/>
                </a:lnTo>
                <a:cubicBezTo>
                  <a:pt x="304" y="192"/>
                  <a:pt x="1175" y="64"/>
                  <a:pt x="1837" y="32"/>
                </a:cubicBezTo>
                <a:cubicBezTo>
                  <a:pt x="2499" y="0"/>
                  <a:pt x="3316" y="19"/>
                  <a:pt x="3970" y="52"/>
                </a:cubicBezTo>
                <a:cubicBezTo>
                  <a:pt x="4624" y="85"/>
                  <a:pt x="5464" y="179"/>
                  <a:pt x="5764" y="231"/>
                </a:cubicBezTo>
                <a:lnTo>
                  <a:pt x="5768" y="366"/>
                </a:lnTo>
                <a:lnTo>
                  <a:pt x="4" y="365"/>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9" name="Rectangle 5"/>
          <p:cNvSpPr>
            <a:spLocks noGrp="1" noChangeArrowheads="1"/>
          </p:cNvSpPr>
          <p:nvPr>
            <p:ph type="body" idx="1"/>
          </p:nvPr>
        </p:nvSpPr>
        <p:spPr bwMode="auto">
          <a:xfrm>
            <a:off x="3048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30" name="Rectangle 6"/>
          <p:cNvSpPr>
            <a:spLocks noGrp="1" noChangeArrowheads="1"/>
          </p:cNvSpPr>
          <p:nvPr>
            <p:ph type="sldNum" sz="quarter" idx="4"/>
          </p:nvPr>
        </p:nvSpPr>
        <p:spPr bwMode="auto">
          <a:xfrm>
            <a:off x="3429000" y="6477000"/>
            <a:ext cx="21336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a:defRPr/>
            </a:pPr>
            <a:fld id="{5A5D5F18-83C3-4E72-8182-7C3712EAFFDF}" type="slidenum">
              <a:rPr lang="zh-CN" altLang="en-US"/>
              <a:pPr>
                <a:defRPr/>
              </a:pPr>
              <a:t>‹#›</a:t>
            </a:fld>
            <a:endParaRPr lang="en-US"/>
          </a:p>
        </p:txBody>
      </p:sp>
      <p:sp>
        <p:nvSpPr>
          <p:cNvPr id="1031" name="Rectangle 7"/>
          <p:cNvSpPr>
            <a:spLocks noGrp="1" noChangeArrowheads="1"/>
          </p:cNvSpPr>
          <p:nvPr>
            <p:ph type="title"/>
          </p:nvPr>
        </p:nvSpPr>
        <p:spPr bwMode="auto">
          <a:xfrm>
            <a:off x="838200" y="304800"/>
            <a:ext cx="8077200"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p>
        </p:txBody>
      </p:sp>
      <p:sp>
        <p:nvSpPr>
          <p:cNvPr id="1032" name="Line 8"/>
          <p:cNvSpPr>
            <a:spLocks noChangeShapeType="1"/>
          </p:cNvSpPr>
          <p:nvPr/>
        </p:nvSpPr>
        <p:spPr bwMode="auto">
          <a:xfrm>
            <a:off x="425450" y="6524625"/>
            <a:ext cx="8353425" cy="0"/>
          </a:xfrm>
          <a:prstGeom prst="line">
            <a:avLst/>
          </a:prstGeom>
          <a:noFill/>
          <a:ln w="9525">
            <a:solidFill>
              <a:schemeClr val="tx1"/>
            </a:solidFill>
            <a:round/>
            <a:headEnd/>
            <a:tailEnd/>
          </a:ln>
        </p:spPr>
        <p:txBody>
          <a:bodyPr/>
          <a:lstStyle/>
          <a:p>
            <a:pPr>
              <a:defRPr/>
            </a:pPr>
            <a:endParaRPr lang="zh-CN" altLang="en-US">
              <a:latin typeface="Arial" pitchFamily="34" charset="0"/>
            </a:endParaRPr>
          </a:p>
        </p:txBody>
      </p:sp>
      <p:pic>
        <p:nvPicPr>
          <p:cNvPr id="1034" name="Picture 10"/>
          <p:cNvPicPr>
            <a:picLocks noChangeAspect="1" noChangeArrowheads="1"/>
          </p:cNvPicPr>
          <p:nvPr/>
        </p:nvPicPr>
        <p:blipFill>
          <a:blip r:embed="rId5" cstate="print"/>
          <a:srcRect/>
          <a:stretch>
            <a:fillRect/>
          </a:stretch>
        </p:blipFill>
        <p:spPr bwMode="auto">
          <a:xfrm>
            <a:off x="7132638" y="6553200"/>
            <a:ext cx="1620837" cy="260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11" r:id="rId1"/>
    <p:sldLayoutId id="2147483801" r:id="rId2"/>
  </p:sldLayoutIdLst>
  <p:hf sldNum="0" hdr="0" ftr="0"/>
  <p:txStyles>
    <p:titleStyle>
      <a:lvl1pPr algn="r" rtl="0" eaLnBrk="0" fontAlgn="base" hangingPunct="0">
        <a:spcBef>
          <a:spcPct val="0"/>
        </a:spcBef>
        <a:spcAft>
          <a:spcPct val="0"/>
        </a:spcAft>
        <a:defRPr sz="3200">
          <a:solidFill>
            <a:schemeClr val="bg1"/>
          </a:solidFill>
          <a:latin typeface="华文新魏" pitchFamily="2" charset="-122"/>
          <a:ea typeface="华文新魏" pitchFamily="2" charset="-122"/>
          <a:cs typeface="+mj-cs"/>
        </a:defRPr>
      </a:lvl1pPr>
      <a:lvl2pPr algn="r" rtl="0" eaLnBrk="0" fontAlgn="base" hangingPunct="0">
        <a:spcBef>
          <a:spcPct val="0"/>
        </a:spcBef>
        <a:spcAft>
          <a:spcPct val="0"/>
        </a:spcAft>
        <a:defRPr sz="3200">
          <a:solidFill>
            <a:schemeClr val="bg1"/>
          </a:solidFill>
          <a:latin typeface="Verdana" pitchFamily="34" charset="0"/>
        </a:defRPr>
      </a:lvl2pPr>
      <a:lvl3pPr algn="r" rtl="0" eaLnBrk="0" fontAlgn="base" hangingPunct="0">
        <a:spcBef>
          <a:spcPct val="0"/>
        </a:spcBef>
        <a:spcAft>
          <a:spcPct val="0"/>
        </a:spcAft>
        <a:defRPr sz="3200">
          <a:solidFill>
            <a:schemeClr val="bg1"/>
          </a:solidFill>
          <a:latin typeface="Verdana" pitchFamily="34" charset="0"/>
        </a:defRPr>
      </a:lvl3pPr>
      <a:lvl4pPr algn="r" rtl="0" eaLnBrk="0" fontAlgn="base" hangingPunct="0">
        <a:spcBef>
          <a:spcPct val="0"/>
        </a:spcBef>
        <a:spcAft>
          <a:spcPct val="0"/>
        </a:spcAft>
        <a:defRPr sz="3200">
          <a:solidFill>
            <a:schemeClr val="bg1"/>
          </a:solidFill>
          <a:latin typeface="Verdana" pitchFamily="34" charset="0"/>
        </a:defRPr>
      </a:lvl4pPr>
      <a:lvl5pPr algn="r" rtl="0" eaLnBrk="0" fontAlgn="base" hangingPunct="0">
        <a:spcBef>
          <a:spcPct val="0"/>
        </a:spcBef>
        <a:spcAft>
          <a:spcPct val="0"/>
        </a:spcAft>
        <a:defRPr sz="3200">
          <a:solidFill>
            <a:schemeClr val="bg1"/>
          </a:solidFill>
          <a:latin typeface="Verdana" pitchFamily="34" charset="0"/>
        </a:defRPr>
      </a:lvl5pPr>
      <a:lvl6pPr marL="457200" algn="r" rtl="0" fontAlgn="base">
        <a:spcBef>
          <a:spcPct val="0"/>
        </a:spcBef>
        <a:spcAft>
          <a:spcPct val="0"/>
        </a:spcAft>
        <a:defRPr sz="3200">
          <a:solidFill>
            <a:schemeClr val="bg1"/>
          </a:solidFill>
          <a:latin typeface="Verdana" pitchFamily="34" charset="0"/>
        </a:defRPr>
      </a:lvl6pPr>
      <a:lvl7pPr marL="914400" algn="r" rtl="0" fontAlgn="base">
        <a:spcBef>
          <a:spcPct val="0"/>
        </a:spcBef>
        <a:spcAft>
          <a:spcPct val="0"/>
        </a:spcAft>
        <a:defRPr sz="3200">
          <a:solidFill>
            <a:schemeClr val="bg1"/>
          </a:solidFill>
          <a:latin typeface="Verdana" pitchFamily="34" charset="0"/>
        </a:defRPr>
      </a:lvl7pPr>
      <a:lvl8pPr marL="1371600" algn="r" rtl="0" fontAlgn="base">
        <a:spcBef>
          <a:spcPct val="0"/>
        </a:spcBef>
        <a:spcAft>
          <a:spcPct val="0"/>
        </a:spcAft>
        <a:defRPr sz="3200">
          <a:solidFill>
            <a:schemeClr val="bg1"/>
          </a:solidFill>
          <a:latin typeface="Verdana" pitchFamily="34" charset="0"/>
        </a:defRPr>
      </a:lvl8pPr>
      <a:lvl9pPr marL="1828800" algn="r" rtl="0" fontAlgn="base">
        <a:spcBef>
          <a:spcPct val="0"/>
        </a:spcBef>
        <a:spcAft>
          <a:spcPct val="0"/>
        </a:spcAft>
        <a:defRPr sz="3200">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3600" b="1">
          <a:solidFill>
            <a:schemeClr val="accent1"/>
          </a:solidFill>
          <a:latin typeface="华文新魏" pitchFamily="2" charset="-122"/>
          <a:ea typeface="华文新魏" pitchFamily="2" charset="-122"/>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3200">
          <a:solidFill>
            <a:schemeClr val="tx1"/>
          </a:solidFill>
          <a:latin typeface="华文新魏" pitchFamily="2" charset="-122"/>
          <a:ea typeface="华文新魏" pitchFamily="2" charset="-122"/>
        </a:defRPr>
      </a:lvl2pPr>
      <a:lvl3pPr marL="1143000" indent="-228600" algn="l" rtl="0" eaLnBrk="0" fontAlgn="base" hangingPunct="0">
        <a:spcBef>
          <a:spcPct val="20000"/>
        </a:spcBef>
        <a:spcAft>
          <a:spcPct val="0"/>
        </a:spcAft>
        <a:buClr>
          <a:schemeClr val="tx1"/>
        </a:buClr>
        <a:buChar char="•"/>
        <a:defRPr sz="2800">
          <a:solidFill>
            <a:schemeClr val="tx1"/>
          </a:solidFill>
          <a:latin typeface="华文新魏" pitchFamily="2" charset="-122"/>
          <a:ea typeface="华文新魏" pitchFamily="2" charset="-122"/>
        </a:defRPr>
      </a:lvl3pPr>
      <a:lvl4pPr marL="1600200" indent="-228600" algn="l" rtl="0" eaLnBrk="0" fontAlgn="base" hangingPunct="0">
        <a:spcBef>
          <a:spcPct val="20000"/>
        </a:spcBef>
        <a:spcAft>
          <a:spcPct val="0"/>
        </a:spcAft>
        <a:buChar char="–"/>
        <a:defRPr sz="2800">
          <a:solidFill>
            <a:schemeClr val="tx1"/>
          </a:solidFill>
          <a:latin typeface="华文新魏" pitchFamily="2" charset="-122"/>
          <a:ea typeface="华文新魏" pitchFamily="2" charset="-122"/>
        </a:defRPr>
      </a:lvl4pPr>
      <a:lvl5pPr marL="2057400" indent="-228600" algn="l" rtl="0" eaLnBrk="0" fontAlgn="base" hangingPunct="0">
        <a:spcBef>
          <a:spcPct val="20000"/>
        </a:spcBef>
        <a:spcAft>
          <a:spcPct val="0"/>
        </a:spcAft>
        <a:buChar char="»"/>
        <a:defRPr sz="2800">
          <a:solidFill>
            <a:schemeClr val="tx1"/>
          </a:solidFill>
          <a:latin typeface="华文新魏" pitchFamily="2" charset="-122"/>
          <a:ea typeface="华文新魏" pitchFamily="2" charset="-122"/>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的护理</a:t>
            </a:r>
            <a:endParaRPr lang="zh-CN" altLang="en-US" dirty="0"/>
          </a:p>
        </p:txBody>
      </p:sp>
    </p:spTree>
    <p:extLst>
      <p:ext uri="{BB962C8B-B14F-4D97-AF65-F5344CB8AC3E}">
        <p14:creationId xmlns:p14="http://schemas.microsoft.com/office/powerpoint/2010/main" xmlns="" val="1807254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en-US" dirty="0" smtClean="0"/>
              <a:t>临床表现</a:t>
            </a:r>
            <a:endParaRPr lang="en-US" altLang="zh-CN" dirty="0"/>
          </a:p>
          <a:p>
            <a:pPr lvl="2"/>
            <a:r>
              <a:rPr lang="zh-CN" altLang="zh-CN" dirty="0" smtClean="0"/>
              <a:t>骨折的专</a:t>
            </a:r>
            <a:r>
              <a:rPr lang="zh-CN" altLang="zh-CN" dirty="0"/>
              <a:t>有体征</a:t>
            </a:r>
            <a:endParaRPr lang="en-US" altLang="zh-CN" dirty="0"/>
          </a:p>
          <a:p>
            <a:pPr lvl="3"/>
            <a:r>
              <a:rPr lang="zh-CN" altLang="en-US" dirty="0"/>
              <a:t>畸形</a:t>
            </a:r>
            <a:endParaRPr lang="en-US" altLang="zh-CN" dirty="0"/>
          </a:p>
          <a:p>
            <a:pPr lvl="3"/>
            <a:r>
              <a:rPr lang="zh-CN" altLang="en-US" dirty="0"/>
              <a:t>反常活动</a:t>
            </a:r>
            <a:endParaRPr lang="en-US" altLang="zh-CN" dirty="0"/>
          </a:p>
          <a:p>
            <a:pPr lvl="3"/>
            <a:r>
              <a:rPr lang="zh-CN" altLang="zh-CN" dirty="0" smtClean="0"/>
              <a:t>骨擦音或骨擦感</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990207362"/>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a:t>
            </a:r>
            <a:r>
              <a:rPr lang="zh-CN" altLang="zh-CN" dirty="0" smtClean="0"/>
              <a:t>脊柱</a:t>
            </a:r>
            <a:r>
              <a:rPr lang="zh-CN" altLang="zh-CN" dirty="0"/>
              <a:t>骨折</a:t>
            </a:r>
          </a:p>
        </p:txBody>
      </p:sp>
      <p:sp>
        <p:nvSpPr>
          <p:cNvPr id="3" name="内容占位符 2"/>
          <p:cNvSpPr>
            <a:spLocks noGrp="1"/>
          </p:cNvSpPr>
          <p:nvPr>
            <p:ph idx="1"/>
          </p:nvPr>
        </p:nvSpPr>
        <p:spPr/>
        <p:txBody>
          <a:bodyPr/>
          <a:lstStyle/>
          <a:p>
            <a:r>
              <a:rPr lang="zh-CN" altLang="zh-CN" dirty="0"/>
              <a:t>护理</a:t>
            </a:r>
            <a:r>
              <a:rPr lang="zh-CN" altLang="zh-CN" dirty="0" smtClean="0"/>
              <a:t>评估</a:t>
            </a:r>
            <a:endParaRPr lang="zh-CN" altLang="zh-CN" dirty="0"/>
          </a:p>
          <a:p>
            <a:pPr lvl="1"/>
            <a:r>
              <a:rPr lang="zh-CN" altLang="zh-CN" dirty="0" smtClean="0"/>
              <a:t>临床</a:t>
            </a:r>
            <a:r>
              <a:rPr lang="zh-CN" altLang="zh-CN" dirty="0"/>
              <a:t>表现</a:t>
            </a:r>
          </a:p>
          <a:p>
            <a:pPr lvl="2"/>
            <a:r>
              <a:rPr lang="zh-CN" altLang="zh-CN" dirty="0"/>
              <a:t>受伤局部疼痛、肿胀，脊柱活动受限，骨折处棘突明显压痛和叩痛；胸、腰段损伤时，常有局部后突</a:t>
            </a:r>
            <a:r>
              <a:rPr lang="zh-CN" altLang="zh-CN" dirty="0" smtClean="0"/>
              <a:t>畸形</a:t>
            </a:r>
            <a:endParaRPr lang="en-US" altLang="zh-CN" dirty="0" smtClean="0"/>
          </a:p>
          <a:p>
            <a:pPr lvl="2"/>
            <a:r>
              <a:rPr lang="zh-CN" altLang="zh-CN" dirty="0" smtClean="0"/>
              <a:t>由于</a:t>
            </a:r>
            <a:r>
              <a:rPr lang="zh-CN" altLang="zh-CN" dirty="0"/>
              <a:t>腹膜后血肿刺激自主神经，可出现腹胀、肠蠕动减弱等</a:t>
            </a:r>
            <a:r>
              <a:rPr lang="zh-CN" altLang="zh-CN" dirty="0" smtClean="0"/>
              <a:t>症状</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006503980"/>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a:t>
            </a:r>
            <a:r>
              <a:rPr lang="zh-CN" altLang="zh-CN" dirty="0" smtClean="0"/>
              <a:t>脊柱</a:t>
            </a:r>
            <a:r>
              <a:rPr lang="zh-CN" altLang="zh-CN" dirty="0"/>
              <a:t>骨折</a:t>
            </a:r>
          </a:p>
        </p:txBody>
      </p:sp>
      <p:sp>
        <p:nvSpPr>
          <p:cNvPr id="3" name="内容占位符 2"/>
          <p:cNvSpPr>
            <a:spLocks noGrp="1"/>
          </p:cNvSpPr>
          <p:nvPr>
            <p:ph idx="1"/>
          </p:nvPr>
        </p:nvSpPr>
        <p:spPr/>
        <p:txBody>
          <a:bodyPr/>
          <a:lstStyle/>
          <a:p>
            <a:r>
              <a:rPr lang="zh-CN" altLang="zh-CN" dirty="0"/>
              <a:t>护理评估</a:t>
            </a:r>
          </a:p>
          <a:p>
            <a:pPr lvl="1"/>
            <a:r>
              <a:rPr lang="zh-CN" altLang="zh-CN" dirty="0" smtClean="0"/>
              <a:t>辅助检查</a:t>
            </a:r>
            <a:r>
              <a:rPr lang="en-US" altLang="zh-CN" dirty="0" smtClean="0"/>
              <a:t>  </a:t>
            </a:r>
            <a:endParaRPr lang="zh-CN" altLang="zh-CN" dirty="0"/>
          </a:p>
          <a:p>
            <a:pPr lvl="2"/>
            <a:r>
              <a:rPr lang="en-US" altLang="zh-CN" dirty="0"/>
              <a:t>X</a:t>
            </a:r>
            <a:r>
              <a:rPr lang="zh-CN" altLang="zh-CN" dirty="0"/>
              <a:t>线片可确定损伤的部位、类型和移位</a:t>
            </a:r>
            <a:r>
              <a:rPr lang="zh-CN" altLang="zh-CN" dirty="0" smtClean="0"/>
              <a:t>情况</a:t>
            </a:r>
            <a:endParaRPr lang="en-US" altLang="zh-CN" dirty="0" smtClean="0"/>
          </a:p>
          <a:p>
            <a:pPr lvl="2"/>
            <a:r>
              <a:rPr lang="en-US" altLang="zh-CN" dirty="0" smtClean="0"/>
              <a:t>CT</a:t>
            </a:r>
            <a:r>
              <a:rPr lang="zh-CN" altLang="zh-CN" dirty="0"/>
              <a:t>可显示骨折情况及椎管内有无出血及碎</a:t>
            </a:r>
            <a:r>
              <a:rPr lang="zh-CN" altLang="zh-CN" dirty="0" smtClean="0"/>
              <a:t>骨片</a:t>
            </a:r>
            <a:endParaRPr lang="en-US" altLang="zh-CN" dirty="0" smtClean="0"/>
          </a:p>
          <a:p>
            <a:pPr lvl="2"/>
            <a:r>
              <a:rPr lang="en-US" altLang="zh-CN" dirty="0" smtClean="0"/>
              <a:t>MRI</a:t>
            </a:r>
            <a:r>
              <a:rPr lang="zh-CN" altLang="zh-CN" dirty="0"/>
              <a:t>能显示脊髓损伤的程度及范围；动脉血气分析可判断脊髓</a:t>
            </a:r>
            <a:r>
              <a:rPr lang="zh-CN" altLang="zh-CN" dirty="0" smtClean="0"/>
              <a:t>损伤</a:t>
            </a:r>
            <a:r>
              <a:rPr lang="zh-CN" altLang="en-US" dirty="0" smtClean="0"/>
              <a:t>患者</a:t>
            </a:r>
            <a:r>
              <a:rPr lang="zh-CN" altLang="zh-CN" dirty="0" smtClean="0"/>
              <a:t>的</a:t>
            </a:r>
            <a:r>
              <a:rPr lang="zh-CN" altLang="zh-CN" dirty="0"/>
              <a:t>通气功能</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294177387"/>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a:t>
            </a:r>
            <a:r>
              <a:rPr lang="zh-CN" altLang="zh-CN" dirty="0" smtClean="0"/>
              <a:t>脊柱</a:t>
            </a:r>
            <a:r>
              <a:rPr lang="zh-CN" altLang="zh-CN" dirty="0"/>
              <a:t>骨折</a:t>
            </a:r>
          </a:p>
        </p:txBody>
      </p:sp>
      <p:sp>
        <p:nvSpPr>
          <p:cNvPr id="3" name="内容占位符 2"/>
          <p:cNvSpPr>
            <a:spLocks noGrp="1"/>
          </p:cNvSpPr>
          <p:nvPr>
            <p:ph idx="1"/>
          </p:nvPr>
        </p:nvSpPr>
        <p:spPr>
          <a:xfrm>
            <a:off x="304800" y="1124744"/>
            <a:ext cx="8610600" cy="4876800"/>
          </a:xfrm>
        </p:spPr>
        <p:txBody>
          <a:bodyPr/>
          <a:lstStyle/>
          <a:p>
            <a:r>
              <a:rPr lang="zh-CN" altLang="zh-CN" dirty="0"/>
              <a:t>护理评估</a:t>
            </a:r>
          </a:p>
          <a:p>
            <a:pPr lvl="1"/>
            <a:r>
              <a:rPr lang="zh-CN" altLang="zh-CN" dirty="0" smtClean="0"/>
              <a:t>与疾病相关</a:t>
            </a:r>
            <a:r>
              <a:rPr lang="zh-CN" altLang="zh-CN" dirty="0"/>
              <a:t>的健康史</a:t>
            </a:r>
          </a:p>
          <a:p>
            <a:pPr lvl="2"/>
            <a:r>
              <a:rPr lang="zh-CN" altLang="zh-CN" dirty="0"/>
              <a:t>了解受伤的时间、原因和部位，受伤时的体位，伤后急救、搬运和运送方式等。以往有无脊椎疾病史、手术史</a:t>
            </a:r>
            <a:r>
              <a:rPr lang="zh-CN" altLang="zh-CN" dirty="0" smtClean="0"/>
              <a:t>等</a:t>
            </a:r>
            <a:r>
              <a:rPr lang="en-US" altLang="zh-CN" dirty="0" smtClean="0"/>
              <a:t>    </a:t>
            </a:r>
            <a:endParaRPr lang="zh-CN" altLang="zh-CN" dirty="0"/>
          </a:p>
          <a:p>
            <a:pPr lvl="1"/>
            <a:r>
              <a:rPr lang="zh-CN" altLang="zh-CN" dirty="0" smtClean="0"/>
              <a:t>心理</a:t>
            </a:r>
            <a:r>
              <a:rPr lang="zh-CN" altLang="zh-CN" dirty="0"/>
              <a:t>社会状况</a:t>
            </a:r>
          </a:p>
          <a:p>
            <a:pPr lvl="2"/>
            <a:r>
              <a:rPr lang="zh-CN" altLang="zh-CN" dirty="0" smtClean="0"/>
              <a:t>了解</a:t>
            </a:r>
            <a:r>
              <a:rPr lang="zh-CN" altLang="en-US" dirty="0" smtClean="0"/>
              <a:t>患者</a:t>
            </a:r>
            <a:r>
              <a:rPr lang="zh-CN" altLang="zh-CN" dirty="0" smtClean="0"/>
              <a:t>和</a:t>
            </a:r>
            <a:r>
              <a:rPr lang="zh-CN" altLang="zh-CN" dirty="0"/>
              <a:t>家属对疾病的认识及对治疗的态度，对疾病预后的心理承受能力，长期</a:t>
            </a:r>
            <a:r>
              <a:rPr lang="zh-CN" altLang="zh-CN" dirty="0" smtClean="0"/>
              <a:t>卧床</a:t>
            </a:r>
            <a:r>
              <a:rPr lang="zh-CN" altLang="en-US" dirty="0" smtClean="0"/>
              <a:t>患者</a:t>
            </a:r>
            <a:r>
              <a:rPr lang="zh-CN" altLang="zh-CN" dirty="0" smtClean="0"/>
              <a:t>和</a:t>
            </a:r>
            <a:r>
              <a:rPr lang="zh-CN" altLang="zh-CN" dirty="0"/>
              <a:t>家属容易产生焦虑、悲观失望等心理反应。 还应</a:t>
            </a:r>
            <a:r>
              <a:rPr lang="zh-CN" altLang="zh-CN" dirty="0" smtClean="0"/>
              <a:t>了解</a:t>
            </a:r>
            <a:r>
              <a:rPr lang="zh-CN" altLang="en-US" dirty="0" smtClean="0"/>
              <a:t>患者</a:t>
            </a:r>
            <a:r>
              <a:rPr lang="zh-CN" altLang="zh-CN" dirty="0" smtClean="0"/>
              <a:t>的</a:t>
            </a:r>
            <a:r>
              <a:rPr lang="zh-CN" altLang="zh-CN" dirty="0"/>
              <a:t>家庭经济状况及有无可利用的社会资源</a:t>
            </a:r>
            <a:r>
              <a:rPr lang="zh-CN" altLang="zh-CN" dirty="0" smtClean="0"/>
              <a:t>等</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61972492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a:t>
            </a:r>
            <a:r>
              <a:rPr lang="zh-CN" altLang="zh-CN" dirty="0" smtClean="0"/>
              <a:t>脊柱</a:t>
            </a:r>
            <a:r>
              <a:rPr lang="zh-CN" altLang="zh-CN" dirty="0"/>
              <a:t>骨折</a:t>
            </a:r>
          </a:p>
        </p:txBody>
      </p:sp>
      <p:sp>
        <p:nvSpPr>
          <p:cNvPr id="3" name="内容占位符 2"/>
          <p:cNvSpPr>
            <a:spLocks noGrp="1"/>
          </p:cNvSpPr>
          <p:nvPr>
            <p:ph idx="1"/>
          </p:nvPr>
        </p:nvSpPr>
        <p:spPr/>
        <p:txBody>
          <a:bodyPr/>
          <a:lstStyle/>
          <a:p>
            <a:r>
              <a:rPr lang="zh-CN" altLang="zh-CN" dirty="0"/>
              <a:t>护理评估</a:t>
            </a:r>
          </a:p>
          <a:p>
            <a:pPr lvl="1"/>
            <a:r>
              <a:rPr lang="zh-CN" altLang="zh-CN" dirty="0" smtClean="0"/>
              <a:t>治疗原则</a:t>
            </a:r>
            <a:endParaRPr lang="zh-CN" altLang="zh-CN" dirty="0"/>
          </a:p>
          <a:p>
            <a:pPr lvl="2"/>
            <a:r>
              <a:rPr lang="zh-CN" altLang="zh-CN" dirty="0" smtClean="0"/>
              <a:t>抢救生命</a:t>
            </a:r>
            <a:endParaRPr lang="en-US" altLang="zh-CN" dirty="0" smtClean="0"/>
          </a:p>
          <a:p>
            <a:pPr lvl="2"/>
            <a:r>
              <a:rPr lang="zh-CN" altLang="zh-CN" dirty="0"/>
              <a:t>颈椎骨折</a:t>
            </a:r>
            <a:r>
              <a:rPr lang="en-US" altLang="zh-CN" dirty="0"/>
              <a:t>  </a:t>
            </a:r>
            <a:endParaRPr lang="en-US" altLang="zh-CN" dirty="0" smtClean="0"/>
          </a:p>
          <a:p>
            <a:pPr lvl="3"/>
            <a:r>
              <a:rPr lang="zh-CN" altLang="zh-CN" dirty="0" smtClean="0"/>
              <a:t>稳定性</a:t>
            </a:r>
            <a:r>
              <a:rPr lang="zh-CN" altLang="zh-CN" dirty="0"/>
              <a:t>颈椎骨折可用颌枕带卧位牵引复位；有明显压缩脱位者，采用持续颅骨牵引复位，牵引重量</a:t>
            </a:r>
            <a:r>
              <a:rPr lang="en-US" altLang="zh-CN" dirty="0"/>
              <a:t>3</a:t>
            </a:r>
            <a:r>
              <a:rPr lang="zh-CN" altLang="zh-CN" dirty="0"/>
              <a:t>～</a:t>
            </a:r>
            <a:r>
              <a:rPr lang="en-US" altLang="zh-CN" dirty="0"/>
              <a:t>5kg</a:t>
            </a:r>
            <a:r>
              <a:rPr lang="zh-CN" altLang="zh-CN" dirty="0"/>
              <a:t>，牵引</a:t>
            </a:r>
            <a:r>
              <a:rPr lang="en-US" altLang="zh-CN" dirty="0"/>
              <a:t>2</a:t>
            </a:r>
            <a:r>
              <a:rPr lang="zh-CN" altLang="zh-CN" dirty="0"/>
              <a:t>～</a:t>
            </a:r>
            <a:r>
              <a:rPr lang="en-US" altLang="zh-CN" dirty="0"/>
              <a:t>3</a:t>
            </a:r>
            <a:r>
              <a:rPr lang="zh-CN" altLang="zh-CN" dirty="0"/>
              <a:t>周后改用头颈胸石膏或支具固定</a:t>
            </a:r>
            <a:r>
              <a:rPr lang="en-US" altLang="zh-CN" dirty="0"/>
              <a:t>3</a:t>
            </a:r>
            <a:r>
              <a:rPr lang="zh-CN" altLang="zh-CN" dirty="0"/>
              <a:t>个</a:t>
            </a:r>
            <a:r>
              <a:rPr lang="zh-CN" altLang="zh-CN" dirty="0" smtClean="0"/>
              <a:t>月</a:t>
            </a:r>
            <a:endParaRPr lang="en-US" altLang="zh-CN" dirty="0" smtClean="0"/>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19242907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a:t>
            </a:r>
            <a:r>
              <a:rPr lang="zh-CN" altLang="zh-CN" dirty="0" smtClean="0"/>
              <a:t>脊柱</a:t>
            </a:r>
            <a:r>
              <a:rPr lang="zh-CN" altLang="zh-CN" dirty="0"/>
              <a:t>骨折</a:t>
            </a:r>
          </a:p>
        </p:txBody>
      </p:sp>
      <p:sp>
        <p:nvSpPr>
          <p:cNvPr id="3" name="内容占位符 2"/>
          <p:cNvSpPr>
            <a:spLocks noGrp="1"/>
          </p:cNvSpPr>
          <p:nvPr>
            <p:ph idx="1"/>
          </p:nvPr>
        </p:nvSpPr>
        <p:spPr/>
        <p:txBody>
          <a:bodyPr/>
          <a:lstStyle/>
          <a:p>
            <a:r>
              <a:rPr lang="zh-CN" altLang="zh-CN" dirty="0"/>
              <a:t>护理评估</a:t>
            </a:r>
          </a:p>
          <a:p>
            <a:pPr lvl="1"/>
            <a:r>
              <a:rPr lang="zh-CN" altLang="zh-CN" dirty="0"/>
              <a:t>治疗原则</a:t>
            </a:r>
          </a:p>
          <a:p>
            <a:pPr lvl="2"/>
            <a:r>
              <a:rPr lang="zh-CN" altLang="zh-CN" sz="2400" dirty="0" smtClean="0"/>
              <a:t>胸</a:t>
            </a:r>
            <a:r>
              <a:rPr lang="zh-CN" altLang="zh-CN" sz="2400" dirty="0"/>
              <a:t>、腰椎骨折</a:t>
            </a:r>
            <a:r>
              <a:rPr lang="en-US" altLang="zh-CN" sz="2400" dirty="0"/>
              <a:t> </a:t>
            </a:r>
          </a:p>
          <a:p>
            <a:pPr lvl="3"/>
            <a:r>
              <a:rPr lang="en-US" altLang="zh-CN" sz="2400" dirty="0"/>
              <a:t> </a:t>
            </a:r>
            <a:r>
              <a:rPr lang="zh-CN" altLang="zh-CN" sz="2400" dirty="0"/>
              <a:t>单纯压缩性骨折，椎体压缩不超过</a:t>
            </a:r>
            <a:r>
              <a:rPr lang="en-US" altLang="zh-CN" sz="2400" dirty="0"/>
              <a:t>1/3</a:t>
            </a:r>
            <a:r>
              <a:rPr lang="zh-CN" altLang="zh-CN" sz="2400" dirty="0"/>
              <a:t>者，应平卧硬板床，骨折部位垫厚枕使脊柱过伸，伤后</a:t>
            </a:r>
            <a:r>
              <a:rPr lang="en-US" altLang="zh-CN" sz="2400" dirty="0"/>
              <a:t>1</a:t>
            </a:r>
            <a:r>
              <a:rPr lang="zh-CN" altLang="zh-CN" sz="2400" dirty="0"/>
              <a:t>～</a:t>
            </a:r>
            <a:r>
              <a:rPr lang="en-US" altLang="zh-CN" sz="2400" dirty="0"/>
              <a:t>2</a:t>
            </a:r>
            <a:r>
              <a:rPr lang="zh-CN" altLang="zh-CN" sz="2400" dirty="0"/>
              <a:t>日逐渐进行腰背肌后伸锻炼，</a:t>
            </a:r>
            <a:r>
              <a:rPr lang="en-US" altLang="zh-CN" sz="2400" dirty="0"/>
              <a:t>3</a:t>
            </a:r>
            <a:r>
              <a:rPr lang="zh-CN" altLang="zh-CN" sz="2400" dirty="0"/>
              <a:t>个月后带腰围下床</a:t>
            </a:r>
            <a:r>
              <a:rPr lang="zh-CN" altLang="zh-CN" sz="2400" dirty="0" smtClean="0"/>
              <a:t>活动</a:t>
            </a:r>
            <a:endParaRPr lang="en-US" altLang="zh-CN" sz="2400" dirty="0" smtClean="0"/>
          </a:p>
          <a:p>
            <a:pPr lvl="3"/>
            <a:r>
              <a:rPr lang="zh-CN" altLang="zh-CN" sz="2400" dirty="0" smtClean="0"/>
              <a:t>椎体</a:t>
            </a:r>
            <a:r>
              <a:rPr lang="zh-CN" altLang="zh-CN" sz="2400" dirty="0"/>
              <a:t>压缩超过</a:t>
            </a:r>
            <a:r>
              <a:rPr lang="en-US" altLang="zh-CN" sz="2400" dirty="0"/>
              <a:t>1/3</a:t>
            </a:r>
            <a:r>
              <a:rPr lang="zh-CN" altLang="zh-CN" sz="2400" dirty="0"/>
              <a:t>和后突畸形明显的青少年和中年受伤者，可采用两桌法或双踝悬吊法</a:t>
            </a:r>
            <a:r>
              <a:rPr lang="zh-CN" altLang="zh-CN" sz="2400" dirty="0" smtClean="0"/>
              <a:t>复位随后</a:t>
            </a:r>
            <a:r>
              <a:rPr lang="zh-CN" altLang="zh-CN" sz="2400" dirty="0"/>
              <a:t>行石膏背心固定</a:t>
            </a:r>
            <a:r>
              <a:rPr lang="en-US" altLang="zh-CN" sz="2400" dirty="0"/>
              <a:t>3</a:t>
            </a:r>
            <a:r>
              <a:rPr lang="zh-CN" altLang="zh-CN" sz="2400" dirty="0"/>
              <a:t>个</a:t>
            </a:r>
            <a:r>
              <a:rPr lang="zh-CN" altLang="zh-CN" sz="2400" dirty="0" smtClean="0"/>
              <a:t>月</a:t>
            </a:r>
            <a:endParaRPr lang="en-US" altLang="zh-CN" sz="2400" dirty="0" smtClean="0"/>
          </a:p>
          <a:p>
            <a:pPr lvl="3"/>
            <a:r>
              <a:rPr lang="zh-CN" altLang="zh-CN" sz="2400" dirty="0" smtClean="0"/>
              <a:t>对</a:t>
            </a:r>
            <a:r>
              <a:rPr lang="zh-CN" altLang="zh-CN" sz="2400" dirty="0"/>
              <a:t>复位后不稳定或关节交锁者，可行手术做治疗，行植骨和内固定</a:t>
            </a:r>
            <a:r>
              <a:rPr lang="zh-CN" altLang="zh-CN" sz="2400" dirty="0" smtClean="0"/>
              <a:t>术</a:t>
            </a:r>
            <a:endParaRPr lang="zh-CN" altLang="zh-CN" sz="2400"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747316332"/>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a:t>
            </a:r>
            <a:r>
              <a:rPr lang="zh-CN" altLang="zh-CN" dirty="0" smtClean="0"/>
              <a:t>脊柱</a:t>
            </a:r>
            <a:r>
              <a:rPr lang="zh-CN" altLang="zh-CN" dirty="0"/>
              <a:t>骨折</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12290" name="图片 8" descr="两桌法"/>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67544" y="2375967"/>
            <a:ext cx="4176464" cy="220516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2291" name="图片 9" descr="悬吊法"/>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5148064" y="980728"/>
            <a:ext cx="3825209" cy="375188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矩形 4"/>
          <p:cNvSpPr/>
          <p:nvPr/>
        </p:nvSpPr>
        <p:spPr>
          <a:xfrm>
            <a:off x="1115616" y="5075892"/>
            <a:ext cx="6624736" cy="369332"/>
          </a:xfrm>
          <a:prstGeom prst="rect">
            <a:avLst/>
          </a:prstGeom>
        </p:spPr>
        <p:txBody>
          <a:bodyPr wrap="square">
            <a:spAutoFit/>
          </a:bodyPr>
          <a:lstStyle/>
          <a:p>
            <a:r>
              <a:rPr lang="en-US" altLang="zh-CN" dirty="0" smtClean="0"/>
              <a:t>A</a:t>
            </a:r>
            <a:r>
              <a:rPr lang="en-US" altLang="zh-CN" dirty="0"/>
              <a:t>.</a:t>
            </a:r>
            <a:r>
              <a:rPr lang="zh-CN" altLang="zh-CN" dirty="0"/>
              <a:t>两桌法复位法</a:t>
            </a:r>
            <a:r>
              <a:rPr lang="en-US" altLang="zh-CN" dirty="0"/>
              <a:t>  </a:t>
            </a:r>
            <a:r>
              <a:rPr lang="en-US" altLang="zh-CN" dirty="0" smtClean="0"/>
              <a:t>                                            B</a:t>
            </a:r>
            <a:r>
              <a:rPr lang="en-US" altLang="zh-CN" dirty="0"/>
              <a:t>. </a:t>
            </a:r>
            <a:r>
              <a:rPr lang="zh-CN" altLang="zh-CN" dirty="0"/>
              <a:t>双踝悬吊复位法</a:t>
            </a:r>
          </a:p>
        </p:txBody>
      </p:sp>
    </p:spTree>
    <p:extLst>
      <p:ext uri="{BB962C8B-B14F-4D97-AF65-F5344CB8AC3E}">
        <p14:creationId xmlns:p14="http://schemas.microsoft.com/office/powerpoint/2010/main" xmlns="" val="3400340713"/>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a:t>
            </a:r>
            <a:r>
              <a:rPr lang="zh-CN" altLang="zh-CN" dirty="0" smtClean="0"/>
              <a:t>脊柱</a:t>
            </a:r>
            <a:r>
              <a:rPr lang="zh-CN" altLang="zh-CN" dirty="0"/>
              <a:t>骨折</a:t>
            </a:r>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r>
              <a:rPr lang="en-US" altLang="zh-CN" dirty="0" smtClean="0"/>
              <a:t>    </a:t>
            </a:r>
            <a:endParaRPr lang="zh-CN" altLang="zh-CN" dirty="0"/>
          </a:p>
          <a:p>
            <a:pPr lvl="1"/>
            <a:r>
              <a:rPr lang="zh-CN" altLang="zh-CN" dirty="0" smtClean="0"/>
              <a:t>疼痛</a:t>
            </a:r>
            <a:r>
              <a:rPr lang="en-US" altLang="zh-CN" dirty="0" smtClean="0"/>
              <a:t>  </a:t>
            </a:r>
            <a:r>
              <a:rPr lang="zh-CN" altLang="zh-CN" dirty="0"/>
              <a:t>与脊椎骨折、软组织损伤等</a:t>
            </a:r>
            <a:r>
              <a:rPr lang="zh-CN" altLang="zh-CN" dirty="0" smtClean="0"/>
              <a:t>有关</a:t>
            </a:r>
            <a:endParaRPr lang="zh-CN" altLang="zh-CN" dirty="0"/>
          </a:p>
          <a:p>
            <a:pPr lvl="1"/>
            <a:r>
              <a:rPr lang="zh-CN" altLang="zh-CN" dirty="0" smtClean="0"/>
              <a:t>自理能力缺陷</a:t>
            </a:r>
            <a:r>
              <a:rPr lang="en-US" altLang="zh-CN" dirty="0" smtClean="0"/>
              <a:t>   </a:t>
            </a:r>
            <a:r>
              <a:rPr lang="zh-CN" altLang="zh-CN" dirty="0"/>
              <a:t>与脊柱骨折后神经损伤或治疗限制</a:t>
            </a:r>
            <a:r>
              <a:rPr lang="zh-CN" altLang="zh-CN" dirty="0" smtClean="0"/>
              <a:t>有关</a:t>
            </a:r>
            <a:endParaRPr lang="zh-CN" altLang="zh-CN" dirty="0"/>
          </a:p>
          <a:p>
            <a:pPr lvl="1"/>
            <a:r>
              <a:rPr lang="zh-CN" altLang="zh-CN" dirty="0" smtClean="0"/>
              <a:t>潜在并发症</a:t>
            </a:r>
            <a:r>
              <a:rPr lang="en-US" altLang="zh-CN" dirty="0"/>
              <a:t> </a:t>
            </a:r>
            <a:r>
              <a:rPr lang="en-US" altLang="zh-CN" dirty="0" smtClean="0"/>
              <a:t> </a:t>
            </a:r>
            <a:r>
              <a:rPr lang="zh-CN" altLang="zh-CN" dirty="0" smtClean="0"/>
              <a:t>压疮</a:t>
            </a:r>
            <a:r>
              <a:rPr lang="zh-CN" altLang="zh-CN" dirty="0"/>
              <a:t>、泌尿系感染、坠积性肺炎、便秘等</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001164622"/>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a:t>
            </a:r>
            <a:r>
              <a:rPr lang="zh-CN" altLang="zh-CN" dirty="0" smtClean="0"/>
              <a:t>脊柱</a:t>
            </a:r>
            <a:r>
              <a:rPr lang="zh-CN" altLang="zh-CN" dirty="0"/>
              <a:t>骨折</a:t>
            </a:r>
          </a:p>
        </p:txBody>
      </p:sp>
      <p:sp>
        <p:nvSpPr>
          <p:cNvPr id="3" name="内容占位符 2"/>
          <p:cNvSpPr>
            <a:spLocks noGrp="1"/>
          </p:cNvSpPr>
          <p:nvPr>
            <p:ph idx="1"/>
          </p:nvPr>
        </p:nvSpPr>
        <p:spPr/>
        <p:txBody>
          <a:bodyPr/>
          <a:lstStyle/>
          <a:p>
            <a:r>
              <a:rPr lang="zh-CN" altLang="zh-CN" dirty="0"/>
              <a:t>护理</a:t>
            </a:r>
            <a:r>
              <a:rPr lang="zh-CN" altLang="zh-CN" dirty="0" smtClean="0"/>
              <a:t>措施</a:t>
            </a:r>
            <a:r>
              <a:rPr lang="en-US" altLang="zh-CN" dirty="0" smtClean="0"/>
              <a:t> </a:t>
            </a:r>
            <a:endParaRPr lang="zh-CN" altLang="zh-CN" dirty="0"/>
          </a:p>
          <a:p>
            <a:pPr lvl="1"/>
            <a:r>
              <a:rPr lang="zh-CN" altLang="zh-CN" dirty="0" smtClean="0"/>
              <a:t>心理护理</a:t>
            </a:r>
            <a:endParaRPr lang="zh-CN" altLang="zh-CN" dirty="0"/>
          </a:p>
          <a:p>
            <a:pPr lvl="1"/>
            <a:r>
              <a:rPr lang="zh-CN" altLang="zh-CN" dirty="0" smtClean="0"/>
              <a:t>卧位</a:t>
            </a:r>
            <a:r>
              <a:rPr lang="en-US" altLang="zh-CN" dirty="0" smtClean="0"/>
              <a:t>  </a:t>
            </a:r>
          </a:p>
          <a:p>
            <a:pPr lvl="2"/>
            <a:r>
              <a:rPr lang="zh-CN" altLang="zh-CN" dirty="0" smtClean="0"/>
              <a:t>卧</a:t>
            </a:r>
            <a:r>
              <a:rPr lang="zh-CN" altLang="zh-CN" dirty="0"/>
              <a:t>硬板床，取仰卧位或俯卧位，定时变换</a:t>
            </a:r>
            <a:r>
              <a:rPr lang="zh-CN" altLang="zh-CN" dirty="0" smtClean="0"/>
              <a:t>体位</a:t>
            </a:r>
            <a:endParaRPr lang="zh-CN" altLang="zh-CN" dirty="0"/>
          </a:p>
          <a:p>
            <a:pPr lvl="1"/>
            <a:r>
              <a:rPr lang="zh-CN" altLang="zh-CN" dirty="0" smtClean="0"/>
              <a:t>预防压疮</a:t>
            </a:r>
            <a:r>
              <a:rPr lang="en-US" altLang="zh-CN" dirty="0" smtClean="0"/>
              <a:t>  </a:t>
            </a:r>
          </a:p>
          <a:p>
            <a:pPr lvl="2"/>
            <a:r>
              <a:rPr lang="zh-CN" altLang="zh-CN" dirty="0" smtClean="0"/>
              <a:t>间歇</a:t>
            </a:r>
            <a:r>
              <a:rPr lang="zh-CN" altLang="zh-CN" dirty="0"/>
              <a:t>性解除压迫是有效预防压疮的关键，每</a:t>
            </a:r>
            <a:r>
              <a:rPr lang="en-US" altLang="zh-CN" dirty="0"/>
              <a:t>2</a:t>
            </a:r>
            <a:r>
              <a:rPr lang="zh-CN" altLang="zh-CN" dirty="0"/>
              <a:t>～</a:t>
            </a:r>
            <a:r>
              <a:rPr lang="en-US" altLang="zh-CN" dirty="0"/>
              <a:t>3</a:t>
            </a:r>
            <a:r>
              <a:rPr lang="zh-CN" altLang="zh-CN" dirty="0"/>
              <a:t>小时进行一次轴式翻身，并保持床单清洁干燥、无皱褶，使用预防压疮气垫床，避免局部长时间受压，缓解局部</a:t>
            </a:r>
            <a:r>
              <a:rPr lang="zh-CN" altLang="zh-CN" dirty="0" smtClean="0"/>
              <a:t>压力</a:t>
            </a:r>
            <a:endParaRPr lang="zh-CN" altLang="zh-CN" dirty="0"/>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069458372"/>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a:t>
            </a:r>
            <a:r>
              <a:rPr lang="zh-CN" altLang="zh-CN" dirty="0" smtClean="0"/>
              <a:t>脊柱</a:t>
            </a:r>
            <a:r>
              <a:rPr lang="zh-CN" altLang="zh-CN" dirty="0"/>
              <a:t>骨折</a:t>
            </a:r>
          </a:p>
        </p:txBody>
      </p:sp>
      <p:sp>
        <p:nvSpPr>
          <p:cNvPr id="3" name="内容占位符 2"/>
          <p:cNvSpPr>
            <a:spLocks noGrp="1"/>
          </p:cNvSpPr>
          <p:nvPr>
            <p:ph idx="1"/>
          </p:nvPr>
        </p:nvSpPr>
        <p:spPr/>
        <p:txBody>
          <a:bodyPr/>
          <a:lstStyle/>
          <a:p>
            <a:r>
              <a:rPr lang="zh-CN" altLang="zh-CN" dirty="0"/>
              <a:t>护理措施</a:t>
            </a:r>
            <a:r>
              <a:rPr lang="en-US" altLang="zh-CN" dirty="0"/>
              <a:t> </a:t>
            </a:r>
            <a:endParaRPr lang="zh-CN" altLang="zh-CN" dirty="0"/>
          </a:p>
          <a:p>
            <a:pPr lvl="1"/>
            <a:r>
              <a:rPr lang="zh-CN" altLang="zh-CN" dirty="0" smtClean="0"/>
              <a:t>康复训练</a:t>
            </a:r>
            <a:r>
              <a:rPr lang="en-US" altLang="zh-CN" dirty="0" smtClean="0"/>
              <a:t>  </a:t>
            </a:r>
            <a:endParaRPr lang="en-US" altLang="zh-CN" dirty="0"/>
          </a:p>
          <a:p>
            <a:pPr lvl="2"/>
            <a:r>
              <a:rPr lang="zh-CN" altLang="zh-CN" dirty="0" smtClean="0"/>
              <a:t>指导</a:t>
            </a:r>
            <a:r>
              <a:rPr lang="zh-CN" altLang="en-US" dirty="0" smtClean="0"/>
              <a:t>患者</a:t>
            </a:r>
            <a:r>
              <a:rPr lang="zh-CN" altLang="zh-CN" dirty="0" smtClean="0"/>
              <a:t>主动</a:t>
            </a:r>
            <a:r>
              <a:rPr lang="zh-CN" altLang="zh-CN" dirty="0"/>
              <a:t>活动四肢各关节，进行腰背肌训练和日常生活能力训练</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1840530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二、脊髓损伤</a:t>
            </a:r>
          </a:p>
        </p:txBody>
      </p:sp>
      <p:sp>
        <p:nvSpPr>
          <p:cNvPr id="3" name="内容占位符 2"/>
          <p:cNvSpPr>
            <a:spLocks noGrp="1"/>
          </p:cNvSpPr>
          <p:nvPr>
            <p:ph idx="1"/>
          </p:nvPr>
        </p:nvSpPr>
        <p:spPr/>
        <p:txBody>
          <a:bodyPr/>
          <a:lstStyle/>
          <a:p>
            <a:r>
              <a:rPr lang="zh-CN" altLang="zh-CN" dirty="0" smtClean="0"/>
              <a:t>脊髓损伤</a:t>
            </a:r>
            <a:r>
              <a:rPr lang="zh-CN" altLang="zh-CN" dirty="0"/>
              <a:t>（</a:t>
            </a:r>
            <a:r>
              <a:rPr lang="en-US" altLang="zh-CN" dirty="0"/>
              <a:t>spinal cord injury</a:t>
            </a:r>
            <a:r>
              <a:rPr lang="zh-CN" altLang="zh-CN" dirty="0"/>
              <a:t>）是脊柱骨折脱位最严重的并发症，多发生在颈椎下部和胸腰</a:t>
            </a:r>
            <a:r>
              <a:rPr lang="zh-CN" altLang="zh-CN" dirty="0" smtClean="0"/>
              <a:t>段</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5978061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en-US" dirty="0" smtClean="0"/>
              <a:t>临床表现</a:t>
            </a:r>
            <a:endParaRPr lang="en-US" altLang="zh-CN" dirty="0" smtClean="0"/>
          </a:p>
          <a:p>
            <a:pPr lvl="2"/>
            <a:r>
              <a:rPr lang="zh-CN" altLang="en-US" dirty="0"/>
              <a:t>并发症</a:t>
            </a:r>
            <a:endParaRPr lang="en-US" altLang="zh-CN" dirty="0"/>
          </a:p>
          <a:p>
            <a:pPr lvl="3"/>
            <a:r>
              <a:rPr lang="zh-CN" altLang="en-US" dirty="0"/>
              <a:t>早期并发症</a:t>
            </a:r>
            <a:endParaRPr lang="en-US" altLang="zh-CN" dirty="0"/>
          </a:p>
          <a:p>
            <a:pPr lvl="4"/>
            <a:r>
              <a:rPr lang="zh-CN" altLang="en-US" dirty="0"/>
              <a:t>休克</a:t>
            </a:r>
            <a:endParaRPr lang="en-US" altLang="zh-CN" dirty="0"/>
          </a:p>
          <a:p>
            <a:pPr lvl="4"/>
            <a:r>
              <a:rPr lang="zh-CN" altLang="en-US" dirty="0"/>
              <a:t>感染</a:t>
            </a:r>
            <a:endParaRPr lang="en-US" altLang="zh-CN" dirty="0"/>
          </a:p>
          <a:p>
            <a:pPr lvl="4"/>
            <a:r>
              <a:rPr lang="zh-CN" altLang="zh-CN" dirty="0"/>
              <a:t>重要内脏器官</a:t>
            </a:r>
            <a:r>
              <a:rPr lang="zh-CN" altLang="zh-CN" dirty="0" smtClean="0"/>
              <a:t>损伤</a:t>
            </a:r>
            <a:endParaRPr lang="en-US" altLang="zh-CN" dirty="0" smtClean="0"/>
          </a:p>
          <a:p>
            <a:pPr lvl="4"/>
            <a:r>
              <a:rPr lang="zh-CN" altLang="zh-CN" dirty="0"/>
              <a:t>血管、周围神经损伤</a:t>
            </a:r>
            <a:endParaRPr lang="en-US" altLang="zh-CN" dirty="0"/>
          </a:p>
          <a:p>
            <a:pPr lvl="4"/>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87304198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二、脊髓损伤</a:t>
            </a:r>
            <a:endParaRPr lang="zh-CN" altLang="en-US" dirty="0"/>
          </a:p>
        </p:txBody>
      </p:sp>
      <p:sp>
        <p:nvSpPr>
          <p:cNvPr id="3" name="内容占位符 2"/>
          <p:cNvSpPr>
            <a:spLocks noGrp="1"/>
          </p:cNvSpPr>
          <p:nvPr>
            <p:ph idx="1"/>
          </p:nvPr>
        </p:nvSpPr>
        <p:spPr/>
        <p:txBody>
          <a:bodyPr/>
          <a:lstStyle/>
          <a:p>
            <a:r>
              <a:rPr lang="zh-CN" altLang="zh-CN" dirty="0"/>
              <a:t>护理</a:t>
            </a:r>
            <a:r>
              <a:rPr lang="zh-CN" altLang="zh-CN" dirty="0" smtClean="0"/>
              <a:t>评估</a:t>
            </a:r>
            <a:endParaRPr lang="zh-CN" altLang="zh-CN" dirty="0"/>
          </a:p>
          <a:p>
            <a:pPr lvl="1"/>
            <a:r>
              <a:rPr lang="zh-CN" altLang="zh-CN" dirty="0" smtClean="0"/>
              <a:t>临床</a:t>
            </a:r>
            <a:r>
              <a:rPr lang="zh-CN" altLang="zh-CN" dirty="0"/>
              <a:t>表现</a:t>
            </a:r>
          </a:p>
          <a:p>
            <a:pPr lvl="2"/>
            <a:r>
              <a:rPr lang="zh-CN" altLang="zh-CN" dirty="0"/>
              <a:t>胸、腰段骨折合并脊髓损伤，可出现受伤平面以下的感觉、运动、反射及括约肌功能完全或部分丧失，临床上称为截瘫（</a:t>
            </a:r>
            <a:r>
              <a:rPr lang="en-US" altLang="zh-CN" dirty="0"/>
              <a:t>paraplegia</a:t>
            </a:r>
            <a:r>
              <a:rPr lang="zh-CN" altLang="zh-CN" dirty="0"/>
              <a:t>）。完全丧失时称完全性截瘫，部分丧失时称不完全截瘫。颈椎骨折合并颈髓损伤，</a:t>
            </a:r>
            <a:r>
              <a:rPr lang="zh-CN" altLang="zh-CN" dirty="0" smtClean="0"/>
              <a:t>可出现四肢瘫</a:t>
            </a:r>
            <a:r>
              <a:rPr lang="zh-CN" altLang="zh-CN" dirty="0"/>
              <a:t>（</a:t>
            </a:r>
            <a:r>
              <a:rPr lang="en-US" altLang="zh-CN" dirty="0"/>
              <a:t>quadriplegia</a:t>
            </a:r>
            <a:r>
              <a:rPr lang="zh-CN" altLang="zh-CN" dirty="0"/>
              <a:t>），因肋间肌瘫而出现呼吸困难，第</a:t>
            </a:r>
            <a:r>
              <a:rPr lang="en-US" altLang="zh-CN" dirty="0"/>
              <a:t>4</a:t>
            </a:r>
            <a:r>
              <a:rPr lang="zh-CN" altLang="zh-CN" dirty="0"/>
              <a:t>颈椎骨折以上时可出现呼吸抑制。</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318046007"/>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二、脊髓损伤</a:t>
            </a:r>
            <a:endParaRPr lang="zh-CN" altLang="en-US" dirty="0"/>
          </a:p>
        </p:txBody>
      </p:sp>
      <p:sp>
        <p:nvSpPr>
          <p:cNvPr id="3" name="内容占位符 2"/>
          <p:cNvSpPr>
            <a:spLocks noGrp="1"/>
          </p:cNvSpPr>
          <p:nvPr>
            <p:ph idx="1"/>
          </p:nvPr>
        </p:nvSpPr>
        <p:spPr/>
        <p:txBody>
          <a:bodyPr/>
          <a:lstStyle/>
          <a:p>
            <a:r>
              <a:rPr lang="zh-CN" altLang="zh-CN" dirty="0"/>
              <a:t>护理评估</a:t>
            </a:r>
          </a:p>
          <a:p>
            <a:pPr lvl="1"/>
            <a:r>
              <a:rPr lang="zh-CN" altLang="zh-CN" dirty="0" smtClean="0"/>
              <a:t>辅助检查</a:t>
            </a:r>
            <a:endParaRPr lang="zh-CN" altLang="zh-CN" dirty="0"/>
          </a:p>
          <a:p>
            <a:pPr lvl="2"/>
            <a:r>
              <a:rPr lang="en-US" altLang="zh-CN" dirty="0"/>
              <a:t>X</a:t>
            </a:r>
            <a:r>
              <a:rPr lang="zh-CN" altLang="zh-CN" dirty="0"/>
              <a:t>线、</a:t>
            </a:r>
            <a:r>
              <a:rPr lang="en-US" altLang="zh-CN" dirty="0"/>
              <a:t>CT</a:t>
            </a:r>
            <a:r>
              <a:rPr lang="zh-CN" altLang="zh-CN" dirty="0"/>
              <a:t>和</a:t>
            </a:r>
            <a:r>
              <a:rPr lang="en-US" altLang="zh-CN" dirty="0"/>
              <a:t>MRI</a:t>
            </a:r>
            <a:r>
              <a:rPr lang="zh-CN" altLang="zh-CN" dirty="0"/>
              <a:t>等检查有助于确定损伤部位和</a:t>
            </a:r>
            <a:r>
              <a:rPr lang="zh-CN" altLang="zh-CN" dirty="0" smtClean="0"/>
              <a:t>程度</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54854136"/>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二、脊髓损伤</a:t>
            </a:r>
            <a:endParaRPr lang="zh-CN" altLang="en-US" dirty="0"/>
          </a:p>
        </p:txBody>
      </p:sp>
      <p:sp>
        <p:nvSpPr>
          <p:cNvPr id="3" name="内容占位符 2"/>
          <p:cNvSpPr>
            <a:spLocks noGrp="1"/>
          </p:cNvSpPr>
          <p:nvPr>
            <p:ph idx="1"/>
          </p:nvPr>
        </p:nvSpPr>
        <p:spPr/>
        <p:txBody>
          <a:bodyPr/>
          <a:lstStyle/>
          <a:p>
            <a:r>
              <a:rPr lang="zh-CN" altLang="zh-CN" dirty="0"/>
              <a:t>护理评估</a:t>
            </a:r>
          </a:p>
          <a:p>
            <a:pPr lvl="1"/>
            <a:r>
              <a:rPr lang="zh-CN" altLang="zh-CN" dirty="0" smtClean="0"/>
              <a:t>与疾病相关的健康史</a:t>
            </a:r>
            <a:endParaRPr lang="en-US" altLang="zh-CN" dirty="0" smtClean="0"/>
          </a:p>
          <a:p>
            <a:pPr lvl="2"/>
            <a:r>
              <a:rPr lang="zh-CN" altLang="zh-CN" dirty="0" smtClean="0"/>
              <a:t>脊髓损伤</a:t>
            </a:r>
            <a:r>
              <a:rPr lang="zh-CN" altLang="zh-CN" dirty="0"/>
              <a:t>是脊柱骨折的严重并发症，移位的椎体、小骨片、椎间盘及硬膜外血肿等均可压迫和损伤脊髓或马尾</a:t>
            </a:r>
            <a:r>
              <a:rPr lang="zh-CN" altLang="zh-CN" dirty="0" smtClean="0"/>
              <a:t>神经</a:t>
            </a:r>
            <a:endParaRPr lang="en-US" altLang="zh-CN" dirty="0" smtClean="0"/>
          </a:p>
          <a:p>
            <a:pPr lvl="2"/>
            <a:r>
              <a:rPr lang="zh-CN" altLang="en-US" dirty="0" smtClean="0"/>
              <a:t>患者</a:t>
            </a:r>
            <a:r>
              <a:rPr lang="zh-CN" altLang="zh-CN" dirty="0" smtClean="0"/>
              <a:t>多</a:t>
            </a:r>
            <a:r>
              <a:rPr lang="zh-CN" altLang="zh-CN" dirty="0"/>
              <a:t>有严重外伤史，如高空坠落、重物撞击腰背部等。应注意</a:t>
            </a:r>
            <a:r>
              <a:rPr lang="zh-CN" altLang="zh-CN" dirty="0" smtClean="0"/>
              <a:t>评估</a:t>
            </a:r>
            <a:r>
              <a:rPr lang="zh-CN" altLang="en-US" dirty="0" smtClean="0"/>
              <a:t>患者</a:t>
            </a:r>
            <a:r>
              <a:rPr lang="zh-CN" altLang="zh-CN" dirty="0" smtClean="0"/>
              <a:t>脊柱</a:t>
            </a:r>
            <a:r>
              <a:rPr lang="zh-CN" altLang="zh-CN" dirty="0"/>
              <a:t>外伤过程，受伤后急救和处理经过等</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049338712"/>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二、脊髓损伤</a:t>
            </a:r>
            <a:endParaRPr lang="zh-CN" altLang="en-US" dirty="0"/>
          </a:p>
        </p:txBody>
      </p:sp>
      <p:sp>
        <p:nvSpPr>
          <p:cNvPr id="3" name="内容占位符 2"/>
          <p:cNvSpPr>
            <a:spLocks noGrp="1"/>
          </p:cNvSpPr>
          <p:nvPr>
            <p:ph idx="1"/>
          </p:nvPr>
        </p:nvSpPr>
        <p:spPr/>
        <p:txBody>
          <a:bodyPr/>
          <a:lstStyle/>
          <a:p>
            <a:r>
              <a:rPr lang="zh-CN" altLang="zh-CN" dirty="0"/>
              <a:t>护理评估</a:t>
            </a:r>
          </a:p>
          <a:p>
            <a:pPr lvl="1"/>
            <a:r>
              <a:rPr lang="zh-CN" altLang="zh-CN" dirty="0" smtClean="0"/>
              <a:t>心理</a:t>
            </a:r>
            <a:r>
              <a:rPr lang="zh-CN" altLang="zh-CN" dirty="0"/>
              <a:t>社会状况</a:t>
            </a:r>
          </a:p>
          <a:p>
            <a:pPr lvl="2"/>
            <a:r>
              <a:rPr lang="zh-CN" altLang="zh-CN" dirty="0" smtClean="0"/>
              <a:t>应评估</a:t>
            </a:r>
            <a:r>
              <a:rPr lang="zh-CN" altLang="en-US" dirty="0" smtClean="0"/>
              <a:t>患者</a:t>
            </a:r>
            <a:r>
              <a:rPr lang="zh-CN" altLang="zh-CN" dirty="0" smtClean="0"/>
              <a:t>的</a:t>
            </a:r>
            <a:r>
              <a:rPr lang="zh-CN" altLang="zh-CN" dirty="0"/>
              <a:t>职业、文化程度、婚姻状况、疾病相关知识掌握情况，自我概念、家庭经济状况和社会支持水平</a:t>
            </a:r>
            <a:r>
              <a:rPr lang="zh-CN" altLang="zh-CN" dirty="0" smtClean="0"/>
              <a:t>，</a:t>
            </a:r>
            <a:r>
              <a:rPr lang="zh-CN" altLang="en-US" dirty="0" smtClean="0"/>
              <a:t>患者</a:t>
            </a:r>
            <a:r>
              <a:rPr lang="zh-CN" altLang="zh-CN" dirty="0" smtClean="0"/>
              <a:t>和</a:t>
            </a:r>
            <a:r>
              <a:rPr lang="zh-CN" altLang="zh-CN" dirty="0"/>
              <a:t>家属对疾病的认识和适应能力等，这些都可以</a:t>
            </a:r>
            <a:r>
              <a:rPr lang="zh-CN" altLang="zh-CN" dirty="0" smtClean="0"/>
              <a:t>影响</a:t>
            </a:r>
            <a:r>
              <a:rPr lang="zh-CN" altLang="en-US" dirty="0" smtClean="0"/>
              <a:t>患者</a:t>
            </a:r>
            <a:r>
              <a:rPr lang="zh-CN" altLang="zh-CN" dirty="0" smtClean="0"/>
              <a:t>对</a:t>
            </a:r>
            <a:r>
              <a:rPr lang="zh-CN" altLang="zh-CN" dirty="0"/>
              <a:t>疾病的接受程度和术后的康复</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346684663"/>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二、脊髓损伤</a:t>
            </a:r>
            <a:endParaRPr lang="zh-CN" altLang="en-US" dirty="0"/>
          </a:p>
        </p:txBody>
      </p:sp>
      <p:sp>
        <p:nvSpPr>
          <p:cNvPr id="3" name="内容占位符 2"/>
          <p:cNvSpPr>
            <a:spLocks noGrp="1"/>
          </p:cNvSpPr>
          <p:nvPr>
            <p:ph idx="1"/>
          </p:nvPr>
        </p:nvSpPr>
        <p:spPr/>
        <p:txBody>
          <a:bodyPr/>
          <a:lstStyle/>
          <a:p>
            <a:r>
              <a:rPr lang="zh-CN" altLang="zh-CN" dirty="0"/>
              <a:t>护理评估</a:t>
            </a:r>
          </a:p>
          <a:p>
            <a:pPr lvl="1"/>
            <a:r>
              <a:rPr lang="zh-CN" altLang="zh-CN" dirty="0" smtClean="0"/>
              <a:t>治疗原则</a:t>
            </a:r>
            <a:endParaRPr lang="zh-CN" altLang="zh-CN" dirty="0"/>
          </a:p>
          <a:p>
            <a:pPr lvl="2"/>
            <a:r>
              <a:rPr lang="zh-CN" altLang="zh-CN" dirty="0"/>
              <a:t>尽早解除脊髓压迫和稳定脊柱功能尽可能恢复的首要</a:t>
            </a:r>
            <a:r>
              <a:rPr lang="zh-CN" altLang="zh-CN" dirty="0" smtClean="0"/>
              <a:t>问题</a:t>
            </a:r>
            <a:endParaRPr lang="en-US" altLang="zh-CN" dirty="0" smtClean="0"/>
          </a:p>
          <a:p>
            <a:pPr lvl="2"/>
            <a:r>
              <a:rPr lang="zh-CN" altLang="zh-CN" dirty="0" smtClean="0"/>
              <a:t>对</a:t>
            </a:r>
            <a:r>
              <a:rPr lang="zh-CN" altLang="zh-CN" dirty="0"/>
              <a:t>脊椎损伤者，应及早实施手术治疗，术中切除椎板、去除突入椎管的骨折片及椎间盘组织，解除脊髓压迫，再行植骨和内固定</a:t>
            </a:r>
            <a:r>
              <a:rPr lang="zh-CN" altLang="zh-CN" dirty="0" smtClean="0"/>
              <a:t>术</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201738448"/>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二、脊髓损伤</a:t>
            </a:r>
            <a:endParaRPr lang="zh-CN" altLang="en-US" dirty="0"/>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r>
              <a:rPr lang="en-US" altLang="zh-CN" dirty="0" smtClean="0"/>
              <a:t>    </a:t>
            </a:r>
            <a:endParaRPr lang="zh-CN" altLang="zh-CN" dirty="0"/>
          </a:p>
          <a:p>
            <a:pPr lvl="1"/>
            <a:r>
              <a:rPr lang="zh-CN" altLang="zh-CN" dirty="0" smtClean="0"/>
              <a:t>低效</a:t>
            </a:r>
            <a:r>
              <a:rPr lang="zh-CN" altLang="zh-CN" dirty="0"/>
              <a:t>性呼吸型态</a:t>
            </a:r>
            <a:r>
              <a:rPr lang="en-US" altLang="zh-CN" dirty="0"/>
              <a:t>  </a:t>
            </a:r>
            <a:r>
              <a:rPr lang="zh-CN" altLang="zh-CN" dirty="0"/>
              <a:t>与颈髓损伤肋间肌、腹肌瘫痪</a:t>
            </a:r>
            <a:r>
              <a:rPr lang="zh-CN" altLang="zh-CN" dirty="0" smtClean="0"/>
              <a:t>有</a:t>
            </a:r>
            <a:r>
              <a:rPr lang="zh-CN" altLang="en-US" dirty="0" smtClean="0"/>
              <a:t>关</a:t>
            </a:r>
            <a:endParaRPr lang="zh-CN" altLang="zh-CN" dirty="0"/>
          </a:p>
          <a:p>
            <a:pPr lvl="1"/>
            <a:r>
              <a:rPr lang="zh-CN" altLang="zh-CN" dirty="0" smtClean="0"/>
              <a:t>清理呼吸道无效</a:t>
            </a:r>
            <a:r>
              <a:rPr lang="en-US" altLang="zh-CN" dirty="0" smtClean="0"/>
              <a:t>  </a:t>
            </a:r>
            <a:r>
              <a:rPr lang="zh-CN" altLang="zh-CN" dirty="0"/>
              <a:t>与肌肉瘫痪、无力咳嗽、痰液黏稠等</a:t>
            </a:r>
            <a:r>
              <a:rPr lang="zh-CN" altLang="zh-CN" dirty="0" smtClean="0"/>
              <a:t>有关</a:t>
            </a:r>
            <a:r>
              <a:rPr lang="en-US" altLang="zh-CN" dirty="0" smtClean="0"/>
              <a:t>    </a:t>
            </a:r>
            <a:endParaRPr lang="zh-CN" altLang="zh-CN" dirty="0"/>
          </a:p>
          <a:p>
            <a:pPr lvl="1"/>
            <a:r>
              <a:rPr lang="zh-CN" altLang="zh-CN" dirty="0" smtClean="0"/>
              <a:t>体温过高或体温过低</a:t>
            </a:r>
            <a:r>
              <a:rPr lang="en-US" altLang="zh-CN" dirty="0" smtClean="0"/>
              <a:t>  </a:t>
            </a:r>
            <a:r>
              <a:rPr lang="zh-CN" altLang="zh-CN" dirty="0"/>
              <a:t>与高位颈髓损伤自主神经系统功能紊乱</a:t>
            </a:r>
            <a:r>
              <a:rPr lang="zh-CN" altLang="zh-CN" dirty="0" smtClean="0"/>
              <a:t>有关 </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798074817"/>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二、脊髓损伤</a:t>
            </a:r>
            <a:endParaRPr lang="zh-CN" altLang="en-US" dirty="0"/>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合作性问题</a:t>
            </a:r>
            <a:r>
              <a:rPr lang="en-US" altLang="zh-CN" dirty="0"/>
              <a:t>    </a:t>
            </a:r>
            <a:endParaRPr lang="zh-CN" altLang="zh-CN" dirty="0"/>
          </a:p>
          <a:p>
            <a:pPr lvl="1"/>
            <a:r>
              <a:rPr lang="zh-CN" altLang="zh-CN" dirty="0" smtClean="0"/>
              <a:t>有皮肤</a:t>
            </a:r>
            <a:r>
              <a:rPr lang="zh-CN" altLang="zh-CN" dirty="0"/>
              <a:t>完整性受损的危险</a:t>
            </a:r>
            <a:r>
              <a:rPr lang="en-US" altLang="zh-CN" dirty="0"/>
              <a:t>  </a:t>
            </a:r>
            <a:r>
              <a:rPr lang="zh-CN" altLang="zh-CN" dirty="0"/>
              <a:t>与感觉、运动障碍有关</a:t>
            </a:r>
          </a:p>
          <a:p>
            <a:pPr lvl="1"/>
            <a:r>
              <a:rPr lang="zh-CN" altLang="zh-CN" dirty="0" smtClean="0"/>
              <a:t>潜在并发症</a:t>
            </a:r>
            <a:r>
              <a:rPr lang="en-US" altLang="zh-CN" dirty="0" smtClean="0"/>
              <a:t>  </a:t>
            </a:r>
            <a:r>
              <a:rPr lang="zh-CN" altLang="zh-CN" dirty="0"/>
              <a:t>压疮、尿路感染、坠积性肺炎、便秘等</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18581262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二、脊髓损伤</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en-US" dirty="0" smtClean="0"/>
              <a:t>生活护理</a:t>
            </a:r>
            <a:endParaRPr lang="en-US" altLang="zh-CN" dirty="0" smtClean="0"/>
          </a:p>
          <a:p>
            <a:pPr lvl="1"/>
            <a:r>
              <a:rPr lang="zh-CN" altLang="zh-CN" dirty="0"/>
              <a:t>遵医嘱用药</a:t>
            </a:r>
            <a:r>
              <a:rPr lang="en-US" altLang="zh-CN" dirty="0"/>
              <a:t>  </a:t>
            </a:r>
            <a:endParaRPr lang="en-US" altLang="zh-CN" dirty="0" smtClean="0"/>
          </a:p>
          <a:p>
            <a:pPr lvl="2"/>
            <a:r>
              <a:rPr lang="zh-CN" altLang="zh-CN" dirty="0" smtClean="0"/>
              <a:t>脊髓</a:t>
            </a:r>
            <a:r>
              <a:rPr lang="zh-CN" altLang="zh-CN" dirty="0"/>
              <a:t>损伤者，遵医嘱给予地塞米松、</a:t>
            </a:r>
            <a:r>
              <a:rPr lang="en-US" altLang="zh-CN" dirty="0"/>
              <a:t>20%</a:t>
            </a:r>
            <a:r>
              <a:rPr lang="zh-CN" altLang="zh-CN" dirty="0"/>
              <a:t>甘露醇静脉滴注，以减轻脊髓水肿和继发</a:t>
            </a:r>
            <a:r>
              <a:rPr lang="zh-CN" altLang="zh-CN" dirty="0" smtClean="0"/>
              <a:t>损伤</a:t>
            </a:r>
            <a:endParaRPr lang="en-US" altLang="zh-CN" dirty="0" smtClean="0"/>
          </a:p>
          <a:p>
            <a:pPr lvl="1"/>
            <a:r>
              <a:rPr lang="zh-CN" altLang="zh-CN" dirty="0"/>
              <a:t>观察病情</a:t>
            </a:r>
            <a:r>
              <a:rPr lang="en-US" altLang="zh-CN" dirty="0"/>
              <a:t>  </a:t>
            </a:r>
            <a:endParaRPr lang="en-US" altLang="zh-CN" dirty="0" smtClean="0"/>
          </a:p>
          <a:p>
            <a:pPr lvl="2"/>
            <a:r>
              <a:rPr lang="zh-CN" altLang="zh-CN" dirty="0" smtClean="0"/>
              <a:t>注意</a:t>
            </a:r>
            <a:r>
              <a:rPr lang="zh-CN" altLang="zh-CN" dirty="0"/>
              <a:t>观察体温、呼吸、脉搏、血压、四肢感觉、运动、肌力等变化，观察有无压疮、肺部感染、泌尿系感染、便秘等</a:t>
            </a:r>
            <a:r>
              <a:rPr lang="zh-CN" altLang="zh-CN" dirty="0" smtClean="0"/>
              <a:t>并发症</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144280123"/>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二、脊髓损伤</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smtClean="0"/>
              <a:t>维持</a:t>
            </a:r>
            <a:r>
              <a:rPr lang="zh-CN" altLang="zh-CN" dirty="0"/>
              <a:t>正常体温</a:t>
            </a:r>
            <a:endParaRPr lang="en-US" altLang="zh-CN" dirty="0"/>
          </a:p>
          <a:p>
            <a:pPr lvl="1"/>
            <a:r>
              <a:rPr lang="zh-CN" altLang="zh-CN" dirty="0"/>
              <a:t>预防</a:t>
            </a:r>
            <a:r>
              <a:rPr lang="zh-CN" altLang="zh-CN" dirty="0" smtClean="0"/>
              <a:t>并发症</a:t>
            </a:r>
            <a:endParaRPr lang="en-US" altLang="zh-CN" dirty="0" smtClean="0"/>
          </a:p>
          <a:p>
            <a:pPr lvl="2"/>
            <a:r>
              <a:rPr lang="zh-CN" altLang="zh-CN" dirty="0"/>
              <a:t>压</a:t>
            </a:r>
            <a:r>
              <a:rPr lang="zh-CN" altLang="zh-CN" dirty="0" smtClean="0"/>
              <a:t>疮</a:t>
            </a:r>
            <a:endParaRPr lang="en-US" altLang="zh-CN" dirty="0" smtClean="0"/>
          </a:p>
          <a:p>
            <a:pPr lvl="3"/>
            <a:r>
              <a:rPr lang="zh-CN" altLang="zh-CN" dirty="0"/>
              <a:t>每</a:t>
            </a:r>
            <a:r>
              <a:rPr lang="en-US" altLang="zh-CN" dirty="0"/>
              <a:t>2</a:t>
            </a:r>
            <a:r>
              <a:rPr lang="zh-CN" altLang="zh-CN" dirty="0"/>
              <a:t>小时翻身一次，以减轻局部压迫，可使用预防压疮气垫床；对已形成压疮且面积较大、组织坏死较深者，应按外科原则处理创面</a:t>
            </a:r>
            <a:endParaRPr lang="en-US" altLang="zh-CN" dirty="0" smtClean="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609237819"/>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二、脊髓损伤</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zh-CN" dirty="0" smtClean="0"/>
              <a:t>预防并发症</a:t>
            </a:r>
            <a:endParaRPr lang="en-US" altLang="zh-CN" dirty="0"/>
          </a:p>
          <a:p>
            <a:pPr lvl="2"/>
            <a:r>
              <a:rPr lang="zh-CN" altLang="zh-CN" dirty="0" smtClean="0"/>
              <a:t>坠积</a:t>
            </a:r>
            <a:r>
              <a:rPr lang="zh-CN" altLang="zh-CN" dirty="0"/>
              <a:t>性肺炎</a:t>
            </a:r>
            <a:endParaRPr lang="en-US" altLang="zh-CN" dirty="0"/>
          </a:p>
          <a:p>
            <a:pPr lvl="3"/>
            <a:r>
              <a:rPr lang="zh-CN" altLang="zh-CN" dirty="0"/>
              <a:t>翻身叩背</a:t>
            </a:r>
            <a:endParaRPr lang="en-US" altLang="zh-CN" dirty="0"/>
          </a:p>
          <a:p>
            <a:pPr lvl="3"/>
            <a:r>
              <a:rPr lang="zh-CN" altLang="zh-CN" dirty="0"/>
              <a:t>辅助咳嗽排痰</a:t>
            </a:r>
            <a:endParaRPr lang="en-US" altLang="zh-CN" dirty="0"/>
          </a:p>
          <a:p>
            <a:pPr lvl="3"/>
            <a:r>
              <a:rPr lang="zh-CN" altLang="zh-CN" dirty="0"/>
              <a:t>雾化吸入</a:t>
            </a:r>
            <a:endParaRPr lang="en-US" altLang="zh-CN" dirty="0"/>
          </a:p>
          <a:p>
            <a:pPr lvl="3"/>
            <a:r>
              <a:rPr lang="zh-CN" altLang="zh-CN" dirty="0"/>
              <a:t>吸痰</a:t>
            </a:r>
            <a:endParaRPr lang="en-US" altLang="zh-CN" dirty="0"/>
          </a:p>
          <a:p>
            <a:pPr lvl="3"/>
            <a:r>
              <a:rPr lang="zh-CN" altLang="zh-CN" dirty="0"/>
              <a:t>气管切开</a:t>
            </a:r>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4436396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临床表现</a:t>
            </a:r>
            <a:endParaRPr lang="en-US" altLang="zh-CN" dirty="0"/>
          </a:p>
          <a:p>
            <a:pPr lvl="2"/>
            <a:r>
              <a:rPr lang="zh-CN" altLang="en-US" dirty="0"/>
              <a:t>并发症</a:t>
            </a:r>
            <a:endParaRPr lang="en-US" altLang="zh-CN" dirty="0"/>
          </a:p>
          <a:p>
            <a:pPr lvl="3"/>
            <a:r>
              <a:rPr lang="zh-CN" altLang="en-US" dirty="0"/>
              <a:t>早期并发症</a:t>
            </a:r>
            <a:endParaRPr lang="en-US" altLang="zh-CN" dirty="0"/>
          </a:p>
          <a:p>
            <a:pPr lvl="4"/>
            <a:r>
              <a:rPr lang="zh-CN" altLang="zh-CN" dirty="0" smtClean="0"/>
              <a:t>骨筋膜室综合</a:t>
            </a:r>
            <a:r>
              <a:rPr lang="zh-CN" altLang="zh-CN" dirty="0"/>
              <a:t>征</a:t>
            </a:r>
            <a:r>
              <a:rPr lang="en-US" altLang="zh-CN" dirty="0"/>
              <a:t>(compartment syndrome</a:t>
            </a:r>
            <a:r>
              <a:rPr lang="en-US" altLang="zh-CN" dirty="0" smtClean="0"/>
              <a:t>)</a:t>
            </a:r>
          </a:p>
          <a:p>
            <a:pPr lvl="4"/>
            <a:r>
              <a:rPr lang="zh-CN" altLang="zh-CN" dirty="0" smtClean="0"/>
              <a:t>脂肪栓塞综合征</a:t>
            </a:r>
            <a:endParaRPr lang="en-US" altLang="zh-CN" dirty="0" smtClean="0"/>
          </a:p>
          <a:p>
            <a:pPr lvl="4"/>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807168068"/>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二、脊髓损伤</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a:t>预防并发症</a:t>
            </a:r>
            <a:endParaRPr lang="en-US" altLang="zh-CN" dirty="0"/>
          </a:p>
          <a:p>
            <a:pPr lvl="2"/>
            <a:r>
              <a:rPr lang="zh-CN" altLang="zh-CN" dirty="0" smtClean="0"/>
              <a:t>泌</a:t>
            </a:r>
            <a:r>
              <a:rPr lang="zh-CN" altLang="zh-CN" dirty="0"/>
              <a:t>尿系感染</a:t>
            </a:r>
            <a:endParaRPr lang="en-US" altLang="zh-CN" dirty="0"/>
          </a:p>
          <a:p>
            <a:pPr lvl="3"/>
            <a:r>
              <a:rPr lang="zh-CN" altLang="zh-CN" dirty="0" smtClean="0"/>
              <a:t>鼓励</a:t>
            </a:r>
            <a:r>
              <a:rPr lang="zh-CN" altLang="en-US" dirty="0" smtClean="0"/>
              <a:t>患者</a:t>
            </a:r>
            <a:r>
              <a:rPr lang="zh-CN" altLang="zh-CN" dirty="0" smtClean="0"/>
              <a:t>多</a:t>
            </a:r>
            <a:r>
              <a:rPr lang="zh-CN" altLang="zh-CN" dirty="0"/>
              <a:t>饮水</a:t>
            </a:r>
            <a:endParaRPr lang="en-US" altLang="zh-CN" dirty="0"/>
          </a:p>
          <a:p>
            <a:pPr lvl="3"/>
            <a:r>
              <a:rPr lang="zh-CN" altLang="zh-CN" dirty="0" smtClean="0"/>
              <a:t>导尿</a:t>
            </a:r>
            <a:r>
              <a:rPr lang="zh-CN" altLang="zh-CN" dirty="0"/>
              <a:t>、</a:t>
            </a:r>
            <a:r>
              <a:rPr lang="zh-CN" altLang="en-US" dirty="0" smtClean="0"/>
              <a:t>人工</a:t>
            </a:r>
            <a:r>
              <a:rPr lang="zh-CN" altLang="en-US" dirty="0"/>
              <a:t>排尿</a:t>
            </a:r>
            <a:endParaRPr lang="en-US" altLang="zh-CN" dirty="0"/>
          </a:p>
          <a:p>
            <a:pPr lvl="3"/>
            <a:r>
              <a:rPr lang="zh-CN" altLang="zh-CN" dirty="0"/>
              <a:t>遵医嘱使用抗菌</a:t>
            </a:r>
            <a:r>
              <a:rPr lang="zh-CN" altLang="zh-CN" dirty="0" smtClean="0"/>
              <a:t>药物</a:t>
            </a:r>
            <a:endParaRPr lang="en-US" altLang="zh-CN" dirty="0" smtClean="0"/>
          </a:p>
          <a:p>
            <a:pPr lvl="2"/>
            <a:r>
              <a:rPr lang="zh-CN" altLang="zh-CN" dirty="0" smtClean="0"/>
              <a:t>便秘</a:t>
            </a:r>
            <a:endParaRPr lang="en-US" altLang="zh-CN" dirty="0" smtClean="0"/>
          </a:p>
          <a:p>
            <a:pPr lvl="3"/>
            <a:r>
              <a:rPr lang="zh-CN" altLang="zh-CN" dirty="0" smtClean="0"/>
              <a:t>鼓励</a:t>
            </a:r>
            <a:r>
              <a:rPr lang="zh-CN" altLang="en-US" dirty="0" smtClean="0"/>
              <a:t>患者</a:t>
            </a:r>
            <a:r>
              <a:rPr lang="zh-CN" altLang="zh-CN" dirty="0" smtClean="0"/>
              <a:t>多食</a:t>
            </a:r>
            <a:r>
              <a:rPr lang="zh-CN" altLang="zh-CN" dirty="0"/>
              <a:t>富含膳食纤维的</a:t>
            </a:r>
            <a:r>
              <a:rPr lang="zh-CN" altLang="zh-CN" dirty="0" smtClean="0"/>
              <a:t>食物</a:t>
            </a:r>
            <a:r>
              <a:rPr lang="zh-CN" altLang="en-US" dirty="0" smtClean="0"/>
              <a:t>，指导或协助患者做腹部按摩</a:t>
            </a:r>
            <a:endParaRPr lang="en-US" altLang="zh-CN" dirty="0" smtClean="0"/>
          </a:p>
          <a:p>
            <a:pPr lvl="2"/>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363511657"/>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二、脊髓损伤</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a:t>预防并发症</a:t>
            </a:r>
            <a:endParaRPr lang="en-US" altLang="zh-CN" dirty="0"/>
          </a:p>
          <a:p>
            <a:pPr lvl="2"/>
            <a:r>
              <a:rPr lang="zh-CN" altLang="en-US" dirty="0" smtClean="0"/>
              <a:t>失用</a:t>
            </a:r>
            <a:r>
              <a:rPr lang="zh-CN" altLang="zh-CN" dirty="0" smtClean="0"/>
              <a:t>综合征</a:t>
            </a:r>
            <a:endParaRPr lang="en-US" altLang="zh-CN" dirty="0"/>
          </a:p>
          <a:p>
            <a:pPr lvl="3"/>
            <a:r>
              <a:rPr lang="zh-CN" altLang="zh-CN" dirty="0"/>
              <a:t>对完全瘫痪</a:t>
            </a:r>
            <a:r>
              <a:rPr lang="zh-CN" altLang="zh-CN" dirty="0" smtClean="0"/>
              <a:t>的</a:t>
            </a:r>
            <a:r>
              <a:rPr lang="zh-CN" altLang="en-US" dirty="0" smtClean="0"/>
              <a:t>患者</a:t>
            </a:r>
            <a:r>
              <a:rPr lang="zh-CN" altLang="zh-CN" dirty="0" smtClean="0"/>
              <a:t>，</a:t>
            </a:r>
            <a:r>
              <a:rPr lang="zh-CN" altLang="zh-CN" dirty="0"/>
              <a:t>应保持髋、膝伸直位，用枕头托垫于腋下、用防垂足板固定踝关节，并定时进行肌肉和关节的被动锻炼</a:t>
            </a:r>
            <a:endParaRPr lang="en-US" altLang="zh-CN" dirty="0"/>
          </a:p>
          <a:p>
            <a:pPr lvl="3"/>
            <a:r>
              <a:rPr lang="zh-CN" altLang="zh-CN" dirty="0"/>
              <a:t>对不全瘫痪</a:t>
            </a:r>
            <a:r>
              <a:rPr lang="zh-CN" altLang="zh-CN" dirty="0" smtClean="0"/>
              <a:t>的</a:t>
            </a:r>
            <a:r>
              <a:rPr lang="zh-CN" altLang="en-US" dirty="0" smtClean="0"/>
              <a:t>患者</a:t>
            </a:r>
            <a:r>
              <a:rPr lang="zh-CN" altLang="zh-CN" dirty="0" smtClean="0"/>
              <a:t>，</a:t>
            </a:r>
            <a:r>
              <a:rPr lang="zh-CN" altLang="zh-CN" dirty="0"/>
              <a:t>应鼓励其加强功能</a:t>
            </a:r>
            <a:r>
              <a:rPr lang="zh-CN" altLang="zh-CN" dirty="0" smtClean="0"/>
              <a:t>锻炼</a:t>
            </a:r>
            <a:endParaRPr lang="en-US" altLang="zh-CN" dirty="0" smtClean="0"/>
          </a:p>
          <a:p>
            <a:pPr lvl="1"/>
            <a:r>
              <a:rPr lang="zh-CN" altLang="zh-CN" dirty="0" smtClean="0"/>
              <a:t>健康</a:t>
            </a:r>
            <a:r>
              <a:rPr lang="zh-CN" altLang="zh-CN" dirty="0"/>
              <a:t>教育</a:t>
            </a:r>
            <a:r>
              <a:rPr lang="en-US" altLang="zh-CN" dirty="0"/>
              <a:t>  </a:t>
            </a:r>
            <a:endParaRPr lang="en-US" altLang="zh-CN" dirty="0" smtClean="0"/>
          </a:p>
          <a:p>
            <a:pPr lvl="2"/>
            <a:r>
              <a:rPr lang="zh-CN" altLang="zh-CN" dirty="0" smtClean="0"/>
              <a:t>重点</a:t>
            </a:r>
            <a:r>
              <a:rPr lang="zh-CN" altLang="zh-CN" dirty="0"/>
              <a:t>是做好家庭护理，预防并发症</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341430314"/>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dirty="0"/>
              <a:t>第四节 骨盆</a:t>
            </a:r>
            <a:r>
              <a:rPr lang="zh-CN" altLang="zh-CN" dirty="0" smtClean="0"/>
              <a:t>骨折</a:t>
            </a:r>
            <a:endParaRPr lang="zh-CN" altLang="en-US" dirty="0"/>
          </a:p>
        </p:txBody>
      </p:sp>
    </p:spTree>
    <p:extLst>
      <p:ext uri="{BB962C8B-B14F-4D97-AF65-F5344CB8AC3E}">
        <p14:creationId xmlns:p14="http://schemas.microsoft.com/office/powerpoint/2010/main" xmlns="" val="193380137"/>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 骨盆骨折</a:t>
            </a:r>
            <a:endParaRPr lang="zh-CN" altLang="en-US" dirty="0"/>
          </a:p>
        </p:txBody>
      </p:sp>
      <p:sp>
        <p:nvSpPr>
          <p:cNvPr id="3" name="内容占位符 2"/>
          <p:cNvSpPr>
            <a:spLocks noGrp="1"/>
          </p:cNvSpPr>
          <p:nvPr>
            <p:ph idx="1"/>
          </p:nvPr>
        </p:nvSpPr>
        <p:spPr/>
        <p:txBody>
          <a:bodyPr/>
          <a:lstStyle/>
          <a:p>
            <a:r>
              <a:rPr lang="zh-CN" altLang="en-US" dirty="0" smtClean="0"/>
              <a:t>概述</a:t>
            </a:r>
            <a:endParaRPr lang="en-US" altLang="zh-CN" dirty="0" smtClean="0"/>
          </a:p>
          <a:p>
            <a:pPr lvl="1"/>
            <a:r>
              <a:rPr lang="zh-CN" altLang="zh-CN" dirty="0" smtClean="0"/>
              <a:t>骨盆</a:t>
            </a:r>
            <a:r>
              <a:rPr lang="zh-CN" altLang="zh-CN" dirty="0"/>
              <a:t>骨折（</a:t>
            </a:r>
            <a:r>
              <a:rPr lang="en-US" altLang="zh-CN" dirty="0"/>
              <a:t>pelvis fracture</a:t>
            </a:r>
            <a:r>
              <a:rPr lang="zh-CN" altLang="zh-CN" dirty="0"/>
              <a:t>）是一种严重的损伤</a:t>
            </a:r>
            <a:r>
              <a:rPr lang="en-US" altLang="zh-CN" dirty="0"/>
              <a:t>, </a:t>
            </a:r>
            <a:r>
              <a:rPr lang="zh-CN" altLang="zh-CN" dirty="0"/>
              <a:t>多由压砸、碾轧、撞击或坠落等暴力所致，也可因肌肉剧烈收缩而发生撕脱骨折，多见于交通事故或高处</a:t>
            </a:r>
            <a:r>
              <a:rPr lang="zh-CN" altLang="zh-CN" dirty="0" smtClean="0"/>
              <a:t>坠落</a:t>
            </a:r>
            <a:endParaRPr lang="en-US" altLang="zh-CN" dirty="0" smtClean="0"/>
          </a:p>
          <a:p>
            <a:pPr lvl="1"/>
            <a:r>
              <a:rPr lang="zh-CN" altLang="zh-CN" dirty="0" smtClean="0"/>
              <a:t>骨盆骨折</a:t>
            </a:r>
            <a:r>
              <a:rPr lang="zh-CN" altLang="en-US" dirty="0" smtClean="0"/>
              <a:t>患者</a:t>
            </a:r>
            <a:r>
              <a:rPr lang="zh-CN" altLang="zh-CN" dirty="0" smtClean="0"/>
              <a:t>约</a:t>
            </a:r>
            <a:r>
              <a:rPr lang="zh-CN" altLang="zh-CN" dirty="0"/>
              <a:t>半数以上伴有合并症或多发伤，其中最严重的是创伤性、失血性休克及盆腔脏器合并伤</a:t>
            </a:r>
            <a:r>
              <a:rPr lang="zh-CN" altLang="zh-CN" dirty="0" smtClean="0"/>
              <a:t>，</a:t>
            </a:r>
            <a:r>
              <a:rPr lang="zh-CN" altLang="en-US" dirty="0" smtClean="0"/>
              <a:t>患者</a:t>
            </a:r>
            <a:r>
              <a:rPr lang="zh-CN" altLang="zh-CN" dirty="0" smtClean="0"/>
              <a:t>可</a:t>
            </a:r>
            <a:r>
              <a:rPr lang="zh-CN" altLang="zh-CN" dirty="0"/>
              <a:t>因严重合并症或合并伤而死亡</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673652568"/>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 骨盆骨折</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en-US" dirty="0" smtClean="0"/>
              <a:t>临床表现</a:t>
            </a:r>
            <a:endParaRPr lang="en-US" altLang="zh-CN" dirty="0" smtClean="0"/>
          </a:p>
          <a:p>
            <a:pPr lvl="2"/>
            <a:r>
              <a:rPr lang="zh-CN" altLang="en-US" dirty="0" smtClean="0"/>
              <a:t>症状和体征</a:t>
            </a:r>
            <a:endParaRPr lang="en-US" altLang="zh-CN" dirty="0" smtClean="0"/>
          </a:p>
          <a:p>
            <a:pPr lvl="3"/>
            <a:r>
              <a:rPr lang="zh-CN" altLang="zh-CN" dirty="0"/>
              <a:t> 严重的骨盆骨折伴大量出血时常合并</a:t>
            </a:r>
            <a:r>
              <a:rPr lang="zh-CN" altLang="zh-CN" dirty="0" smtClean="0"/>
              <a:t>休克</a:t>
            </a:r>
            <a:endParaRPr lang="en-US" altLang="zh-CN" dirty="0" smtClean="0"/>
          </a:p>
          <a:p>
            <a:pPr lvl="3"/>
            <a:r>
              <a:rPr lang="zh-CN" altLang="zh-CN" dirty="0"/>
              <a:t>局部表现为骨盆部及下腹部疼痛，局部肿胀、压痛、畸形、骨盆反常活动、会阴部瘀斑、肢体</a:t>
            </a:r>
            <a:r>
              <a:rPr lang="zh-CN" altLang="zh-CN" dirty="0" smtClean="0"/>
              <a:t>不对称</a:t>
            </a:r>
            <a:endParaRPr lang="en-US" altLang="zh-CN" dirty="0" smtClean="0"/>
          </a:p>
          <a:p>
            <a:pPr lvl="3"/>
            <a:r>
              <a:rPr lang="zh-CN" altLang="zh-CN" dirty="0" smtClean="0"/>
              <a:t>骨盆挤压分离试验阳性</a:t>
            </a:r>
            <a:endParaRPr lang="en-US" altLang="zh-CN" dirty="0" smtClean="0"/>
          </a:p>
          <a:p>
            <a:pPr lvl="3"/>
            <a:r>
              <a:rPr lang="zh-CN" altLang="zh-CN" dirty="0" smtClean="0"/>
              <a:t>有</a:t>
            </a:r>
            <a:r>
              <a:rPr lang="zh-CN" altLang="zh-CN" dirty="0"/>
              <a:t>骶髂关节脱位时，患侧髂后上棘较健侧明显凸起，与棘突间距离也较健侧缩</a:t>
            </a:r>
            <a:r>
              <a:rPr lang="zh-CN" altLang="zh-CN" dirty="0" smtClean="0"/>
              <a:t>短</a:t>
            </a:r>
            <a:endParaRPr lang="en-US" altLang="zh-CN" dirty="0" smtClean="0"/>
          </a:p>
          <a:p>
            <a:pPr lvl="3"/>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467714241"/>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 骨盆骨折</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临床表现</a:t>
            </a:r>
            <a:endParaRPr lang="en-US" altLang="zh-CN" dirty="0"/>
          </a:p>
          <a:p>
            <a:pPr lvl="2"/>
            <a:r>
              <a:rPr lang="zh-CN" altLang="en-US" dirty="0" smtClean="0"/>
              <a:t>并发症</a:t>
            </a:r>
            <a:endParaRPr lang="en-US" altLang="zh-CN" dirty="0"/>
          </a:p>
          <a:p>
            <a:pPr lvl="3"/>
            <a:r>
              <a:rPr lang="zh-CN" altLang="zh-CN" dirty="0" smtClean="0"/>
              <a:t>腹膜后血肿</a:t>
            </a:r>
            <a:endParaRPr lang="en-US" altLang="zh-CN" dirty="0"/>
          </a:p>
          <a:p>
            <a:pPr lvl="3"/>
            <a:r>
              <a:rPr lang="zh-CN" altLang="zh-CN" dirty="0" smtClean="0"/>
              <a:t>尿道或膀胱损伤</a:t>
            </a:r>
            <a:endParaRPr lang="en-US" altLang="zh-CN" dirty="0"/>
          </a:p>
          <a:p>
            <a:pPr lvl="3"/>
            <a:r>
              <a:rPr lang="zh-CN" altLang="zh-CN" dirty="0" smtClean="0"/>
              <a:t>直肠损伤</a:t>
            </a:r>
            <a:endParaRPr lang="en-US" altLang="zh-CN" dirty="0" smtClean="0"/>
          </a:p>
          <a:p>
            <a:pPr lvl="3"/>
            <a:r>
              <a:rPr lang="zh-CN" altLang="zh-CN" dirty="0" smtClean="0"/>
              <a:t>神经损伤</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663782327"/>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 骨盆骨折</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辅助检查</a:t>
            </a:r>
            <a:endParaRPr lang="zh-CN" altLang="zh-CN" dirty="0"/>
          </a:p>
          <a:p>
            <a:pPr lvl="2"/>
            <a:r>
              <a:rPr lang="en-US" altLang="zh-CN" dirty="0"/>
              <a:t>X</a:t>
            </a:r>
            <a:r>
              <a:rPr lang="zh-CN" altLang="zh-CN" dirty="0"/>
              <a:t>线或</a:t>
            </a:r>
            <a:r>
              <a:rPr lang="en-US" altLang="zh-CN" dirty="0"/>
              <a:t>CT</a:t>
            </a:r>
            <a:r>
              <a:rPr lang="zh-CN" altLang="zh-CN" dirty="0"/>
              <a:t>检查可确定骨折的类型、程度及移位情况等，必要时可用</a:t>
            </a:r>
            <a:r>
              <a:rPr lang="en-US" altLang="zh-CN" dirty="0"/>
              <a:t>B</a:t>
            </a:r>
            <a:r>
              <a:rPr lang="zh-CN" altLang="zh-CN" dirty="0" smtClean="0"/>
              <a:t>超诊断是否合并盆腔脏器损伤</a:t>
            </a:r>
            <a:endParaRPr lang="zh-CN" altLang="zh-CN" dirty="0"/>
          </a:p>
          <a:p>
            <a:pPr lvl="1"/>
            <a:r>
              <a:rPr lang="zh-CN" altLang="zh-CN" dirty="0" smtClean="0"/>
              <a:t>与</a:t>
            </a:r>
            <a:r>
              <a:rPr lang="zh-CN" altLang="zh-CN" dirty="0"/>
              <a:t>疾病相关的健康史</a:t>
            </a:r>
          </a:p>
          <a:p>
            <a:pPr lvl="2"/>
            <a:r>
              <a:rPr lang="zh-CN" altLang="zh-CN" dirty="0"/>
              <a:t>了解受伤的时间、原因和部位，受伤时的体位，伤后急救、搬运和运送方式</a:t>
            </a:r>
            <a:r>
              <a:rPr lang="zh-CN" altLang="zh-CN" dirty="0" smtClean="0"/>
              <a:t>等</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511921192"/>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 骨盆骨折</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心理</a:t>
            </a:r>
            <a:r>
              <a:rPr lang="zh-CN" altLang="zh-CN" dirty="0"/>
              <a:t>社会状况</a:t>
            </a:r>
          </a:p>
          <a:p>
            <a:pPr lvl="2"/>
            <a:r>
              <a:rPr lang="zh-CN" altLang="zh-CN" dirty="0" smtClean="0"/>
              <a:t>观察</a:t>
            </a:r>
            <a:r>
              <a:rPr lang="zh-CN" altLang="en-US" dirty="0" smtClean="0"/>
              <a:t>患者</a:t>
            </a:r>
            <a:r>
              <a:rPr lang="zh-CN" altLang="zh-CN" dirty="0" smtClean="0"/>
              <a:t>的</a:t>
            </a:r>
            <a:r>
              <a:rPr lang="zh-CN" altLang="zh-CN" dirty="0"/>
              <a:t>心理反应，</a:t>
            </a:r>
            <a:r>
              <a:rPr lang="zh-CN" altLang="zh-CN" dirty="0" smtClean="0"/>
              <a:t>了解</a:t>
            </a:r>
            <a:r>
              <a:rPr lang="zh-CN" altLang="en-US" dirty="0" smtClean="0"/>
              <a:t>患者</a:t>
            </a:r>
            <a:r>
              <a:rPr lang="zh-CN" altLang="zh-CN" dirty="0" smtClean="0"/>
              <a:t>的</a:t>
            </a:r>
            <a:r>
              <a:rPr lang="zh-CN" altLang="zh-CN" dirty="0"/>
              <a:t>家庭经济状况及家庭</a:t>
            </a:r>
            <a:r>
              <a:rPr lang="zh-CN" altLang="zh-CN" dirty="0" smtClean="0"/>
              <a:t>对</a:t>
            </a:r>
            <a:r>
              <a:rPr lang="zh-CN" altLang="en-US" dirty="0" smtClean="0"/>
              <a:t>患者</a:t>
            </a:r>
            <a:r>
              <a:rPr lang="zh-CN" altLang="zh-CN" dirty="0" smtClean="0"/>
              <a:t>的</a:t>
            </a:r>
            <a:r>
              <a:rPr lang="zh-CN" altLang="zh-CN" dirty="0"/>
              <a:t>支持程度，有无可利用的社会资源</a:t>
            </a:r>
            <a:r>
              <a:rPr lang="zh-CN" altLang="zh-CN" dirty="0" smtClean="0"/>
              <a:t>等</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007036278"/>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 骨盆骨折</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en-US" dirty="0" smtClean="0"/>
              <a:t>非手术治疗</a:t>
            </a:r>
            <a:endParaRPr lang="en-US" altLang="zh-CN" dirty="0" smtClean="0"/>
          </a:p>
          <a:p>
            <a:pPr lvl="3"/>
            <a:r>
              <a:rPr lang="zh-CN" altLang="en-US" dirty="0" smtClean="0"/>
              <a:t>卧床休息</a:t>
            </a:r>
            <a:endParaRPr lang="en-US" altLang="zh-CN" dirty="0" smtClean="0"/>
          </a:p>
          <a:p>
            <a:pPr lvl="3"/>
            <a:r>
              <a:rPr lang="zh-CN" altLang="en-US" dirty="0" smtClean="0"/>
              <a:t>复位与固定</a:t>
            </a:r>
            <a:endParaRPr lang="en-US" altLang="zh-CN" dirty="0" smtClean="0"/>
          </a:p>
          <a:p>
            <a:pPr lvl="2"/>
            <a:r>
              <a:rPr lang="zh-CN" altLang="en-US" dirty="0" smtClean="0"/>
              <a:t>手术治疗</a:t>
            </a:r>
            <a:endParaRPr lang="en-US" altLang="zh-CN" dirty="0" smtClean="0"/>
          </a:p>
          <a:p>
            <a:pPr lvl="3"/>
            <a:r>
              <a:rPr lang="zh-CN" altLang="zh-CN" dirty="0"/>
              <a:t>对骨盆环两处以上骨折伴骨盆环断裂、有移位的边缘性骨盆骨折、较重的耻骨联合分离骨折等，可行手术切开复位内固定或采用骨盆外固定器固定治疗</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742425803"/>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 骨盆骨折</a:t>
            </a:r>
            <a:endParaRPr lang="zh-CN" altLang="en-US" dirty="0"/>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焦虑</a:t>
            </a:r>
            <a:r>
              <a:rPr lang="en-US" altLang="zh-CN" dirty="0"/>
              <a:t>/</a:t>
            </a:r>
            <a:r>
              <a:rPr lang="zh-CN" altLang="zh-CN" dirty="0"/>
              <a:t>恐惧</a:t>
            </a:r>
            <a:r>
              <a:rPr lang="en-US" altLang="zh-CN" dirty="0"/>
              <a:t>  </a:t>
            </a:r>
            <a:r>
              <a:rPr lang="zh-CN" altLang="zh-CN" dirty="0"/>
              <a:t>与缺乏疾病相关知识</a:t>
            </a:r>
            <a:r>
              <a:rPr lang="zh-CN" altLang="zh-CN" dirty="0" smtClean="0"/>
              <a:t>有关</a:t>
            </a:r>
            <a:endParaRPr lang="zh-CN" altLang="zh-CN" dirty="0"/>
          </a:p>
          <a:p>
            <a:pPr lvl="1"/>
            <a:r>
              <a:rPr lang="zh-CN" altLang="zh-CN" dirty="0" smtClean="0"/>
              <a:t>疼痛</a:t>
            </a:r>
            <a:r>
              <a:rPr lang="en-US" altLang="zh-CN" dirty="0" smtClean="0"/>
              <a:t>  </a:t>
            </a:r>
            <a:r>
              <a:rPr lang="zh-CN" altLang="zh-CN" dirty="0"/>
              <a:t>与骨盆骨折、软组织损伤等</a:t>
            </a:r>
            <a:r>
              <a:rPr lang="zh-CN" altLang="zh-CN" dirty="0" smtClean="0"/>
              <a:t>有关</a:t>
            </a:r>
            <a:endParaRPr lang="zh-CN" altLang="zh-CN" dirty="0"/>
          </a:p>
          <a:p>
            <a:pPr lvl="1"/>
            <a:r>
              <a:rPr lang="zh-CN" altLang="zh-CN" dirty="0" smtClean="0"/>
              <a:t>有皮肤</a:t>
            </a:r>
            <a:r>
              <a:rPr lang="zh-CN" altLang="zh-CN" dirty="0"/>
              <a:t>完整性受损的危险</a:t>
            </a:r>
            <a:r>
              <a:rPr lang="en-US" altLang="zh-CN" dirty="0"/>
              <a:t>  </a:t>
            </a:r>
            <a:r>
              <a:rPr lang="zh-CN" altLang="zh-CN" dirty="0"/>
              <a:t>与长期卧床，局部组织受压</a:t>
            </a:r>
            <a:r>
              <a:rPr lang="zh-CN" altLang="zh-CN" dirty="0" smtClean="0"/>
              <a:t>有关</a:t>
            </a:r>
            <a:r>
              <a:rPr lang="en-US" altLang="zh-CN" dirty="0" smtClean="0"/>
              <a:t>      </a:t>
            </a:r>
            <a:endParaRPr lang="zh-CN" altLang="zh-CN" dirty="0"/>
          </a:p>
          <a:p>
            <a:pPr lvl="1"/>
            <a:r>
              <a:rPr lang="zh-CN" altLang="zh-CN" dirty="0" smtClean="0"/>
              <a:t>自理</a:t>
            </a:r>
            <a:r>
              <a:rPr lang="zh-CN" altLang="zh-CN" dirty="0"/>
              <a:t>能力下降</a:t>
            </a:r>
            <a:r>
              <a:rPr lang="en-US" altLang="zh-CN" dirty="0"/>
              <a:t>   </a:t>
            </a:r>
            <a:r>
              <a:rPr lang="zh-CN" altLang="zh-CN" dirty="0"/>
              <a:t>与躯体活动受限</a:t>
            </a:r>
            <a:r>
              <a:rPr lang="zh-CN" altLang="zh-CN" dirty="0" smtClean="0"/>
              <a:t>有关</a:t>
            </a:r>
            <a:r>
              <a:rPr lang="en-US" altLang="zh-CN" dirty="0" smtClean="0"/>
              <a:t>   </a:t>
            </a:r>
            <a:endParaRPr lang="zh-CN" altLang="zh-CN" dirty="0"/>
          </a:p>
          <a:p>
            <a:pPr lvl="1"/>
            <a:r>
              <a:rPr lang="zh-CN" altLang="zh-CN" dirty="0" smtClean="0"/>
              <a:t>潜在并发症 </a:t>
            </a:r>
            <a:r>
              <a:rPr lang="zh-CN" altLang="zh-CN" dirty="0"/>
              <a:t>压疮、泌尿系感染、坠积性肺炎、便秘等</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5700488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临床表现</a:t>
            </a:r>
            <a:endParaRPr lang="en-US" altLang="zh-CN" dirty="0"/>
          </a:p>
          <a:p>
            <a:pPr lvl="2"/>
            <a:r>
              <a:rPr lang="zh-CN" altLang="en-US" dirty="0"/>
              <a:t>并发症</a:t>
            </a:r>
            <a:endParaRPr lang="en-US" altLang="zh-CN" dirty="0"/>
          </a:p>
          <a:p>
            <a:pPr lvl="3"/>
            <a:r>
              <a:rPr lang="zh-CN" altLang="en-US" dirty="0" smtClean="0"/>
              <a:t>晚期并发症</a:t>
            </a:r>
            <a:endParaRPr lang="en-US" altLang="zh-CN" dirty="0"/>
          </a:p>
          <a:p>
            <a:pPr lvl="4"/>
            <a:r>
              <a:rPr lang="zh-CN" altLang="zh-CN" dirty="0"/>
              <a:t>缺</a:t>
            </a:r>
            <a:r>
              <a:rPr lang="zh-CN" altLang="zh-CN" dirty="0" smtClean="0"/>
              <a:t>血性肌挛缩</a:t>
            </a:r>
            <a:endParaRPr lang="en-US" altLang="zh-CN" sz="2400" dirty="0"/>
          </a:p>
          <a:p>
            <a:pPr lvl="4"/>
            <a:r>
              <a:rPr lang="zh-CN" altLang="zh-CN" dirty="0"/>
              <a:t>缺血性</a:t>
            </a:r>
            <a:r>
              <a:rPr lang="zh-CN" altLang="zh-CN" dirty="0" smtClean="0"/>
              <a:t>骨坏死</a:t>
            </a:r>
            <a:endParaRPr lang="en-US" altLang="zh-CN" dirty="0" smtClean="0"/>
          </a:p>
          <a:p>
            <a:pPr lvl="4"/>
            <a:r>
              <a:rPr lang="zh-CN" altLang="en-US" dirty="0" smtClean="0"/>
              <a:t>关节僵硬</a:t>
            </a:r>
            <a:endParaRPr lang="en-US" altLang="zh-CN" dirty="0"/>
          </a:p>
          <a:p>
            <a:pPr lvl="4"/>
            <a:r>
              <a:rPr lang="zh-CN" altLang="zh-CN" dirty="0"/>
              <a:t>损伤性骨化</a:t>
            </a:r>
            <a:endParaRPr lang="en-US" altLang="zh-CN" dirty="0"/>
          </a:p>
          <a:p>
            <a:pPr lvl="4"/>
            <a:r>
              <a:rPr lang="zh-CN" altLang="zh-CN" dirty="0"/>
              <a:t>创伤性关节炎</a:t>
            </a:r>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781734435"/>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 骨盆骨折</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en-US" dirty="0" smtClean="0"/>
              <a:t>生活护理</a:t>
            </a:r>
            <a:endParaRPr lang="en-US" altLang="zh-CN" dirty="0" smtClean="0"/>
          </a:p>
          <a:p>
            <a:pPr lvl="1"/>
            <a:r>
              <a:rPr lang="zh-CN" altLang="zh-CN" dirty="0"/>
              <a:t>骨盆兜带牵引、石膏固定、骨牵引的护理</a:t>
            </a:r>
            <a:r>
              <a:rPr lang="en-US" altLang="zh-CN" dirty="0"/>
              <a:t>  </a:t>
            </a:r>
            <a:endParaRPr lang="zh-CN" altLang="zh-CN" sz="2400" dirty="0"/>
          </a:p>
          <a:p>
            <a:pPr lvl="2"/>
            <a:r>
              <a:rPr lang="zh-CN" altLang="zh-CN" dirty="0"/>
              <a:t>参见本章第一节相关</a:t>
            </a:r>
            <a:r>
              <a:rPr lang="zh-CN" altLang="zh-CN" dirty="0" smtClean="0"/>
              <a:t>内容</a:t>
            </a:r>
            <a:endParaRPr lang="en-US" altLang="zh-CN" dirty="0" smtClean="0"/>
          </a:p>
          <a:p>
            <a:pPr lvl="1"/>
            <a:r>
              <a:rPr lang="zh-CN" altLang="zh-CN" dirty="0"/>
              <a:t>并发症护理 </a:t>
            </a:r>
            <a:endParaRPr lang="zh-CN" altLang="zh-CN" sz="2400" dirty="0"/>
          </a:p>
          <a:p>
            <a:pPr lvl="2"/>
            <a:r>
              <a:rPr lang="zh-CN" altLang="zh-CN" dirty="0"/>
              <a:t>观察病情变化，积极抢救休克，必要时做好手术准备，并做好手术后有关</a:t>
            </a:r>
            <a:r>
              <a:rPr lang="zh-CN" altLang="zh-CN" dirty="0" smtClean="0"/>
              <a:t>护理</a:t>
            </a:r>
            <a:endParaRPr lang="en-US" altLang="zh-CN" dirty="0" smtClean="0"/>
          </a:p>
          <a:p>
            <a:pPr lvl="1"/>
            <a:endParaRPr lang="zh-CN" altLang="zh-CN" sz="2400" dirty="0"/>
          </a:p>
          <a:p>
            <a:pPr lvl="1"/>
            <a:endParaRPr lang="zh-CN" altLang="zh-CN" sz="2400" dirty="0"/>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467379232"/>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第四节 骨盆骨折</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smtClean="0"/>
              <a:t>功能锻炼</a:t>
            </a:r>
            <a:r>
              <a:rPr lang="en-US" altLang="zh-CN" dirty="0" smtClean="0"/>
              <a:t>  </a:t>
            </a:r>
            <a:endParaRPr lang="zh-CN" altLang="zh-CN" sz="2400" dirty="0"/>
          </a:p>
          <a:p>
            <a:pPr lvl="2"/>
            <a:r>
              <a:rPr lang="zh-CN" altLang="zh-CN" dirty="0"/>
              <a:t>卧床期间坚持练习深呼吸和有效咳嗽，进行肢体肌肉和关节锻炼。允许下床活动后，可使用助行器或拐杖</a:t>
            </a:r>
            <a:r>
              <a:rPr lang="zh-CN" altLang="zh-CN" dirty="0" smtClean="0"/>
              <a:t>等</a:t>
            </a:r>
            <a:endParaRPr lang="en-US" altLang="zh-CN" dirty="0" smtClean="0"/>
          </a:p>
          <a:p>
            <a:pPr lvl="1"/>
            <a:r>
              <a:rPr lang="zh-CN" altLang="en-US" dirty="0" smtClean="0"/>
              <a:t>健康教育</a:t>
            </a:r>
            <a:endParaRPr lang="en-US" altLang="zh-CN" dirty="0" smtClean="0"/>
          </a:p>
          <a:p>
            <a:pPr lvl="2"/>
            <a:r>
              <a:rPr lang="zh-CN" altLang="en-US" dirty="0" smtClean="0"/>
              <a:t>预防教育</a:t>
            </a:r>
            <a:endParaRPr lang="en-US" altLang="zh-CN" dirty="0" smtClean="0"/>
          </a:p>
          <a:p>
            <a:pPr lvl="2"/>
            <a:r>
              <a:rPr lang="zh-CN" altLang="en-US" dirty="0" smtClean="0"/>
              <a:t>康复教育</a:t>
            </a:r>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120701251"/>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23850" y="2276475"/>
            <a:ext cx="5400278" cy="2286000"/>
          </a:xfrm>
        </p:spPr>
        <p:txBody>
          <a:bodyPr/>
          <a:lstStyle/>
          <a:p>
            <a:r>
              <a:rPr lang="zh-CN" altLang="zh-CN" dirty="0"/>
              <a:t>第五节 断肢（指）</a:t>
            </a:r>
            <a:r>
              <a:rPr lang="zh-CN" altLang="zh-CN" dirty="0" smtClean="0"/>
              <a:t>再植</a:t>
            </a:r>
            <a:endParaRPr lang="zh-CN" altLang="en-US" dirty="0"/>
          </a:p>
        </p:txBody>
      </p:sp>
    </p:spTree>
    <p:extLst>
      <p:ext uri="{BB962C8B-B14F-4D97-AF65-F5344CB8AC3E}">
        <p14:creationId xmlns:p14="http://schemas.microsoft.com/office/powerpoint/2010/main" xmlns="" val="1345154776"/>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第五节 断肢（指）再植</a:t>
            </a:r>
            <a:endParaRPr lang="zh-CN" altLang="en-US" dirty="0"/>
          </a:p>
        </p:txBody>
      </p:sp>
      <p:sp>
        <p:nvSpPr>
          <p:cNvPr id="3" name="内容占位符 2"/>
          <p:cNvSpPr>
            <a:spLocks noGrp="1"/>
          </p:cNvSpPr>
          <p:nvPr>
            <p:ph idx="1"/>
          </p:nvPr>
        </p:nvSpPr>
        <p:spPr/>
        <p:txBody>
          <a:bodyPr/>
          <a:lstStyle/>
          <a:p>
            <a:r>
              <a:rPr lang="zh-CN" altLang="zh-CN" sz="3200" dirty="0"/>
              <a:t>断肢（指）再植是将断肢（指）重新接回原处的</a:t>
            </a:r>
            <a:r>
              <a:rPr lang="zh-CN" altLang="zh-CN" sz="3200" dirty="0" smtClean="0"/>
              <a:t>手术</a:t>
            </a:r>
            <a:endParaRPr lang="en-US" altLang="zh-CN" sz="3200" dirty="0" smtClean="0"/>
          </a:p>
          <a:p>
            <a:r>
              <a:rPr lang="zh-CN" altLang="zh-CN" sz="3200" dirty="0" smtClean="0"/>
              <a:t>我国</a:t>
            </a:r>
            <a:r>
              <a:rPr lang="en-US" altLang="zh-CN" sz="3200" dirty="0"/>
              <a:t>1963</a:t>
            </a:r>
            <a:r>
              <a:rPr lang="zh-CN" altLang="zh-CN" sz="3200" dirty="0"/>
              <a:t>年首次报告断肢再植（</a:t>
            </a:r>
            <a:r>
              <a:rPr lang="en-US" altLang="zh-CN" sz="3200" dirty="0"/>
              <a:t>replantation of  limb</a:t>
            </a:r>
            <a:r>
              <a:rPr lang="zh-CN" altLang="zh-CN" sz="3200" dirty="0"/>
              <a:t>）成功，</a:t>
            </a:r>
            <a:r>
              <a:rPr lang="en-US" altLang="zh-CN" sz="3200" dirty="0"/>
              <a:t>1965</a:t>
            </a:r>
            <a:r>
              <a:rPr lang="zh-CN" altLang="zh-CN" sz="3200" dirty="0"/>
              <a:t>年又成功地进行了断指再植（</a:t>
            </a:r>
            <a:r>
              <a:rPr lang="en-US" altLang="zh-CN" sz="3200" dirty="0"/>
              <a:t>replantation of  finger</a:t>
            </a:r>
            <a:r>
              <a:rPr lang="zh-CN" altLang="zh-CN" sz="3200" dirty="0"/>
              <a:t>）</a:t>
            </a:r>
            <a:endParaRPr lang="zh-CN" altLang="en-US" sz="32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325643763"/>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第五节 断肢（指）再植</a:t>
            </a:r>
            <a:endParaRPr lang="zh-CN" altLang="en-US" dirty="0"/>
          </a:p>
        </p:txBody>
      </p:sp>
      <p:sp>
        <p:nvSpPr>
          <p:cNvPr id="3" name="内容占位符 2"/>
          <p:cNvSpPr>
            <a:spLocks noGrp="1"/>
          </p:cNvSpPr>
          <p:nvPr>
            <p:ph idx="1"/>
          </p:nvPr>
        </p:nvSpPr>
        <p:spPr>
          <a:xfrm>
            <a:off x="323528" y="1268760"/>
            <a:ext cx="8610600" cy="4876800"/>
          </a:xfrm>
        </p:spPr>
        <p:txBody>
          <a:bodyPr/>
          <a:lstStyle/>
          <a:p>
            <a:r>
              <a:rPr lang="zh-CN" altLang="zh-CN" dirty="0"/>
              <a:t>护理</a:t>
            </a:r>
            <a:r>
              <a:rPr lang="zh-CN" altLang="zh-CN" dirty="0" smtClean="0"/>
              <a:t>评估</a:t>
            </a:r>
            <a:r>
              <a:rPr lang="en-US" altLang="zh-CN" dirty="0"/>
              <a:t>	</a:t>
            </a:r>
            <a:endParaRPr lang="zh-CN" altLang="zh-CN" dirty="0"/>
          </a:p>
          <a:p>
            <a:pPr lvl="1"/>
            <a:r>
              <a:rPr lang="zh-CN" altLang="zh-CN" dirty="0" smtClean="0"/>
              <a:t>临床</a:t>
            </a:r>
            <a:r>
              <a:rPr lang="zh-CN" altLang="zh-CN" dirty="0"/>
              <a:t>表现</a:t>
            </a:r>
          </a:p>
          <a:p>
            <a:pPr lvl="2"/>
            <a:r>
              <a:rPr lang="zh-CN" altLang="zh-CN" dirty="0"/>
              <a:t>断肢（指）按其损伤程度不同分为完全性离断、不完全性离断两大</a:t>
            </a:r>
            <a:r>
              <a:rPr lang="zh-CN" altLang="zh-CN" dirty="0" smtClean="0"/>
              <a:t>类</a:t>
            </a:r>
            <a:endParaRPr lang="en-US" altLang="zh-CN" dirty="0" smtClean="0"/>
          </a:p>
          <a:p>
            <a:pPr lvl="3"/>
            <a:r>
              <a:rPr lang="zh-CN" altLang="zh-CN" dirty="0" smtClean="0"/>
              <a:t>完全性</a:t>
            </a:r>
            <a:r>
              <a:rPr lang="zh-CN" altLang="zh-CN" dirty="0"/>
              <a:t>离断：是指断离肢（指）体远侧部分完全离断，无任何组织相连者；或虽有残存的损伤组织相连，但在清创时必须切除</a:t>
            </a:r>
            <a:r>
              <a:rPr lang="zh-CN" altLang="zh-CN" dirty="0" smtClean="0"/>
              <a:t>者</a:t>
            </a:r>
            <a:endParaRPr lang="en-US" altLang="zh-CN" dirty="0"/>
          </a:p>
          <a:p>
            <a:pPr lvl="3"/>
            <a:r>
              <a:rPr lang="zh-CN" altLang="zh-CN" dirty="0" smtClean="0"/>
              <a:t>不完全</a:t>
            </a:r>
            <a:r>
              <a:rPr lang="zh-CN" altLang="zh-CN" dirty="0"/>
              <a:t>离断：是指伤肢的断面有骨折或脱位，伴</a:t>
            </a:r>
            <a:r>
              <a:rPr lang="en-US" altLang="zh-CN" dirty="0"/>
              <a:t>2/3</a:t>
            </a:r>
            <a:r>
              <a:rPr lang="zh-CN" altLang="zh-CN" dirty="0"/>
              <a:t>以上软组织断离和主要血管断裂，不修复血管远端肢体将发生坏死</a:t>
            </a:r>
            <a:r>
              <a:rPr lang="zh-CN" altLang="zh-CN" dirty="0" smtClean="0"/>
              <a:t>者</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282598045"/>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第五节 断肢（指）再植</a:t>
            </a:r>
            <a:endParaRPr lang="zh-CN" altLang="en-US" dirty="0"/>
          </a:p>
        </p:txBody>
      </p:sp>
      <p:sp>
        <p:nvSpPr>
          <p:cNvPr id="3" name="内容占位符 2"/>
          <p:cNvSpPr>
            <a:spLocks noGrp="1"/>
          </p:cNvSpPr>
          <p:nvPr>
            <p:ph idx="1"/>
          </p:nvPr>
        </p:nvSpPr>
        <p:spPr/>
        <p:txBody>
          <a:bodyPr/>
          <a:lstStyle/>
          <a:p>
            <a:r>
              <a:rPr lang="zh-CN" altLang="zh-CN" dirty="0"/>
              <a:t>护理评估</a:t>
            </a:r>
            <a:r>
              <a:rPr lang="en-US" altLang="zh-CN" dirty="0"/>
              <a:t>	</a:t>
            </a:r>
            <a:endParaRPr lang="zh-CN" altLang="zh-CN" dirty="0"/>
          </a:p>
          <a:p>
            <a:pPr lvl="1"/>
            <a:r>
              <a:rPr lang="zh-CN" altLang="zh-CN" dirty="0" smtClean="0"/>
              <a:t>与疾病相关</a:t>
            </a:r>
            <a:r>
              <a:rPr lang="zh-CN" altLang="zh-CN" dirty="0"/>
              <a:t>的健康史</a:t>
            </a:r>
          </a:p>
          <a:p>
            <a:pPr lvl="2"/>
            <a:r>
              <a:rPr lang="zh-CN" altLang="zh-CN" dirty="0"/>
              <a:t>了解受伤的时间、原因和部位，伤后急救、断肢（指）保存方式</a:t>
            </a:r>
            <a:r>
              <a:rPr lang="zh-CN" altLang="zh-CN" dirty="0" smtClean="0"/>
              <a:t>等</a:t>
            </a:r>
            <a:endParaRPr lang="zh-CN" altLang="zh-CN" dirty="0"/>
          </a:p>
          <a:p>
            <a:pPr lvl="1"/>
            <a:r>
              <a:rPr lang="zh-CN" altLang="zh-CN" dirty="0" smtClean="0"/>
              <a:t>心理</a:t>
            </a:r>
            <a:r>
              <a:rPr lang="zh-CN" altLang="zh-CN" dirty="0"/>
              <a:t>社会状况</a:t>
            </a:r>
          </a:p>
          <a:p>
            <a:pPr lvl="2"/>
            <a:r>
              <a:rPr lang="zh-CN" altLang="zh-CN" dirty="0" smtClean="0"/>
              <a:t>观察</a:t>
            </a:r>
            <a:r>
              <a:rPr lang="zh-CN" altLang="en-US" dirty="0" smtClean="0"/>
              <a:t>患者</a:t>
            </a:r>
            <a:r>
              <a:rPr lang="zh-CN" altLang="zh-CN" dirty="0" smtClean="0"/>
              <a:t>的</a:t>
            </a:r>
            <a:r>
              <a:rPr lang="zh-CN" altLang="zh-CN" dirty="0"/>
              <a:t>心理反应，</a:t>
            </a:r>
            <a:r>
              <a:rPr lang="zh-CN" altLang="zh-CN" dirty="0" smtClean="0"/>
              <a:t>了解</a:t>
            </a:r>
            <a:r>
              <a:rPr lang="zh-CN" altLang="en-US" dirty="0" smtClean="0"/>
              <a:t>患者</a:t>
            </a:r>
            <a:r>
              <a:rPr lang="zh-CN" altLang="zh-CN" dirty="0" smtClean="0"/>
              <a:t>的</a:t>
            </a:r>
            <a:r>
              <a:rPr lang="zh-CN" altLang="zh-CN" dirty="0"/>
              <a:t>家庭经济状况及家庭</a:t>
            </a:r>
            <a:r>
              <a:rPr lang="zh-CN" altLang="zh-CN" dirty="0" smtClean="0"/>
              <a:t>对</a:t>
            </a:r>
            <a:r>
              <a:rPr lang="zh-CN" altLang="en-US" dirty="0" smtClean="0"/>
              <a:t>患者</a:t>
            </a:r>
            <a:r>
              <a:rPr lang="zh-CN" altLang="zh-CN" dirty="0" smtClean="0"/>
              <a:t>的</a:t>
            </a:r>
            <a:r>
              <a:rPr lang="zh-CN" altLang="zh-CN" dirty="0"/>
              <a:t>支持程度，有无可利用的社会资源等</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485088363"/>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第五节 断肢（指）再植</a:t>
            </a:r>
            <a:endParaRPr lang="zh-CN" altLang="en-US" dirty="0"/>
          </a:p>
        </p:txBody>
      </p:sp>
      <p:sp>
        <p:nvSpPr>
          <p:cNvPr id="3" name="内容占位符 2"/>
          <p:cNvSpPr>
            <a:spLocks noGrp="1"/>
          </p:cNvSpPr>
          <p:nvPr>
            <p:ph idx="1"/>
          </p:nvPr>
        </p:nvSpPr>
        <p:spPr/>
        <p:txBody>
          <a:bodyPr/>
          <a:lstStyle/>
          <a:p>
            <a:r>
              <a:rPr lang="zh-CN" altLang="zh-CN" dirty="0"/>
              <a:t>护理评估</a:t>
            </a:r>
            <a:r>
              <a:rPr lang="en-US" altLang="zh-CN" dirty="0"/>
              <a:t>	</a:t>
            </a:r>
            <a:endParaRPr lang="zh-CN" altLang="zh-CN" dirty="0"/>
          </a:p>
          <a:p>
            <a:pPr lvl="1"/>
            <a:r>
              <a:rPr lang="zh-CN" altLang="en-US" dirty="0" smtClean="0"/>
              <a:t>治疗原则</a:t>
            </a:r>
            <a:endParaRPr lang="en-US" altLang="zh-CN" dirty="0" smtClean="0"/>
          </a:p>
          <a:p>
            <a:pPr lvl="2"/>
            <a:r>
              <a:rPr lang="zh-CN" altLang="en-US" dirty="0" smtClean="0"/>
              <a:t>适应证</a:t>
            </a:r>
            <a:endParaRPr lang="en-US" altLang="zh-CN" dirty="0" smtClean="0"/>
          </a:p>
          <a:p>
            <a:pPr lvl="3"/>
            <a:r>
              <a:rPr lang="zh-CN" altLang="en-US" dirty="0" smtClean="0"/>
              <a:t>全身情况</a:t>
            </a:r>
            <a:endParaRPr lang="en-US" altLang="zh-CN" dirty="0" smtClean="0"/>
          </a:p>
          <a:p>
            <a:pPr lvl="3"/>
            <a:r>
              <a:rPr lang="zh-CN" altLang="zh-CN" dirty="0"/>
              <a:t>肢体</a:t>
            </a:r>
            <a:r>
              <a:rPr lang="zh-CN" altLang="zh-CN" dirty="0" smtClean="0"/>
              <a:t>情况</a:t>
            </a:r>
            <a:endParaRPr lang="en-US" altLang="zh-CN" dirty="0" smtClean="0"/>
          </a:p>
          <a:p>
            <a:pPr lvl="3"/>
            <a:r>
              <a:rPr lang="zh-CN" altLang="zh-CN" dirty="0"/>
              <a:t>再植</a:t>
            </a:r>
            <a:r>
              <a:rPr lang="zh-CN" altLang="zh-CN" dirty="0" smtClean="0"/>
              <a:t>时限</a:t>
            </a:r>
            <a:endParaRPr lang="en-US" altLang="zh-CN" dirty="0" smtClean="0"/>
          </a:p>
          <a:p>
            <a:pPr lvl="3"/>
            <a:r>
              <a:rPr lang="zh-CN" altLang="zh-CN" dirty="0"/>
              <a:t>离断</a:t>
            </a:r>
            <a:r>
              <a:rPr lang="zh-CN" altLang="zh-CN" dirty="0" smtClean="0"/>
              <a:t>平面</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229593154"/>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第五节 断肢（指）再植</a:t>
            </a:r>
            <a:endParaRPr lang="zh-CN" altLang="en-US" dirty="0"/>
          </a:p>
        </p:txBody>
      </p:sp>
      <p:sp>
        <p:nvSpPr>
          <p:cNvPr id="3" name="内容占位符 2"/>
          <p:cNvSpPr>
            <a:spLocks noGrp="1"/>
          </p:cNvSpPr>
          <p:nvPr>
            <p:ph idx="1"/>
          </p:nvPr>
        </p:nvSpPr>
        <p:spPr/>
        <p:txBody>
          <a:bodyPr/>
          <a:lstStyle/>
          <a:p>
            <a:r>
              <a:rPr lang="zh-CN" altLang="zh-CN" dirty="0"/>
              <a:t>护理评估</a:t>
            </a:r>
            <a:r>
              <a:rPr lang="en-US" altLang="zh-CN" dirty="0"/>
              <a:t>	</a:t>
            </a:r>
            <a:endParaRPr lang="zh-CN" altLang="zh-CN" dirty="0"/>
          </a:p>
          <a:p>
            <a:pPr lvl="1"/>
            <a:r>
              <a:rPr lang="zh-CN" altLang="en-US" dirty="0"/>
              <a:t>治疗原则</a:t>
            </a:r>
            <a:endParaRPr lang="en-US" altLang="zh-CN" dirty="0"/>
          </a:p>
          <a:p>
            <a:pPr lvl="2"/>
            <a:r>
              <a:rPr lang="zh-CN" altLang="en-US" sz="2400" dirty="0" smtClean="0"/>
              <a:t>禁忌证</a:t>
            </a:r>
            <a:endParaRPr lang="en-US" altLang="zh-CN" sz="2400" dirty="0"/>
          </a:p>
          <a:p>
            <a:pPr lvl="3"/>
            <a:r>
              <a:rPr lang="zh-CN" altLang="zh-CN" sz="2400" dirty="0"/>
              <a:t>患全身性慢性疾病，不能耐受长时间手术，或有出血倾向</a:t>
            </a:r>
            <a:r>
              <a:rPr lang="zh-CN" altLang="zh-CN" sz="2400" dirty="0" smtClean="0"/>
              <a:t>者</a:t>
            </a:r>
            <a:endParaRPr lang="en-US" altLang="zh-CN" sz="2400" dirty="0" smtClean="0"/>
          </a:p>
          <a:p>
            <a:pPr lvl="3"/>
            <a:r>
              <a:rPr lang="zh-CN" altLang="zh-CN" sz="2400" dirty="0" smtClean="0"/>
              <a:t>断肢</a:t>
            </a:r>
            <a:r>
              <a:rPr lang="zh-CN" altLang="zh-CN" sz="2400" dirty="0"/>
              <a:t>（指）多发性骨折及严重软组织挫伤，血管床严重破坏，血管、神经、肌腱高位撕脱</a:t>
            </a:r>
            <a:r>
              <a:rPr lang="zh-CN" altLang="zh-CN" sz="2400" dirty="0" smtClean="0"/>
              <a:t>者</a:t>
            </a:r>
            <a:endParaRPr lang="en-US" altLang="zh-CN" sz="2400" dirty="0"/>
          </a:p>
          <a:p>
            <a:pPr lvl="3"/>
            <a:r>
              <a:rPr lang="zh-CN" altLang="zh-CN" sz="2400" dirty="0" smtClean="0"/>
              <a:t>断肢</a:t>
            </a:r>
            <a:r>
              <a:rPr lang="zh-CN" altLang="zh-CN" sz="2400" dirty="0"/>
              <a:t>（指）经刺激性液体及其他消毒液长时间浸泡</a:t>
            </a:r>
            <a:r>
              <a:rPr lang="zh-CN" altLang="zh-CN" sz="2400" dirty="0" smtClean="0"/>
              <a:t>者</a:t>
            </a:r>
            <a:endParaRPr lang="en-US" altLang="zh-CN" sz="2400" dirty="0" smtClean="0"/>
          </a:p>
          <a:p>
            <a:pPr lvl="3"/>
            <a:r>
              <a:rPr lang="zh-CN" altLang="zh-CN" sz="2400" dirty="0" smtClean="0"/>
              <a:t>在</a:t>
            </a:r>
            <a:r>
              <a:rPr lang="zh-CN" altLang="zh-CN" sz="2400" dirty="0"/>
              <a:t>高温季节离断时间过长，断肢未经冷藏保存</a:t>
            </a:r>
            <a:r>
              <a:rPr lang="zh-CN" altLang="zh-CN" sz="2400" dirty="0" smtClean="0"/>
              <a:t>者</a:t>
            </a:r>
            <a:endParaRPr lang="en-US" altLang="zh-CN" sz="2400" dirty="0" smtClean="0"/>
          </a:p>
          <a:p>
            <a:pPr lvl="3"/>
            <a:r>
              <a:rPr lang="zh-CN" altLang="zh-CN" sz="2400" dirty="0" smtClean="0"/>
              <a:t>精神</a:t>
            </a:r>
            <a:r>
              <a:rPr lang="zh-CN" altLang="zh-CN" sz="2400" dirty="0"/>
              <a:t>不正常，无再植要求，且不能</a:t>
            </a:r>
            <a:r>
              <a:rPr lang="zh-CN" altLang="zh-CN" sz="2400" dirty="0" smtClean="0"/>
              <a:t>合作者</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695314143"/>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第五节 断肢（指）再植</a:t>
            </a:r>
            <a:endParaRPr lang="zh-CN" altLang="en-US" dirty="0"/>
          </a:p>
        </p:txBody>
      </p:sp>
      <p:sp>
        <p:nvSpPr>
          <p:cNvPr id="3" name="内容占位符 2"/>
          <p:cNvSpPr>
            <a:spLocks noGrp="1"/>
          </p:cNvSpPr>
          <p:nvPr>
            <p:ph idx="1"/>
          </p:nvPr>
        </p:nvSpPr>
        <p:spPr/>
        <p:txBody>
          <a:bodyPr/>
          <a:lstStyle/>
          <a:p>
            <a:r>
              <a:rPr lang="zh-CN" altLang="zh-CN" dirty="0"/>
              <a:t>护理评估</a:t>
            </a:r>
            <a:r>
              <a:rPr lang="en-US" altLang="zh-CN" dirty="0"/>
              <a:t>	</a:t>
            </a:r>
            <a:endParaRPr lang="zh-CN" altLang="zh-CN" dirty="0"/>
          </a:p>
          <a:p>
            <a:pPr lvl="1"/>
            <a:r>
              <a:rPr lang="zh-CN" altLang="en-US" dirty="0"/>
              <a:t>治疗原则</a:t>
            </a:r>
            <a:endParaRPr lang="en-US" altLang="zh-CN" dirty="0"/>
          </a:p>
          <a:p>
            <a:pPr lvl="2"/>
            <a:r>
              <a:rPr lang="zh-CN" altLang="zh-CN" sz="2400" dirty="0" smtClean="0"/>
              <a:t>基本原则及程序</a:t>
            </a:r>
            <a:endParaRPr lang="en-US" altLang="zh-CN" sz="2400" dirty="0"/>
          </a:p>
          <a:p>
            <a:pPr lvl="3"/>
            <a:r>
              <a:rPr lang="zh-CN" altLang="en-US" sz="2400" dirty="0"/>
              <a:t>麻醉</a:t>
            </a:r>
            <a:endParaRPr lang="en-US" altLang="zh-CN" sz="2400" dirty="0"/>
          </a:p>
          <a:p>
            <a:pPr lvl="3"/>
            <a:r>
              <a:rPr lang="zh-CN" altLang="en-US" sz="2400" dirty="0"/>
              <a:t>彻底清创</a:t>
            </a:r>
            <a:endParaRPr lang="en-US" altLang="zh-CN" sz="2400" dirty="0"/>
          </a:p>
          <a:p>
            <a:pPr lvl="3"/>
            <a:r>
              <a:rPr lang="zh-CN" altLang="zh-CN" sz="2400" dirty="0"/>
              <a:t>重建骨的连续性，恢复其骨架作用</a:t>
            </a:r>
            <a:endParaRPr lang="en-US" altLang="zh-CN" sz="2400" dirty="0"/>
          </a:p>
          <a:p>
            <a:pPr lvl="3"/>
            <a:r>
              <a:rPr lang="zh-CN" altLang="zh-CN" sz="2400" dirty="0"/>
              <a:t>缝合肌腱</a:t>
            </a:r>
            <a:endParaRPr lang="en-US" altLang="zh-CN" sz="2400" dirty="0"/>
          </a:p>
          <a:p>
            <a:pPr lvl="3"/>
            <a:r>
              <a:rPr lang="zh-CN" altLang="zh-CN" sz="2400" dirty="0"/>
              <a:t>重建血循环</a:t>
            </a:r>
            <a:endParaRPr lang="en-US" altLang="zh-CN" sz="2400" dirty="0"/>
          </a:p>
          <a:p>
            <a:pPr lvl="3"/>
            <a:r>
              <a:rPr lang="zh-CN" altLang="zh-CN" sz="2400" dirty="0"/>
              <a:t>缝合神经</a:t>
            </a:r>
            <a:endParaRPr lang="en-US" altLang="zh-CN" sz="2400" dirty="0"/>
          </a:p>
          <a:p>
            <a:pPr lvl="3"/>
            <a:r>
              <a:rPr lang="zh-CN" altLang="zh-CN" sz="2400" dirty="0"/>
              <a:t>闭合创口</a:t>
            </a:r>
            <a:endParaRPr lang="en-US" altLang="zh-CN" sz="2400" dirty="0"/>
          </a:p>
          <a:p>
            <a:pPr lvl="3"/>
            <a:r>
              <a:rPr lang="zh-CN" altLang="en-US" sz="2400" dirty="0"/>
              <a:t>包扎和固定</a:t>
            </a:r>
            <a:endParaRPr lang="en-US" altLang="zh-CN" sz="2400"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111794888"/>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第五节 断肢（指）再植</a:t>
            </a:r>
            <a:endParaRPr lang="zh-CN" altLang="en-US" dirty="0"/>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组织灌注量改变  </a:t>
            </a:r>
            <a:r>
              <a:rPr lang="zh-CN" altLang="zh-CN" dirty="0"/>
              <a:t>与血管断离或血管栓塞</a:t>
            </a:r>
            <a:r>
              <a:rPr lang="zh-CN" altLang="zh-CN" dirty="0" smtClean="0"/>
              <a:t>有关</a:t>
            </a:r>
            <a:endParaRPr lang="zh-CN" altLang="zh-CN" dirty="0"/>
          </a:p>
          <a:p>
            <a:pPr lvl="1"/>
            <a:r>
              <a:rPr lang="zh-CN" altLang="zh-CN" dirty="0" smtClean="0"/>
              <a:t>潜在并发症</a:t>
            </a:r>
            <a:r>
              <a:rPr lang="en-US" altLang="zh-CN" dirty="0" smtClean="0"/>
              <a:t>  </a:t>
            </a:r>
            <a:r>
              <a:rPr lang="zh-CN" altLang="zh-CN" dirty="0"/>
              <a:t>感染、休克、</a:t>
            </a:r>
            <a:r>
              <a:rPr lang="zh-CN" altLang="zh-CN" dirty="0" smtClean="0"/>
              <a:t>肾衰竭</a:t>
            </a:r>
            <a:r>
              <a:rPr lang="zh-CN" altLang="zh-CN" dirty="0"/>
              <a:t>、断肢（指）再植</a:t>
            </a:r>
            <a:r>
              <a:rPr lang="zh-CN" altLang="zh-CN" dirty="0" smtClean="0"/>
              <a:t>失败</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23222180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2050" name="Picture 2" descr="03"/>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475656" y="1659657"/>
            <a:ext cx="6381051" cy="31019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矩形 4"/>
          <p:cNvSpPr/>
          <p:nvPr/>
        </p:nvSpPr>
        <p:spPr>
          <a:xfrm>
            <a:off x="3650518" y="5013176"/>
            <a:ext cx="1338828" cy="369332"/>
          </a:xfrm>
          <a:prstGeom prst="rect">
            <a:avLst/>
          </a:prstGeom>
        </p:spPr>
        <p:txBody>
          <a:bodyPr wrap="none">
            <a:spAutoFit/>
          </a:bodyPr>
          <a:lstStyle/>
          <a:p>
            <a:r>
              <a:rPr lang="zh-CN" altLang="zh-CN" dirty="0" smtClean="0"/>
              <a:t>爪形手</a:t>
            </a:r>
            <a:r>
              <a:rPr lang="zh-CN" altLang="zh-CN" dirty="0"/>
              <a:t>畸形</a:t>
            </a:r>
          </a:p>
        </p:txBody>
      </p:sp>
    </p:spTree>
    <p:extLst>
      <p:ext uri="{BB962C8B-B14F-4D97-AF65-F5344CB8AC3E}">
        <p14:creationId xmlns:p14="http://schemas.microsoft.com/office/powerpoint/2010/main" xmlns="" val="3345088041"/>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第五节 断肢（指）再植</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en-US" dirty="0"/>
              <a:t>手术</a:t>
            </a:r>
            <a:r>
              <a:rPr lang="zh-CN" altLang="en-US" dirty="0" smtClean="0"/>
              <a:t>前护理</a:t>
            </a:r>
            <a:endParaRPr lang="en-US" altLang="zh-CN" dirty="0" smtClean="0"/>
          </a:p>
          <a:p>
            <a:pPr lvl="2"/>
            <a:r>
              <a:rPr lang="zh-CN" altLang="zh-CN" dirty="0"/>
              <a:t>了解受伤</a:t>
            </a:r>
            <a:r>
              <a:rPr lang="zh-CN" altLang="zh-CN" dirty="0" smtClean="0"/>
              <a:t>史</a:t>
            </a:r>
            <a:endParaRPr lang="en-US" altLang="zh-CN" dirty="0" smtClean="0"/>
          </a:p>
          <a:p>
            <a:pPr lvl="2"/>
            <a:r>
              <a:rPr lang="zh-CN" altLang="zh-CN" dirty="0"/>
              <a:t>保存伤肢（指</a:t>
            </a:r>
            <a:r>
              <a:rPr lang="zh-CN" altLang="zh-CN" dirty="0" smtClean="0"/>
              <a:t>）</a:t>
            </a:r>
            <a:endParaRPr lang="en-US" altLang="zh-CN" dirty="0" smtClean="0"/>
          </a:p>
          <a:p>
            <a:pPr lvl="2"/>
            <a:r>
              <a:rPr lang="zh-CN" altLang="zh-CN" dirty="0"/>
              <a:t>改善全身</a:t>
            </a:r>
            <a:r>
              <a:rPr lang="zh-CN" altLang="zh-CN" dirty="0" smtClean="0"/>
              <a:t>情况</a:t>
            </a:r>
            <a:endParaRPr lang="en-US" altLang="zh-CN" dirty="0" smtClean="0"/>
          </a:p>
          <a:p>
            <a:pPr lvl="2"/>
            <a:r>
              <a:rPr lang="zh-CN" altLang="zh-CN" dirty="0"/>
              <a:t>观察</a:t>
            </a:r>
            <a:r>
              <a:rPr lang="zh-CN" altLang="zh-CN" dirty="0" smtClean="0"/>
              <a:t>病情</a:t>
            </a:r>
            <a:endParaRPr lang="en-US" altLang="zh-CN" dirty="0" smtClean="0"/>
          </a:p>
          <a:p>
            <a:pPr lvl="2"/>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610271376"/>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第五节 断肢（指）再植</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en-US" dirty="0" smtClean="0"/>
              <a:t>手术后护</a:t>
            </a:r>
            <a:r>
              <a:rPr lang="zh-CN" altLang="en-US" dirty="0"/>
              <a:t>理</a:t>
            </a:r>
            <a:endParaRPr lang="en-US" altLang="zh-CN" dirty="0"/>
          </a:p>
          <a:p>
            <a:pPr lvl="2"/>
            <a:r>
              <a:rPr lang="zh-CN" altLang="zh-CN" dirty="0"/>
              <a:t>环境要求与体位</a:t>
            </a:r>
            <a:endParaRPr lang="en-US" altLang="zh-CN" dirty="0"/>
          </a:p>
          <a:p>
            <a:pPr lvl="2"/>
            <a:r>
              <a:rPr lang="zh-CN" altLang="zh-CN" dirty="0"/>
              <a:t>全身反应的观察与处理</a:t>
            </a:r>
            <a:endParaRPr lang="en-US" altLang="zh-CN" dirty="0"/>
          </a:p>
          <a:p>
            <a:pPr lvl="2"/>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904117874"/>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第五节 断肢（指）再植</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a:t>手术后护理</a:t>
            </a:r>
            <a:endParaRPr lang="en-US" altLang="zh-CN" dirty="0"/>
          </a:p>
          <a:p>
            <a:pPr lvl="2"/>
            <a:r>
              <a:rPr lang="zh-CN" altLang="zh-CN" dirty="0" smtClean="0"/>
              <a:t>再植</a:t>
            </a:r>
            <a:r>
              <a:rPr lang="zh-CN" altLang="zh-CN" dirty="0"/>
              <a:t>肢体的观察与处理</a:t>
            </a:r>
            <a:endParaRPr lang="en-US" altLang="zh-CN" dirty="0"/>
          </a:p>
          <a:p>
            <a:pPr lvl="3"/>
            <a:r>
              <a:rPr lang="zh-CN" altLang="zh-CN" dirty="0"/>
              <a:t>测量皮温</a:t>
            </a:r>
            <a:endParaRPr lang="en-US" altLang="zh-CN" dirty="0"/>
          </a:p>
          <a:p>
            <a:pPr lvl="3"/>
            <a:r>
              <a:rPr lang="zh-CN" altLang="zh-CN" dirty="0"/>
              <a:t>观察再植肢体末端颜色、毛细血管充盈、脉搏及肿胀情况</a:t>
            </a:r>
            <a:endParaRPr lang="en-US" altLang="zh-CN" dirty="0"/>
          </a:p>
          <a:p>
            <a:pPr lvl="3"/>
            <a:r>
              <a:rPr lang="zh-CN" altLang="zh-CN" dirty="0"/>
              <a:t>血管危象的处</a:t>
            </a:r>
            <a:r>
              <a:rPr lang="zh-CN" altLang="zh-CN" dirty="0" smtClean="0"/>
              <a:t>理</a:t>
            </a:r>
            <a:endParaRPr lang="en-US"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295774510"/>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第五节 断肢（指）再植</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a:t>手术后护理</a:t>
            </a:r>
            <a:endParaRPr lang="en-US" altLang="zh-CN" dirty="0"/>
          </a:p>
          <a:p>
            <a:pPr lvl="2"/>
            <a:r>
              <a:rPr lang="zh-CN" altLang="zh-CN" dirty="0" smtClean="0"/>
              <a:t>预</a:t>
            </a:r>
            <a:r>
              <a:rPr lang="zh-CN" altLang="zh-CN" dirty="0"/>
              <a:t>防血栓形成</a:t>
            </a:r>
            <a:endParaRPr lang="en-US" altLang="zh-CN" dirty="0"/>
          </a:p>
          <a:p>
            <a:pPr lvl="2"/>
            <a:r>
              <a:rPr lang="zh-CN" altLang="zh-CN" dirty="0"/>
              <a:t>预防血管痉挛</a:t>
            </a:r>
            <a:endParaRPr lang="en-US" altLang="zh-CN" dirty="0"/>
          </a:p>
          <a:p>
            <a:pPr lvl="2"/>
            <a:r>
              <a:rPr lang="zh-CN" altLang="zh-CN" dirty="0"/>
              <a:t>预防感染</a:t>
            </a:r>
            <a:endParaRPr lang="en-US" altLang="zh-CN" dirty="0"/>
          </a:p>
          <a:p>
            <a:pPr lvl="2"/>
            <a:r>
              <a:rPr lang="zh-CN" altLang="en-US" dirty="0"/>
              <a:t>功能锻炼</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91708189"/>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en-US" dirty="0" smtClean="0"/>
              <a:t>本章</a:t>
            </a:r>
            <a:r>
              <a:rPr lang="zh-CN" altLang="zh-CN" dirty="0" smtClean="0"/>
              <a:t>小结</a:t>
            </a:r>
            <a:endParaRPr lang="zh-CN" altLang="zh-CN" dirty="0"/>
          </a:p>
          <a:p>
            <a:pPr lvl="1"/>
            <a:r>
              <a:rPr lang="zh-CN" altLang="zh-CN" sz="2800" dirty="0" smtClean="0"/>
              <a:t>病因</a:t>
            </a:r>
            <a:r>
              <a:rPr lang="en-US" altLang="zh-CN" sz="2800" dirty="0" smtClean="0"/>
              <a:t>  </a:t>
            </a:r>
            <a:r>
              <a:rPr lang="zh-CN" altLang="zh-CN" sz="2800" dirty="0"/>
              <a:t>创伤、骨骼疾病及积累性劳损。</a:t>
            </a:r>
          </a:p>
          <a:p>
            <a:pPr lvl="1"/>
            <a:r>
              <a:rPr lang="zh-CN" altLang="zh-CN" sz="2800" dirty="0" smtClean="0"/>
              <a:t>临床表现</a:t>
            </a:r>
            <a:r>
              <a:rPr lang="en-US" altLang="zh-CN" sz="2800" dirty="0" smtClean="0"/>
              <a:t>  </a:t>
            </a:r>
            <a:r>
              <a:rPr lang="zh-CN" altLang="zh-CN" sz="2800" dirty="0"/>
              <a:t>骨折的特有体征包括畸形、反常活动、骨擦音或骨擦感。肱骨髁上骨折应警惕前臂正中神经和肱动脉损伤；</a:t>
            </a:r>
            <a:r>
              <a:rPr lang="en-US" altLang="zh-CN" sz="2800" dirty="0" err="1"/>
              <a:t>Colles</a:t>
            </a:r>
            <a:r>
              <a:rPr lang="zh-CN" altLang="zh-CN" sz="2800" dirty="0"/>
              <a:t>骨折典型体征是餐叉样畸形；头下型股骨颈骨折可发生股骨头缺血性坏死；股骨干骨折可合并休克、</a:t>
            </a:r>
            <a:r>
              <a:rPr lang="zh-CN" altLang="zh-CN" sz="2800" dirty="0" smtClean="0"/>
              <a:t>脂肪</a:t>
            </a:r>
            <a:r>
              <a:rPr lang="zh-CN" altLang="en-US" sz="2800" dirty="0" smtClean="0"/>
              <a:t>栓</a:t>
            </a:r>
            <a:r>
              <a:rPr lang="zh-CN" altLang="zh-CN" sz="2800" dirty="0" smtClean="0"/>
              <a:t>塞</a:t>
            </a:r>
            <a:r>
              <a:rPr lang="zh-CN" altLang="zh-CN" sz="2800" dirty="0"/>
              <a:t>综合征等并发症，下段骨折可合并腘动脉和坐骨神经损伤；胫腓骨骨折容易形成开放性骨折，可并发骨筋膜室综合征；</a:t>
            </a:r>
            <a:r>
              <a:rPr lang="zh-CN" altLang="zh-CN" sz="2800" dirty="0" smtClean="0"/>
              <a:t>脊柱骨折常合并脊髓损伤</a:t>
            </a:r>
            <a:endParaRPr lang="zh-CN" altLang="zh-CN" sz="28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781002320"/>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en-US" dirty="0"/>
              <a:t>本章</a:t>
            </a:r>
            <a:r>
              <a:rPr lang="zh-CN" altLang="zh-CN" dirty="0"/>
              <a:t>小结</a:t>
            </a:r>
          </a:p>
          <a:p>
            <a:pPr lvl="1"/>
            <a:r>
              <a:rPr lang="zh-CN" altLang="zh-CN" sz="2800" dirty="0" smtClean="0"/>
              <a:t>治疗原则</a:t>
            </a:r>
            <a:r>
              <a:rPr lang="en-US" altLang="zh-CN" sz="2800" dirty="0" smtClean="0"/>
              <a:t>  </a:t>
            </a:r>
            <a:r>
              <a:rPr lang="zh-CN" altLang="zh-CN" sz="2800" dirty="0"/>
              <a:t>治疗原则包括复位、固定、功能锻炼。稳定性脊柱骨折以卧床休息为主，不稳定性脊柱骨折应采用手术治疗，行内固定和植骨融合术。脊髓损伤应采用综合治疗，包括脱水治疗、激素治疗、维生素治疗、高压氧治疗等，为解除脊髓压迫可采用手术治疗。骨盆骨折半数以上伴有合并症或多发伤，治疗应首先对休克及各种危及生命的合并症进行处理，其次再处理</a:t>
            </a:r>
            <a:r>
              <a:rPr lang="zh-CN" altLang="zh-CN" sz="2800" dirty="0" smtClean="0"/>
              <a:t>骨折</a:t>
            </a:r>
            <a:endParaRPr lang="zh-CN" altLang="zh-CN" sz="2800"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576047707"/>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en-US" dirty="0"/>
              <a:t>本章</a:t>
            </a:r>
            <a:r>
              <a:rPr lang="zh-CN" altLang="zh-CN" dirty="0"/>
              <a:t>小结</a:t>
            </a:r>
          </a:p>
          <a:p>
            <a:pPr lvl="1"/>
            <a:r>
              <a:rPr lang="zh-CN" altLang="zh-CN" dirty="0" smtClean="0"/>
              <a:t>护</a:t>
            </a:r>
            <a:r>
              <a:rPr lang="zh-CN" altLang="zh-CN" dirty="0"/>
              <a:t>理</a:t>
            </a:r>
            <a:r>
              <a:rPr lang="en-US" altLang="zh-CN" dirty="0"/>
              <a:t>  </a:t>
            </a:r>
            <a:r>
              <a:rPr lang="zh-CN" altLang="zh-CN" dirty="0"/>
              <a:t>护理重点是紧急救护、病情监测、心理护理、控制疼痛、生活护理、并发症护理及各种固定的护理，功能锻炼是</a:t>
            </a:r>
            <a:r>
              <a:rPr lang="zh-CN" altLang="zh-CN" dirty="0" smtClean="0"/>
              <a:t>骨折</a:t>
            </a:r>
            <a:r>
              <a:rPr lang="zh-CN" altLang="en-US" dirty="0" smtClean="0"/>
              <a:t>患者</a:t>
            </a:r>
            <a:r>
              <a:rPr lang="zh-CN" altLang="zh-CN" dirty="0" smtClean="0"/>
              <a:t>康复</a:t>
            </a:r>
            <a:r>
              <a:rPr lang="zh-CN" altLang="zh-CN" dirty="0"/>
              <a:t>的重要手段，应做好相关教育</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232973456"/>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思考题</a:t>
            </a:r>
          </a:p>
          <a:p>
            <a:pPr lvl="1"/>
            <a:r>
              <a:rPr lang="zh-CN" altLang="zh-CN" sz="2800" dirty="0"/>
              <a:t>男性，</a:t>
            </a:r>
            <a:r>
              <a:rPr lang="en-US" altLang="zh-CN" sz="2800" dirty="0"/>
              <a:t>65</a:t>
            </a:r>
            <a:r>
              <a:rPr lang="zh-CN" altLang="zh-CN" sz="2800" dirty="0"/>
              <a:t>岁，因汽车撞伤左下肢</a:t>
            </a:r>
            <a:r>
              <a:rPr lang="en-US" altLang="zh-CN" sz="2800" dirty="0"/>
              <a:t>2h</a:t>
            </a:r>
            <a:r>
              <a:rPr lang="zh-CN" altLang="zh-CN" sz="2800" dirty="0"/>
              <a:t>急诊入院。</a:t>
            </a:r>
            <a:r>
              <a:rPr lang="en-US" altLang="zh-CN" sz="2800" dirty="0"/>
              <a:t>2h</a:t>
            </a:r>
            <a:r>
              <a:rPr lang="zh-CN" altLang="zh-CN" sz="2800" dirty="0"/>
              <a:t>前被迎面行驶的汽车撞倒。体检：体温</a:t>
            </a:r>
            <a:r>
              <a:rPr lang="en-US" altLang="zh-CN" sz="2800" dirty="0"/>
              <a:t>36.8</a:t>
            </a:r>
            <a:r>
              <a:rPr lang="zh-CN" altLang="zh-CN" sz="2800" dirty="0"/>
              <a:t>℃，呼吸</a:t>
            </a:r>
            <a:r>
              <a:rPr lang="en-US" altLang="zh-CN" sz="2800" dirty="0"/>
              <a:t>21</a:t>
            </a:r>
            <a:r>
              <a:rPr lang="zh-CN" altLang="zh-CN" sz="2800" dirty="0"/>
              <a:t>次</a:t>
            </a:r>
            <a:r>
              <a:rPr lang="en-US" altLang="zh-CN" sz="2800" dirty="0"/>
              <a:t>/</a:t>
            </a:r>
            <a:r>
              <a:rPr lang="zh-CN" altLang="zh-CN" sz="2800" dirty="0" smtClean="0"/>
              <a:t>分，</a:t>
            </a:r>
            <a:r>
              <a:rPr lang="zh-CN" altLang="zh-CN" sz="2800" dirty="0"/>
              <a:t>脉搏</a:t>
            </a:r>
            <a:r>
              <a:rPr lang="en-US" altLang="zh-CN" sz="2800" dirty="0"/>
              <a:t>105</a:t>
            </a:r>
            <a:r>
              <a:rPr lang="zh-CN" altLang="zh-CN" sz="2800" dirty="0"/>
              <a:t>次</a:t>
            </a:r>
            <a:r>
              <a:rPr lang="en-US" altLang="zh-CN" sz="2800" dirty="0"/>
              <a:t>/</a:t>
            </a:r>
            <a:r>
              <a:rPr lang="zh-CN" altLang="zh-CN" sz="2800" dirty="0" smtClean="0"/>
              <a:t>分，</a:t>
            </a:r>
            <a:r>
              <a:rPr lang="zh-CN" altLang="zh-CN" sz="2800" dirty="0"/>
              <a:t>血压</a:t>
            </a:r>
            <a:r>
              <a:rPr lang="en-US" altLang="zh-CN" sz="2800" dirty="0"/>
              <a:t>88/57 mmHg</a:t>
            </a:r>
            <a:r>
              <a:rPr lang="zh-CN" altLang="zh-CN" sz="2800" dirty="0"/>
              <a:t>。意识清楚，面色苍白，呼吸急促，痛苦面容。心、肺检查未发现异常。左大腿肿胀明显，未见</a:t>
            </a:r>
            <a:r>
              <a:rPr lang="zh-CN" altLang="zh-CN" sz="2800" dirty="0" smtClean="0"/>
              <a:t>伤口</a:t>
            </a:r>
            <a:endParaRPr lang="zh-CN" altLang="zh-CN" sz="2800" dirty="0"/>
          </a:p>
          <a:p>
            <a:pPr lvl="1"/>
            <a:r>
              <a:rPr lang="en-US" altLang="zh-CN" sz="2800" dirty="0"/>
              <a:t>X</a:t>
            </a:r>
            <a:r>
              <a:rPr lang="zh-CN" altLang="zh-CN" sz="2800" dirty="0"/>
              <a:t>线检查显示：左股骨干骨折。</a:t>
            </a:r>
          </a:p>
          <a:p>
            <a:pPr lvl="1"/>
            <a:r>
              <a:rPr lang="zh-CN" altLang="zh-CN" sz="2800" dirty="0"/>
              <a:t>入院后行左下肢胫骨结节牵引。</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51726510"/>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lvl="1"/>
            <a:r>
              <a:rPr lang="zh-CN" altLang="zh-CN" dirty="0"/>
              <a:t>请问：（</a:t>
            </a:r>
            <a:r>
              <a:rPr lang="en-US" altLang="zh-CN" dirty="0"/>
              <a:t>1</a:t>
            </a:r>
            <a:r>
              <a:rPr lang="zh-CN" altLang="zh-CN" dirty="0"/>
              <a:t>）</a:t>
            </a:r>
            <a:r>
              <a:rPr lang="zh-CN" altLang="zh-CN" dirty="0" smtClean="0"/>
              <a:t>该</a:t>
            </a:r>
            <a:r>
              <a:rPr lang="zh-CN" altLang="en-US" dirty="0" smtClean="0"/>
              <a:t>患者</a:t>
            </a:r>
            <a:r>
              <a:rPr lang="zh-CN" altLang="zh-CN" dirty="0" smtClean="0"/>
              <a:t>现存</a:t>
            </a:r>
            <a:r>
              <a:rPr lang="zh-CN" altLang="zh-CN" dirty="0"/>
              <a:t>的护理诊断是什么？</a:t>
            </a:r>
          </a:p>
          <a:p>
            <a:pPr marL="457200" lvl="1" indent="0">
              <a:buNone/>
            </a:pPr>
            <a:r>
              <a:rPr lang="en-US" altLang="zh-CN" dirty="0" smtClean="0"/>
              <a:t>       </a:t>
            </a:r>
            <a:r>
              <a:rPr lang="zh-CN" altLang="zh-CN" dirty="0" smtClean="0"/>
              <a:t>（</a:t>
            </a:r>
            <a:r>
              <a:rPr lang="en-US" altLang="zh-CN" dirty="0"/>
              <a:t>2</a:t>
            </a:r>
            <a:r>
              <a:rPr lang="zh-CN" altLang="zh-CN" dirty="0"/>
              <a:t>）</a:t>
            </a:r>
            <a:r>
              <a:rPr lang="zh-CN" altLang="zh-CN" dirty="0" smtClean="0"/>
              <a:t>该</a:t>
            </a:r>
            <a:r>
              <a:rPr lang="zh-CN" altLang="en-US" dirty="0" smtClean="0"/>
              <a:t>患者</a:t>
            </a:r>
            <a:r>
              <a:rPr lang="zh-CN" altLang="zh-CN" dirty="0" smtClean="0"/>
              <a:t>目前</a:t>
            </a:r>
            <a:r>
              <a:rPr lang="zh-CN" altLang="zh-CN" dirty="0"/>
              <a:t>的护理要点是什么？</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05214817"/>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案例解析</a:t>
            </a:r>
          </a:p>
          <a:p>
            <a:pPr lvl="1"/>
            <a:r>
              <a:rPr lang="zh-CN" altLang="zh-CN" sz="2800" dirty="0"/>
              <a:t>（</a:t>
            </a:r>
            <a:r>
              <a:rPr lang="en-US" altLang="zh-CN" sz="2800" dirty="0"/>
              <a:t>1</a:t>
            </a:r>
            <a:r>
              <a:rPr lang="zh-CN" altLang="zh-CN" sz="2800" dirty="0"/>
              <a:t>）</a:t>
            </a:r>
            <a:r>
              <a:rPr lang="zh-CN" altLang="zh-CN" sz="2800" dirty="0" smtClean="0"/>
              <a:t>该</a:t>
            </a:r>
            <a:r>
              <a:rPr lang="zh-CN" altLang="en-US" sz="2800" dirty="0" smtClean="0"/>
              <a:t>患者</a:t>
            </a:r>
            <a:r>
              <a:rPr lang="zh-CN" altLang="zh-CN" sz="2800" dirty="0" smtClean="0"/>
              <a:t>目前</a:t>
            </a:r>
            <a:r>
              <a:rPr lang="zh-CN" altLang="zh-CN" sz="2800" dirty="0"/>
              <a:t>主要的护理诊断：疼痛：与骨折、软组织损伤等有关；自理缺陷：与躯体活动功能障碍、治疗限制等有关。</a:t>
            </a:r>
            <a:r>
              <a:rPr lang="zh-CN" altLang="zh-CN" sz="2800" dirty="0" smtClean="0"/>
              <a:t>有</a:t>
            </a:r>
            <a:r>
              <a:rPr lang="zh-CN" altLang="en-US" sz="2800" dirty="0" smtClean="0"/>
              <a:t>失用</a:t>
            </a:r>
            <a:r>
              <a:rPr lang="zh-CN" altLang="zh-CN" sz="2800" dirty="0" smtClean="0"/>
              <a:t>综合征</a:t>
            </a:r>
            <a:r>
              <a:rPr lang="zh-CN" altLang="zh-CN" sz="2800" dirty="0"/>
              <a:t>的危险：与长期卧床、制动、畸形等有关；有皮肤完整性受损的危险：与长期卧床和使用外固定有关；潜在并发症：皮炎、足下垂、压疮、坠积性肺炎、便秘等。</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0381263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辅助检查</a:t>
            </a:r>
            <a:endParaRPr lang="zh-CN" altLang="zh-CN" dirty="0"/>
          </a:p>
          <a:p>
            <a:pPr lvl="2"/>
            <a:r>
              <a:rPr lang="en-US" altLang="zh-CN" dirty="0" smtClean="0"/>
              <a:t>X</a:t>
            </a:r>
            <a:r>
              <a:rPr lang="zh-CN" altLang="zh-CN" dirty="0"/>
              <a:t>线检查</a:t>
            </a:r>
            <a:r>
              <a:rPr lang="en-US" altLang="zh-CN" dirty="0"/>
              <a:t>  </a:t>
            </a:r>
            <a:endParaRPr lang="en-US" altLang="zh-CN" dirty="0" smtClean="0"/>
          </a:p>
          <a:p>
            <a:pPr lvl="3"/>
            <a:r>
              <a:rPr lang="zh-CN" altLang="zh-CN" dirty="0" smtClean="0"/>
              <a:t>可</a:t>
            </a:r>
            <a:r>
              <a:rPr lang="zh-CN" altLang="zh-CN" dirty="0"/>
              <a:t>明确骨折的部位、类型、有无移位、畸形</a:t>
            </a:r>
            <a:r>
              <a:rPr lang="zh-CN" altLang="zh-CN" dirty="0" smtClean="0"/>
              <a:t>等</a:t>
            </a:r>
            <a:endParaRPr lang="zh-CN" altLang="zh-CN" dirty="0"/>
          </a:p>
          <a:p>
            <a:pPr lvl="2"/>
            <a:r>
              <a:rPr lang="en-US" altLang="zh-CN" dirty="0" smtClean="0"/>
              <a:t>CT</a:t>
            </a:r>
            <a:r>
              <a:rPr lang="zh-CN" altLang="zh-CN" dirty="0"/>
              <a:t>和</a:t>
            </a:r>
            <a:r>
              <a:rPr lang="en-US" altLang="zh-CN" dirty="0"/>
              <a:t>MRI</a:t>
            </a:r>
            <a:r>
              <a:rPr lang="zh-CN" altLang="zh-CN" dirty="0"/>
              <a:t>检查</a:t>
            </a:r>
            <a:r>
              <a:rPr lang="en-US" altLang="zh-CN" dirty="0"/>
              <a:t>  </a:t>
            </a:r>
            <a:endParaRPr lang="en-US" altLang="zh-CN" dirty="0" smtClean="0"/>
          </a:p>
          <a:p>
            <a:pPr lvl="3"/>
            <a:r>
              <a:rPr lang="zh-CN" altLang="zh-CN" dirty="0" smtClean="0"/>
              <a:t>可</a:t>
            </a:r>
            <a:r>
              <a:rPr lang="zh-CN" altLang="zh-CN" dirty="0"/>
              <a:t>发现结构复杂的骨折和其他组织的损伤，如脊柱骨折通过</a:t>
            </a:r>
            <a:r>
              <a:rPr lang="en-US" altLang="zh-CN" dirty="0"/>
              <a:t>CT</a:t>
            </a:r>
            <a:r>
              <a:rPr lang="zh-CN" altLang="zh-CN" dirty="0"/>
              <a:t>和</a:t>
            </a:r>
            <a:r>
              <a:rPr lang="en-US" altLang="zh-CN" dirty="0"/>
              <a:t>MRI</a:t>
            </a:r>
            <a:r>
              <a:rPr lang="zh-CN" altLang="zh-CN" dirty="0"/>
              <a:t>检查明确脊髓损伤、骨块移位情况；</a:t>
            </a:r>
            <a:r>
              <a:rPr lang="en-US" altLang="zh-CN" dirty="0"/>
              <a:t>CT</a:t>
            </a:r>
            <a:r>
              <a:rPr lang="zh-CN" altLang="zh-CN" dirty="0"/>
              <a:t>检查可明确髋臼骨折的骨块移位情况。</a:t>
            </a:r>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379750167"/>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lvl="1"/>
            <a:r>
              <a:rPr lang="zh-CN" altLang="zh-CN" sz="2800" dirty="0"/>
              <a:t>（</a:t>
            </a:r>
            <a:r>
              <a:rPr lang="en-US" altLang="zh-CN" sz="2800" dirty="0"/>
              <a:t>2</a:t>
            </a:r>
            <a:r>
              <a:rPr lang="zh-CN" altLang="zh-CN" sz="2800" dirty="0"/>
              <a:t>）主要护理要点：①安置体位：将床头或床尾抬高</a:t>
            </a:r>
            <a:r>
              <a:rPr lang="en-US" altLang="zh-CN" sz="2800" dirty="0"/>
              <a:t>15</a:t>
            </a:r>
            <a:r>
              <a:rPr lang="zh-CN" altLang="zh-CN" sz="2800" dirty="0"/>
              <a:t>～</a:t>
            </a:r>
            <a:r>
              <a:rPr lang="en-US" altLang="zh-CN" sz="2800" dirty="0"/>
              <a:t>30cm</a:t>
            </a:r>
            <a:r>
              <a:rPr lang="zh-CN" altLang="zh-CN" sz="2800" dirty="0"/>
              <a:t>。②保持有效牵引。③观察肢体远端的感觉、运动和血液循环情况；定期测量患肢长度并与健侧比较，以防过度牵引；注意钢针有无左右移位，若有移位应通知医生处理。④预防感染：针孔处滴</a:t>
            </a:r>
            <a:r>
              <a:rPr lang="en-US" altLang="zh-CN" sz="2800" dirty="0"/>
              <a:t>70%</a:t>
            </a:r>
            <a:r>
              <a:rPr lang="zh-CN" altLang="zh-CN" sz="2800" dirty="0"/>
              <a:t>乙醇每日</a:t>
            </a:r>
            <a:r>
              <a:rPr lang="en-US" altLang="zh-CN" sz="2800" dirty="0"/>
              <a:t>1</a:t>
            </a:r>
            <a:r>
              <a:rPr lang="zh-CN" altLang="zh-CN" sz="2800" dirty="0"/>
              <a:t>～</a:t>
            </a:r>
            <a:r>
              <a:rPr lang="en-US" altLang="zh-CN" sz="2800" dirty="0"/>
              <a:t>2</a:t>
            </a:r>
            <a:r>
              <a:rPr lang="zh-CN" altLang="zh-CN" sz="2800" dirty="0"/>
              <a:t>次，若有血痂不可随意清除，以防发生感染。⑤预防并发症：防止发生皮炎、足下垂、压疮、坠积性肺炎、便秘等并发症。⑥指导功能锻炼：</a:t>
            </a:r>
            <a:r>
              <a:rPr lang="zh-CN" altLang="zh-CN" sz="2800" dirty="0" smtClean="0"/>
              <a:t>指导</a:t>
            </a:r>
            <a:r>
              <a:rPr lang="zh-CN" altLang="en-US" sz="2800" dirty="0" smtClean="0"/>
              <a:t>患者</a:t>
            </a:r>
            <a:r>
              <a:rPr lang="zh-CN" altLang="zh-CN" sz="2800" dirty="0" smtClean="0"/>
              <a:t>进行</a:t>
            </a:r>
            <a:r>
              <a:rPr lang="zh-CN" altLang="zh-CN" sz="2800" dirty="0"/>
              <a:t>非固定部位的功能锻炼，可利用悬挂拉手或支撑双上肢进行起卧锻炼。</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57525262"/>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自测题</a:t>
            </a:r>
          </a:p>
          <a:p>
            <a:pPr marL="457200" lvl="1" indent="0">
              <a:buNone/>
            </a:pPr>
            <a:r>
              <a:rPr lang="en-US" altLang="zh-CN" dirty="0"/>
              <a:t>1</a:t>
            </a:r>
            <a:r>
              <a:rPr lang="zh-CN" altLang="zh-CN" dirty="0"/>
              <a:t>．以下不属于牵引治疗常见并发症的是</a:t>
            </a:r>
          </a:p>
          <a:p>
            <a:pPr marL="914400" lvl="2" indent="0">
              <a:buNone/>
            </a:pPr>
            <a:r>
              <a:rPr lang="en-US" altLang="zh-CN" dirty="0"/>
              <a:t>A</a:t>
            </a:r>
            <a:r>
              <a:rPr lang="zh-CN" altLang="zh-CN" dirty="0"/>
              <a:t>．皮肤溃疡 　　　　　　　　</a:t>
            </a:r>
            <a:r>
              <a:rPr lang="en-US" altLang="zh-CN" dirty="0"/>
              <a:t> </a:t>
            </a:r>
            <a:endParaRPr lang="en-US" altLang="zh-CN" dirty="0" smtClean="0"/>
          </a:p>
          <a:p>
            <a:pPr marL="914400" lvl="2" indent="0">
              <a:buNone/>
            </a:pPr>
            <a:r>
              <a:rPr lang="en-US" altLang="zh-CN" dirty="0" smtClean="0"/>
              <a:t>B</a:t>
            </a:r>
            <a:r>
              <a:rPr lang="zh-CN" altLang="zh-CN" dirty="0"/>
              <a:t>．牵引针眼感染　　　</a:t>
            </a:r>
            <a:r>
              <a:rPr lang="en-US" altLang="zh-CN" dirty="0"/>
              <a:t></a:t>
            </a:r>
            <a:endParaRPr lang="zh-CN" altLang="zh-CN" dirty="0"/>
          </a:p>
          <a:p>
            <a:pPr marL="914400" lvl="2" indent="0">
              <a:buNone/>
            </a:pPr>
            <a:r>
              <a:rPr lang="en-US" altLang="zh-CN" dirty="0"/>
              <a:t>C</a:t>
            </a:r>
            <a:r>
              <a:rPr lang="zh-CN" altLang="zh-CN" dirty="0"/>
              <a:t>．足下垂</a:t>
            </a:r>
            <a:r>
              <a:rPr lang="en-US" altLang="zh-CN" dirty="0"/>
              <a:t>  </a:t>
            </a:r>
            <a:r>
              <a:rPr lang="zh-CN" altLang="zh-CN" dirty="0"/>
              <a:t>　　　　　　　　　</a:t>
            </a:r>
            <a:endParaRPr lang="en-US" altLang="zh-CN" dirty="0" smtClean="0"/>
          </a:p>
          <a:p>
            <a:pPr marL="914400" lvl="2" indent="0">
              <a:buNone/>
            </a:pPr>
            <a:r>
              <a:rPr lang="en-US" altLang="zh-CN" dirty="0" smtClean="0"/>
              <a:t>D</a:t>
            </a:r>
            <a:r>
              <a:rPr lang="zh-CN" altLang="zh-CN" dirty="0"/>
              <a:t>．骨筋膜室综合征</a:t>
            </a:r>
          </a:p>
          <a:p>
            <a:pPr marL="914400" lvl="2" indent="0">
              <a:buNone/>
            </a:pPr>
            <a:r>
              <a:rPr lang="en-US" altLang="zh-CN" dirty="0"/>
              <a:t>E</a:t>
            </a:r>
            <a:r>
              <a:rPr lang="zh-CN" altLang="zh-CN" dirty="0"/>
              <a:t>．关节僵硬</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964628486"/>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a:xfrm>
            <a:off x="304800" y="1268760"/>
            <a:ext cx="8610600" cy="4876800"/>
          </a:xfrm>
        </p:spPr>
        <p:txBody>
          <a:bodyPr/>
          <a:lstStyle/>
          <a:p>
            <a:pPr marL="457200" lvl="1" indent="0">
              <a:buNone/>
            </a:pPr>
            <a:r>
              <a:rPr lang="en-US" altLang="zh-CN" dirty="0"/>
              <a:t>2</a:t>
            </a:r>
            <a:r>
              <a:rPr lang="zh-CN" altLang="zh-CN" dirty="0"/>
              <a:t>．脊髓半横切损伤表现为</a:t>
            </a:r>
          </a:p>
          <a:p>
            <a:pPr marL="914400" lvl="2" indent="0">
              <a:buNone/>
            </a:pPr>
            <a:r>
              <a:rPr lang="en-US" altLang="zh-CN" dirty="0"/>
              <a:t>A</a:t>
            </a:r>
            <a:r>
              <a:rPr lang="zh-CN" altLang="zh-CN" dirty="0"/>
              <a:t>．损伤平面以下同侧肢体运动和深感觉消失，对侧肢体痛觉和温觉</a:t>
            </a:r>
            <a:r>
              <a:rPr lang="zh-CN" altLang="zh-CN" dirty="0" smtClean="0"/>
              <a:t>消失</a:t>
            </a:r>
            <a:endParaRPr lang="zh-CN" altLang="zh-CN" dirty="0"/>
          </a:p>
          <a:p>
            <a:pPr marL="914400" lvl="2" indent="0">
              <a:buNone/>
            </a:pPr>
            <a:r>
              <a:rPr lang="en-US" altLang="zh-CN" dirty="0"/>
              <a:t>B</a:t>
            </a:r>
            <a:r>
              <a:rPr lang="zh-CN" altLang="zh-CN" dirty="0"/>
              <a:t>．损伤平面以下同侧肢体痛觉和深感觉消失，对侧肢体运动和温觉</a:t>
            </a:r>
            <a:r>
              <a:rPr lang="zh-CN" altLang="zh-CN" dirty="0" smtClean="0"/>
              <a:t>消失</a:t>
            </a:r>
            <a:endParaRPr lang="zh-CN" altLang="zh-CN" dirty="0"/>
          </a:p>
          <a:p>
            <a:pPr marL="914400" lvl="2" indent="0">
              <a:buNone/>
            </a:pPr>
            <a:r>
              <a:rPr lang="en-US" altLang="zh-CN" dirty="0"/>
              <a:t>C</a:t>
            </a:r>
            <a:r>
              <a:rPr lang="zh-CN" altLang="zh-CN" dirty="0"/>
              <a:t>．损伤平面以下同侧肢体运动和痛觉消失，对侧肢体深感觉和温觉</a:t>
            </a:r>
            <a:r>
              <a:rPr lang="zh-CN" altLang="zh-CN" dirty="0" smtClean="0"/>
              <a:t>消失</a:t>
            </a:r>
            <a:endParaRPr lang="zh-CN" altLang="zh-CN" dirty="0"/>
          </a:p>
          <a:p>
            <a:pPr marL="914400" lvl="2" indent="0">
              <a:buNone/>
            </a:pPr>
            <a:r>
              <a:rPr lang="en-US" altLang="zh-CN" dirty="0"/>
              <a:t>D</a:t>
            </a:r>
            <a:r>
              <a:rPr lang="zh-CN" altLang="zh-CN" dirty="0"/>
              <a:t>．损伤平面以下同侧肢体温觉和深感觉消失，对侧肢体痛觉和运动</a:t>
            </a:r>
            <a:r>
              <a:rPr lang="zh-CN" altLang="zh-CN" dirty="0" smtClean="0"/>
              <a:t>消失</a:t>
            </a:r>
            <a:endParaRPr lang="zh-CN" altLang="zh-CN" dirty="0"/>
          </a:p>
          <a:p>
            <a:pPr marL="914400" lvl="2" indent="0">
              <a:buNone/>
            </a:pPr>
            <a:r>
              <a:rPr lang="en-US" altLang="zh-CN" dirty="0"/>
              <a:t>E</a:t>
            </a:r>
            <a:r>
              <a:rPr lang="zh-CN" altLang="zh-CN" dirty="0"/>
              <a:t>．损伤平面以下同侧肢体运动和温觉消失，对侧肢体痛觉和深</a:t>
            </a:r>
            <a:r>
              <a:rPr lang="zh-CN" altLang="zh-CN" dirty="0" smtClean="0"/>
              <a:t>感觉消失</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267401375"/>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3</a:t>
            </a:r>
            <a:r>
              <a:rPr lang="zh-CN" altLang="zh-CN" dirty="0"/>
              <a:t>．关于石膏包扎技术，以下说法错误的是</a:t>
            </a:r>
          </a:p>
          <a:p>
            <a:pPr marL="914400" lvl="2" indent="0">
              <a:buNone/>
            </a:pPr>
            <a:r>
              <a:rPr lang="en-US" altLang="zh-CN" dirty="0"/>
              <a:t>A</a:t>
            </a:r>
            <a:r>
              <a:rPr lang="zh-CN" altLang="zh-CN" dirty="0"/>
              <a:t>．石膏卷应平放入水桶并完全浸没水中</a:t>
            </a:r>
          </a:p>
          <a:p>
            <a:pPr marL="914400" lvl="2" indent="0">
              <a:buNone/>
            </a:pPr>
            <a:r>
              <a:rPr lang="en-US" altLang="zh-CN" dirty="0"/>
              <a:t>B</a:t>
            </a:r>
            <a:r>
              <a:rPr lang="zh-CN" altLang="zh-CN" dirty="0"/>
              <a:t>．每次只能将</a:t>
            </a:r>
            <a:r>
              <a:rPr lang="en-US" altLang="zh-CN" dirty="0"/>
              <a:t>1</a:t>
            </a:r>
            <a:r>
              <a:rPr lang="zh-CN" altLang="zh-CN" dirty="0"/>
              <a:t>个石膏卷浸泡在水中</a:t>
            </a:r>
          </a:p>
          <a:p>
            <a:pPr marL="914400" lvl="2" indent="0">
              <a:buNone/>
            </a:pPr>
            <a:r>
              <a:rPr lang="en-US" altLang="zh-CN" dirty="0"/>
              <a:t>C</a:t>
            </a:r>
            <a:r>
              <a:rPr lang="zh-CN" altLang="zh-CN" dirty="0"/>
              <a:t>．石膏卷放入水中后应等到停止冒气疱时才能取出</a:t>
            </a:r>
          </a:p>
          <a:p>
            <a:pPr marL="914400" lvl="2" indent="0">
              <a:buNone/>
            </a:pPr>
            <a:r>
              <a:rPr lang="en-US" altLang="zh-CN" dirty="0"/>
              <a:t>D</a:t>
            </a:r>
            <a:r>
              <a:rPr lang="zh-CN" altLang="zh-CN" dirty="0"/>
              <a:t>．石膏卷缠绕的方向应从肢体远侧走向近侧</a:t>
            </a:r>
          </a:p>
          <a:p>
            <a:pPr marL="914400" lvl="2" indent="0">
              <a:buNone/>
            </a:pPr>
            <a:r>
              <a:rPr lang="en-US" altLang="zh-CN" dirty="0"/>
              <a:t>E</a:t>
            </a:r>
            <a:r>
              <a:rPr lang="zh-CN" altLang="zh-CN" dirty="0"/>
              <a:t>．石膏绷带的边缘、关节及骨折部位可多包</a:t>
            </a:r>
            <a:r>
              <a:rPr lang="en-US" altLang="zh-CN" dirty="0"/>
              <a:t>2</a:t>
            </a:r>
            <a:r>
              <a:rPr lang="zh-CN" altLang="zh-CN" dirty="0"/>
              <a:t>～</a:t>
            </a:r>
            <a:r>
              <a:rPr lang="en-US" altLang="zh-CN" dirty="0"/>
              <a:t>3</a:t>
            </a:r>
            <a:r>
              <a:rPr lang="zh-CN" altLang="zh-CN" dirty="0"/>
              <a:t>层</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38003350"/>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4</a:t>
            </a:r>
            <a:r>
              <a:rPr lang="zh-CN" altLang="zh-CN" dirty="0"/>
              <a:t>．肢体长期石膏固定后容易发生的并发症是</a:t>
            </a:r>
          </a:p>
          <a:p>
            <a:pPr marL="914400" lvl="2" indent="0">
              <a:buNone/>
            </a:pPr>
            <a:r>
              <a:rPr lang="en-US" altLang="zh-CN" dirty="0"/>
              <a:t>A</a:t>
            </a:r>
            <a:r>
              <a:rPr lang="zh-CN" altLang="zh-CN" dirty="0"/>
              <a:t>．骨折延期愈合 　　　　 </a:t>
            </a:r>
            <a:endParaRPr lang="en-US" altLang="zh-CN" dirty="0" smtClean="0"/>
          </a:p>
          <a:p>
            <a:pPr marL="914400" lvl="2" indent="0">
              <a:buNone/>
            </a:pPr>
            <a:r>
              <a:rPr lang="en-US" altLang="zh-CN" dirty="0" smtClean="0"/>
              <a:t>B</a:t>
            </a:r>
            <a:r>
              <a:rPr lang="zh-CN" altLang="zh-CN" dirty="0"/>
              <a:t>．骨化性肌炎</a:t>
            </a:r>
            <a:r>
              <a:rPr lang="en-US" altLang="zh-CN" dirty="0"/>
              <a:t>  </a:t>
            </a:r>
            <a:endParaRPr lang="zh-CN" altLang="zh-CN" dirty="0"/>
          </a:p>
          <a:p>
            <a:pPr marL="914400" lvl="2" indent="0">
              <a:buNone/>
            </a:pPr>
            <a:r>
              <a:rPr lang="en-US" altLang="zh-CN" dirty="0"/>
              <a:t>C</a:t>
            </a:r>
            <a:r>
              <a:rPr lang="zh-CN" altLang="zh-CN" dirty="0"/>
              <a:t>．关节僵硬 　　　　　　 </a:t>
            </a:r>
            <a:endParaRPr lang="en-US" altLang="zh-CN" dirty="0" smtClean="0"/>
          </a:p>
          <a:p>
            <a:pPr marL="914400" lvl="2" indent="0">
              <a:buNone/>
            </a:pPr>
            <a:r>
              <a:rPr lang="en-US" altLang="zh-CN" dirty="0" smtClean="0"/>
              <a:t>D</a:t>
            </a:r>
            <a:r>
              <a:rPr lang="zh-CN" altLang="zh-CN" dirty="0"/>
              <a:t>．缺血性肌挛缩</a:t>
            </a:r>
            <a:r>
              <a:rPr lang="en-US" altLang="zh-CN" dirty="0"/>
              <a:t>  </a:t>
            </a:r>
            <a:endParaRPr lang="zh-CN" altLang="zh-CN" dirty="0"/>
          </a:p>
          <a:p>
            <a:pPr marL="914400" lvl="2" indent="0">
              <a:buNone/>
            </a:pPr>
            <a:r>
              <a:rPr lang="en-US" altLang="zh-CN" dirty="0"/>
              <a:t>E</a:t>
            </a:r>
            <a:r>
              <a:rPr lang="zh-CN" altLang="zh-CN" dirty="0"/>
              <a:t>．创伤性关节炎</a:t>
            </a:r>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409412703"/>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5</a:t>
            </a:r>
            <a:r>
              <a:rPr lang="zh-CN" altLang="zh-CN" dirty="0"/>
              <a:t>．刘某，右股骨干骨折</a:t>
            </a:r>
            <a:r>
              <a:rPr lang="en-US" altLang="zh-CN" dirty="0"/>
              <a:t>12</a:t>
            </a:r>
            <a:r>
              <a:rPr lang="zh-CN" altLang="zh-CN" dirty="0"/>
              <a:t>日</a:t>
            </a:r>
            <a:r>
              <a:rPr lang="zh-CN" altLang="zh-CN" dirty="0" smtClean="0"/>
              <a:t>，</a:t>
            </a:r>
            <a:r>
              <a:rPr lang="zh-CN" altLang="en-US" dirty="0" smtClean="0"/>
              <a:t>患者</a:t>
            </a:r>
            <a:r>
              <a:rPr lang="zh-CN" altLang="zh-CN" dirty="0" smtClean="0"/>
              <a:t>不可</a:t>
            </a:r>
            <a:r>
              <a:rPr lang="zh-CN" altLang="zh-CN" dirty="0"/>
              <a:t>进行的锻炼是</a:t>
            </a:r>
          </a:p>
          <a:p>
            <a:pPr marL="914400" lvl="2" indent="0">
              <a:buNone/>
            </a:pPr>
            <a:r>
              <a:rPr lang="en-US" altLang="zh-CN" dirty="0"/>
              <a:t>A</a:t>
            </a:r>
            <a:r>
              <a:rPr lang="zh-CN" altLang="zh-CN" dirty="0"/>
              <a:t>．患侧股四头肌收缩运动 　　　 </a:t>
            </a:r>
            <a:endParaRPr lang="en-US" altLang="zh-CN" dirty="0" smtClean="0"/>
          </a:p>
          <a:p>
            <a:pPr marL="914400" lvl="2" indent="0">
              <a:buNone/>
            </a:pPr>
            <a:r>
              <a:rPr lang="en-US" altLang="zh-CN" dirty="0" smtClean="0"/>
              <a:t>B</a:t>
            </a:r>
            <a:r>
              <a:rPr lang="zh-CN" altLang="zh-CN" dirty="0"/>
              <a:t>．患侧膝关节伸屈运动</a:t>
            </a:r>
            <a:r>
              <a:rPr lang="en-US" altLang="zh-CN" dirty="0"/>
              <a:t>  </a:t>
            </a:r>
            <a:endParaRPr lang="zh-CN" altLang="zh-CN" dirty="0"/>
          </a:p>
          <a:p>
            <a:pPr marL="914400" lvl="2" indent="0">
              <a:buNone/>
            </a:pPr>
            <a:r>
              <a:rPr lang="en-US" altLang="zh-CN" dirty="0"/>
              <a:t>C</a:t>
            </a:r>
            <a:r>
              <a:rPr lang="zh-CN" altLang="zh-CN" dirty="0"/>
              <a:t>．患侧踝关节各方运动　　　　　</a:t>
            </a:r>
            <a:endParaRPr lang="en-US" altLang="zh-CN" dirty="0" smtClean="0"/>
          </a:p>
          <a:p>
            <a:pPr marL="914400" lvl="2" indent="0">
              <a:buNone/>
            </a:pPr>
            <a:r>
              <a:rPr lang="en-US" altLang="zh-CN" dirty="0" smtClean="0"/>
              <a:t>D</a:t>
            </a:r>
            <a:r>
              <a:rPr lang="zh-CN" altLang="zh-CN" dirty="0"/>
              <a:t>．患侧跖、趾关节</a:t>
            </a:r>
            <a:r>
              <a:rPr lang="zh-CN" altLang="zh-CN" dirty="0" smtClean="0"/>
              <a:t>伸屈运动</a:t>
            </a:r>
            <a:r>
              <a:rPr lang="en-US" altLang="zh-CN" dirty="0" smtClean="0"/>
              <a:t>  </a:t>
            </a:r>
            <a:endParaRPr lang="zh-CN" altLang="zh-CN" dirty="0"/>
          </a:p>
          <a:p>
            <a:pPr marL="914400" lvl="2" indent="0">
              <a:buNone/>
            </a:pPr>
            <a:r>
              <a:rPr lang="en-US" altLang="zh-CN" dirty="0"/>
              <a:t>E</a:t>
            </a:r>
            <a:r>
              <a:rPr lang="zh-CN" altLang="zh-CN" dirty="0"/>
              <a:t>．双侧上肢各方向运动</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302425309"/>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6</a:t>
            </a:r>
            <a:r>
              <a:rPr lang="zh-CN" altLang="zh-CN" dirty="0"/>
              <a:t>．骨折部位功能锻炼的目的不包括</a:t>
            </a:r>
          </a:p>
          <a:p>
            <a:pPr marL="914400" lvl="2" indent="0">
              <a:buNone/>
            </a:pPr>
            <a:r>
              <a:rPr lang="en-US" altLang="zh-CN" dirty="0"/>
              <a:t>A</a:t>
            </a:r>
            <a:r>
              <a:rPr lang="zh-CN" altLang="zh-CN" dirty="0"/>
              <a:t>．促进肢体血液循环</a:t>
            </a:r>
            <a:r>
              <a:rPr lang="en-US" altLang="zh-CN" dirty="0"/>
              <a:t>  </a:t>
            </a:r>
            <a:r>
              <a:rPr lang="zh-CN" altLang="zh-CN" dirty="0"/>
              <a:t>　　　　　</a:t>
            </a:r>
            <a:endParaRPr lang="en-US" altLang="zh-CN" dirty="0" smtClean="0"/>
          </a:p>
          <a:p>
            <a:pPr marL="914400" lvl="2" indent="0">
              <a:buNone/>
            </a:pPr>
            <a:r>
              <a:rPr lang="en-US" altLang="zh-CN" dirty="0" smtClean="0"/>
              <a:t>B</a:t>
            </a:r>
            <a:r>
              <a:rPr lang="zh-CN" altLang="zh-CN" dirty="0"/>
              <a:t>．防止肌肉萎缩 </a:t>
            </a:r>
          </a:p>
          <a:p>
            <a:pPr marL="914400" lvl="2" indent="0">
              <a:buNone/>
            </a:pPr>
            <a:r>
              <a:rPr lang="en-US" altLang="zh-CN" dirty="0"/>
              <a:t>C</a:t>
            </a:r>
            <a:r>
              <a:rPr lang="zh-CN" altLang="zh-CN" dirty="0"/>
              <a:t>．防止肺部感染 　　　　　　　 </a:t>
            </a:r>
            <a:endParaRPr lang="en-US" altLang="zh-CN" dirty="0" smtClean="0"/>
          </a:p>
          <a:p>
            <a:pPr marL="914400" lvl="2" indent="0">
              <a:buNone/>
            </a:pPr>
            <a:r>
              <a:rPr lang="en-US" altLang="zh-CN" dirty="0" smtClean="0"/>
              <a:t>D</a:t>
            </a:r>
            <a:r>
              <a:rPr lang="zh-CN" altLang="zh-CN" dirty="0"/>
              <a:t>．防止骨质疏松脱钙</a:t>
            </a:r>
          </a:p>
          <a:p>
            <a:pPr marL="914400" lvl="2" indent="0">
              <a:buNone/>
            </a:pPr>
            <a:r>
              <a:rPr lang="en-US" altLang="zh-CN" dirty="0"/>
              <a:t>E</a:t>
            </a:r>
            <a:r>
              <a:rPr lang="zh-CN" altLang="zh-CN" dirty="0"/>
              <a:t>．防止关节僵硬</a:t>
            </a:r>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50119166"/>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smtClean="0"/>
              <a:t>7</a:t>
            </a:r>
            <a:r>
              <a:rPr lang="zh-CN" altLang="zh-CN" dirty="0" smtClean="0"/>
              <a:t>．</a:t>
            </a:r>
            <a:r>
              <a:rPr lang="zh-CN" altLang="zh-CN" dirty="0"/>
              <a:t>骨</a:t>
            </a:r>
            <a:r>
              <a:rPr lang="zh-CN" altLang="zh-CN" dirty="0" smtClean="0"/>
              <a:t>牵引</a:t>
            </a:r>
            <a:r>
              <a:rPr lang="zh-CN" altLang="en-US" dirty="0" smtClean="0"/>
              <a:t>患者</a:t>
            </a:r>
            <a:r>
              <a:rPr lang="zh-CN" altLang="zh-CN" dirty="0" smtClean="0"/>
              <a:t>的</a:t>
            </a:r>
            <a:r>
              <a:rPr lang="zh-CN" altLang="zh-CN" dirty="0"/>
              <a:t>护理，以下不正确的是</a:t>
            </a:r>
          </a:p>
          <a:p>
            <a:pPr marL="914400" lvl="2" indent="0">
              <a:buNone/>
            </a:pPr>
            <a:r>
              <a:rPr lang="en-US" altLang="zh-CN" dirty="0"/>
              <a:t>A</a:t>
            </a:r>
            <a:r>
              <a:rPr lang="zh-CN" altLang="zh-CN" dirty="0"/>
              <a:t>．保持牵引的有效性</a:t>
            </a:r>
            <a:r>
              <a:rPr lang="en-US" altLang="zh-CN" dirty="0"/>
              <a:t>            </a:t>
            </a:r>
            <a:endParaRPr lang="en-US" altLang="zh-CN" dirty="0" smtClean="0"/>
          </a:p>
          <a:p>
            <a:pPr marL="914400" lvl="2" indent="0">
              <a:buNone/>
            </a:pPr>
            <a:r>
              <a:rPr lang="en-US" altLang="zh-CN" dirty="0" smtClean="0"/>
              <a:t>B</a:t>
            </a:r>
            <a:r>
              <a:rPr lang="zh-CN" altLang="zh-CN" dirty="0"/>
              <a:t>．将床头或床尾抬高</a:t>
            </a:r>
            <a:r>
              <a:rPr lang="en-US" altLang="zh-CN" dirty="0"/>
              <a:t>15</a:t>
            </a:r>
            <a:r>
              <a:rPr lang="zh-CN" altLang="zh-CN" dirty="0"/>
              <a:t>～</a:t>
            </a:r>
            <a:r>
              <a:rPr lang="en-US" altLang="zh-CN" dirty="0"/>
              <a:t>30 cm            </a:t>
            </a:r>
            <a:endParaRPr lang="zh-CN" altLang="zh-CN" dirty="0"/>
          </a:p>
          <a:p>
            <a:pPr marL="914400" lvl="2" indent="0">
              <a:buNone/>
            </a:pPr>
            <a:r>
              <a:rPr lang="en-US" altLang="zh-CN" dirty="0"/>
              <a:t>C</a:t>
            </a:r>
            <a:r>
              <a:rPr lang="zh-CN" altLang="zh-CN" dirty="0"/>
              <a:t>．牵引针孔处有血痂应及时清除</a:t>
            </a:r>
            <a:r>
              <a:rPr lang="en-US" altLang="zh-CN" dirty="0"/>
              <a:t>  </a:t>
            </a:r>
            <a:endParaRPr lang="en-US" altLang="zh-CN" dirty="0" smtClean="0"/>
          </a:p>
          <a:p>
            <a:pPr marL="914400" lvl="2" indent="0">
              <a:buNone/>
            </a:pPr>
            <a:r>
              <a:rPr lang="en-US" altLang="zh-CN" dirty="0" smtClean="0"/>
              <a:t>D</a:t>
            </a:r>
            <a:r>
              <a:rPr lang="zh-CN" altLang="zh-CN" dirty="0"/>
              <a:t>．观察患肢远端感觉、运动情况</a:t>
            </a:r>
            <a:r>
              <a:rPr lang="en-US" altLang="zh-CN" dirty="0"/>
              <a:t>  </a:t>
            </a:r>
            <a:endParaRPr lang="zh-CN" altLang="zh-CN" dirty="0"/>
          </a:p>
          <a:p>
            <a:pPr marL="914400" lvl="2" indent="0">
              <a:buNone/>
            </a:pPr>
            <a:r>
              <a:rPr lang="en-US" altLang="zh-CN" dirty="0"/>
              <a:t>E</a:t>
            </a:r>
            <a:r>
              <a:rPr lang="zh-CN" altLang="zh-CN" dirty="0"/>
              <a:t>．</a:t>
            </a:r>
            <a:r>
              <a:rPr lang="zh-CN" altLang="zh-CN" dirty="0" smtClean="0"/>
              <a:t>指导</a:t>
            </a:r>
            <a:r>
              <a:rPr lang="zh-CN" altLang="en-US" dirty="0" smtClean="0"/>
              <a:t>患者</a:t>
            </a:r>
            <a:r>
              <a:rPr lang="zh-CN" altLang="zh-CN" dirty="0" smtClean="0"/>
              <a:t>功能</a:t>
            </a:r>
            <a:r>
              <a:rPr lang="zh-CN" altLang="zh-CN" dirty="0"/>
              <a:t>锻炼</a:t>
            </a:r>
          </a:p>
          <a:p>
            <a:pPr marL="914400" lvl="2"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063230096"/>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8</a:t>
            </a:r>
            <a:r>
              <a:rPr lang="zh-CN" altLang="zh-CN" dirty="0"/>
              <a:t>．石膏管型</a:t>
            </a:r>
            <a:r>
              <a:rPr lang="zh-CN" altLang="zh-CN" dirty="0" smtClean="0"/>
              <a:t>固定</a:t>
            </a:r>
            <a:r>
              <a:rPr lang="zh-CN" altLang="en-US" dirty="0" smtClean="0"/>
              <a:t>患者</a:t>
            </a:r>
            <a:r>
              <a:rPr lang="zh-CN" altLang="zh-CN" dirty="0" smtClean="0"/>
              <a:t>诉</a:t>
            </a:r>
            <a:r>
              <a:rPr lang="zh-CN" altLang="zh-CN" dirty="0"/>
              <a:t>伤肢疼痛，以下处理方法错误的是</a:t>
            </a:r>
          </a:p>
          <a:p>
            <a:pPr marL="914400" lvl="2" indent="0">
              <a:buNone/>
            </a:pPr>
            <a:r>
              <a:rPr lang="en-US" altLang="zh-CN" dirty="0"/>
              <a:t>A</a:t>
            </a:r>
            <a:r>
              <a:rPr lang="zh-CN" altLang="zh-CN" dirty="0"/>
              <a:t>．立即报告医生</a:t>
            </a:r>
            <a:r>
              <a:rPr lang="en-US" altLang="zh-CN" dirty="0"/>
              <a:t>    </a:t>
            </a:r>
            <a:r>
              <a:rPr lang="zh-CN" altLang="zh-CN" dirty="0"/>
              <a:t>　　　</a:t>
            </a:r>
            <a:r>
              <a:rPr lang="en-US" altLang="zh-CN" dirty="0"/>
              <a:t>     </a:t>
            </a:r>
            <a:endParaRPr lang="en-US" altLang="zh-CN" dirty="0" smtClean="0"/>
          </a:p>
          <a:p>
            <a:pPr marL="914400" lvl="2" indent="0">
              <a:buNone/>
            </a:pPr>
            <a:r>
              <a:rPr lang="en-US" altLang="zh-CN" dirty="0" smtClean="0"/>
              <a:t>B</a:t>
            </a:r>
            <a:r>
              <a:rPr lang="zh-CN" altLang="zh-CN" dirty="0"/>
              <a:t>．观察患肢末梢血运</a:t>
            </a:r>
          </a:p>
          <a:p>
            <a:pPr marL="914400" lvl="2" indent="0">
              <a:buNone/>
            </a:pPr>
            <a:r>
              <a:rPr lang="en-US" altLang="zh-CN" dirty="0"/>
              <a:t>C</a:t>
            </a:r>
            <a:r>
              <a:rPr lang="zh-CN" altLang="zh-CN" dirty="0"/>
              <a:t>．勿随便投给止痛药</a:t>
            </a:r>
            <a:r>
              <a:rPr lang="en-US" altLang="zh-CN" dirty="0"/>
              <a:t>     </a:t>
            </a:r>
            <a:r>
              <a:rPr lang="zh-CN" altLang="zh-CN" dirty="0"/>
              <a:t>　　　</a:t>
            </a:r>
            <a:endParaRPr lang="en-US" altLang="zh-CN" dirty="0" smtClean="0"/>
          </a:p>
          <a:p>
            <a:pPr marL="914400" lvl="2" indent="0">
              <a:buNone/>
            </a:pPr>
            <a:r>
              <a:rPr lang="en-US" altLang="zh-CN" dirty="0" smtClean="0"/>
              <a:t>D</a:t>
            </a:r>
            <a:r>
              <a:rPr lang="zh-CN" altLang="zh-CN" dirty="0"/>
              <a:t>．石膏管型内填塞棉花</a:t>
            </a:r>
            <a:r>
              <a:rPr lang="en-US" altLang="zh-CN" dirty="0"/>
              <a:t>         </a:t>
            </a:r>
            <a:endParaRPr lang="zh-CN" altLang="zh-CN" dirty="0"/>
          </a:p>
          <a:p>
            <a:pPr marL="914400" lvl="2" indent="0">
              <a:buNone/>
            </a:pPr>
            <a:r>
              <a:rPr lang="en-US" altLang="zh-CN" dirty="0"/>
              <a:t>E</a:t>
            </a:r>
            <a:r>
              <a:rPr lang="zh-CN" altLang="zh-CN" dirty="0"/>
              <a:t>．石膏管型开窗检查</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720168519"/>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9</a:t>
            </a:r>
            <a:r>
              <a:rPr lang="zh-CN" altLang="zh-CN" dirty="0"/>
              <a:t>．骨折最有诊断意义的表现是</a:t>
            </a:r>
          </a:p>
          <a:p>
            <a:pPr marL="914400" lvl="2" indent="0">
              <a:buNone/>
            </a:pPr>
            <a:r>
              <a:rPr lang="en-US" altLang="zh-CN" dirty="0"/>
              <a:t>A</a:t>
            </a:r>
            <a:r>
              <a:rPr lang="zh-CN" altLang="zh-CN" dirty="0"/>
              <a:t>．局部剧痛</a:t>
            </a:r>
            <a:r>
              <a:rPr lang="en-US" altLang="zh-CN" dirty="0"/>
              <a:t>   </a:t>
            </a:r>
            <a:r>
              <a:rPr lang="zh-CN" altLang="zh-CN" dirty="0"/>
              <a:t>　　　　　　　　</a:t>
            </a:r>
            <a:endParaRPr lang="en-US" altLang="zh-CN" dirty="0" smtClean="0"/>
          </a:p>
          <a:p>
            <a:pPr marL="914400" lvl="2" indent="0">
              <a:buNone/>
            </a:pPr>
            <a:r>
              <a:rPr lang="en-US" altLang="zh-CN" dirty="0" smtClean="0"/>
              <a:t>B</a:t>
            </a:r>
            <a:r>
              <a:rPr lang="zh-CN" altLang="zh-CN" dirty="0"/>
              <a:t>．局部肿胀</a:t>
            </a:r>
            <a:r>
              <a:rPr lang="en-US" altLang="zh-CN" dirty="0"/>
              <a:t>   </a:t>
            </a:r>
            <a:endParaRPr lang="zh-CN" altLang="zh-CN" dirty="0"/>
          </a:p>
          <a:p>
            <a:pPr marL="914400" lvl="2" indent="0">
              <a:buNone/>
            </a:pPr>
            <a:r>
              <a:rPr lang="en-US" altLang="zh-CN" dirty="0"/>
              <a:t>C</a:t>
            </a:r>
            <a:r>
              <a:rPr lang="zh-CN" altLang="zh-CN" dirty="0"/>
              <a:t>．局部皮下淤血</a:t>
            </a:r>
            <a:r>
              <a:rPr lang="en-US" altLang="zh-CN" dirty="0"/>
              <a:t>  </a:t>
            </a:r>
            <a:r>
              <a:rPr lang="zh-CN" altLang="zh-CN" dirty="0"/>
              <a:t>　　　　　　 </a:t>
            </a:r>
            <a:endParaRPr lang="en-US" altLang="zh-CN" dirty="0" smtClean="0"/>
          </a:p>
          <a:p>
            <a:pPr marL="914400" lvl="2" indent="0">
              <a:buNone/>
            </a:pPr>
            <a:r>
              <a:rPr lang="en-US" altLang="zh-CN" dirty="0" smtClean="0"/>
              <a:t>D</a:t>
            </a:r>
            <a:r>
              <a:rPr lang="zh-CN" altLang="zh-CN" dirty="0"/>
              <a:t>．肢体活动障碍</a:t>
            </a:r>
            <a:r>
              <a:rPr lang="en-US" altLang="zh-CN" dirty="0"/>
              <a:t>   </a:t>
            </a:r>
            <a:endParaRPr lang="zh-CN" altLang="zh-CN" dirty="0"/>
          </a:p>
          <a:p>
            <a:pPr marL="914400" lvl="2" indent="0">
              <a:buNone/>
            </a:pPr>
            <a:r>
              <a:rPr lang="en-US" altLang="zh-CN" dirty="0"/>
              <a:t>E</a:t>
            </a:r>
            <a:r>
              <a:rPr lang="zh-CN" altLang="zh-CN" dirty="0"/>
              <a:t>．假关节活动</a:t>
            </a:r>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1141280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a:t>辅助检查</a:t>
            </a:r>
          </a:p>
          <a:p>
            <a:pPr lvl="2"/>
            <a:r>
              <a:rPr lang="zh-CN" altLang="zh-CN" dirty="0" smtClean="0"/>
              <a:t>血常规检查</a:t>
            </a:r>
            <a:r>
              <a:rPr lang="en-US" altLang="zh-CN" dirty="0" smtClean="0"/>
              <a:t>  </a:t>
            </a:r>
            <a:endParaRPr lang="en-US" altLang="zh-CN" dirty="0"/>
          </a:p>
          <a:p>
            <a:pPr lvl="3"/>
            <a:r>
              <a:rPr lang="zh-CN" altLang="zh-CN" dirty="0"/>
              <a:t>确定有</a:t>
            </a:r>
            <a:r>
              <a:rPr lang="zh-CN" altLang="zh-CN" dirty="0" smtClean="0"/>
              <a:t>无红细胞</a:t>
            </a:r>
            <a:r>
              <a:rPr lang="zh-CN" altLang="zh-CN" dirty="0"/>
              <a:t>、血红蛋白及血细胞比容降低等贫血表现，有</a:t>
            </a:r>
            <a:r>
              <a:rPr lang="zh-CN" altLang="zh-CN" dirty="0" smtClean="0"/>
              <a:t>无白细胞</a:t>
            </a:r>
            <a:r>
              <a:rPr lang="zh-CN" altLang="zh-CN" dirty="0"/>
              <a:t>计数和中性粒细胞比例增高等感染征象。</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863510331"/>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10</a:t>
            </a:r>
            <a:r>
              <a:rPr lang="zh-CN" altLang="zh-CN" dirty="0"/>
              <a:t>．不是骨折特有体征的是</a:t>
            </a:r>
          </a:p>
          <a:p>
            <a:pPr marL="914400" lvl="2" indent="0">
              <a:buNone/>
            </a:pPr>
            <a:r>
              <a:rPr lang="en-US" altLang="zh-CN" dirty="0"/>
              <a:t>A</a:t>
            </a:r>
            <a:r>
              <a:rPr lang="zh-CN" altLang="zh-CN" dirty="0"/>
              <a:t>．畸形</a:t>
            </a:r>
            <a:r>
              <a:rPr lang="en-US" altLang="zh-CN" dirty="0"/>
              <a:t>   </a:t>
            </a:r>
            <a:r>
              <a:rPr lang="zh-CN" altLang="zh-CN" dirty="0"/>
              <a:t>　　　　　　　　　　</a:t>
            </a:r>
            <a:endParaRPr lang="en-US" altLang="zh-CN" dirty="0" smtClean="0"/>
          </a:p>
          <a:p>
            <a:pPr marL="914400" lvl="2" indent="0">
              <a:buNone/>
            </a:pPr>
            <a:r>
              <a:rPr lang="en-US" altLang="zh-CN" dirty="0" smtClean="0"/>
              <a:t>B</a:t>
            </a:r>
            <a:r>
              <a:rPr lang="zh-CN" altLang="zh-CN" dirty="0"/>
              <a:t>．假关节活动</a:t>
            </a:r>
            <a:r>
              <a:rPr lang="en-US" altLang="zh-CN" dirty="0"/>
              <a:t>   </a:t>
            </a:r>
            <a:endParaRPr lang="zh-CN" altLang="zh-CN" dirty="0"/>
          </a:p>
          <a:p>
            <a:pPr marL="914400" lvl="2" indent="0">
              <a:buNone/>
            </a:pPr>
            <a:r>
              <a:rPr lang="en-US" altLang="zh-CN" dirty="0"/>
              <a:t>C</a:t>
            </a:r>
            <a:r>
              <a:rPr lang="zh-CN" altLang="zh-CN" dirty="0"/>
              <a:t>．功能障碍</a:t>
            </a:r>
            <a:r>
              <a:rPr lang="en-US" altLang="zh-CN" dirty="0"/>
              <a:t>   </a:t>
            </a:r>
            <a:r>
              <a:rPr lang="zh-CN" altLang="zh-CN" dirty="0"/>
              <a:t>　　　　　　　　</a:t>
            </a:r>
            <a:endParaRPr lang="en-US" altLang="zh-CN" dirty="0" smtClean="0"/>
          </a:p>
          <a:p>
            <a:pPr marL="914400" lvl="2" indent="0">
              <a:buNone/>
            </a:pPr>
            <a:r>
              <a:rPr lang="en-US" altLang="zh-CN" dirty="0" smtClean="0"/>
              <a:t>D</a:t>
            </a:r>
            <a:r>
              <a:rPr lang="zh-CN" altLang="zh-CN" dirty="0"/>
              <a:t>．骨擦音</a:t>
            </a:r>
            <a:r>
              <a:rPr lang="en-US" altLang="zh-CN" dirty="0"/>
              <a:t>   </a:t>
            </a:r>
            <a:endParaRPr lang="zh-CN" altLang="zh-CN" dirty="0"/>
          </a:p>
          <a:p>
            <a:pPr marL="914400" lvl="2" indent="0">
              <a:buNone/>
            </a:pPr>
            <a:r>
              <a:rPr lang="en-US" altLang="zh-CN" dirty="0"/>
              <a:t>E</a:t>
            </a:r>
            <a:r>
              <a:rPr lang="zh-CN" altLang="zh-CN" dirty="0"/>
              <a:t>．骨擦感</a:t>
            </a:r>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658140365"/>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11</a:t>
            </a:r>
            <a:r>
              <a:rPr lang="zh-CN" altLang="zh-CN" dirty="0"/>
              <a:t>．骨折后期并发关节僵硬的主要因素是</a:t>
            </a:r>
          </a:p>
          <a:p>
            <a:pPr marL="914400" lvl="2" indent="0">
              <a:buNone/>
            </a:pPr>
            <a:r>
              <a:rPr lang="en-US" altLang="zh-CN" dirty="0"/>
              <a:t>A</a:t>
            </a:r>
            <a:r>
              <a:rPr lang="zh-CN" altLang="zh-CN" dirty="0"/>
              <a:t>．营养不良</a:t>
            </a:r>
            <a:r>
              <a:rPr lang="en-US" altLang="zh-CN" dirty="0"/>
              <a:t>  </a:t>
            </a:r>
            <a:r>
              <a:rPr lang="zh-CN" altLang="zh-CN" dirty="0"/>
              <a:t>　　　　　　　　 </a:t>
            </a:r>
            <a:endParaRPr lang="en-US" altLang="zh-CN" dirty="0" smtClean="0"/>
          </a:p>
          <a:p>
            <a:pPr marL="914400" lvl="2" indent="0">
              <a:buNone/>
            </a:pPr>
            <a:r>
              <a:rPr lang="en-US" altLang="zh-CN" dirty="0" smtClean="0"/>
              <a:t>B</a:t>
            </a:r>
            <a:r>
              <a:rPr lang="zh-CN" altLang="zh-CN" dirty="0"/>
              <a:t>．老龄</a:t>
            </a:r>
            <a:r>
              <a:rPr lang="en-US" altLang="zh-CN" dirty="0"/>
              <a:t>   </a:t>
            </a:r>
            <a:endParaRPr lang="zh-CN" altLang="zh-CN" dirty="0"/>
          </a:p>
          <a:p>
            <a:pPr marL="914400" lvl="2" indent="0">
              <a:buNone/>
            </a:pPr>
            <a:r>
              <a:rPr lang="en-US" altLang="zh-CN" dirty="0"/>
              <a:t>C</a:t>
            </a:r>
            <a:r>
              <a:rPr lang="zh-CN" altLang="zh-CN" dirty="0"/>
              <a:t>．缺少功能锻炼</a:t>
            </a:r>
            <a:r>
              <a:rPr lang="en-US" altLang="zh-CN" dirty="0"/>
              <a:t>  </a:t>
            </a:r>
            <a:r>
              <a:rPr lang="zh-CN" altLang="zh-CN" dirty="0"/>
              <a:t>　　　　　　 </a:t>
            </a:r>
            <a:endParaRPr lang="en-US" altLang="zh-CN" dirty="0" smtClean="0"/>
          </a:p>
          <a:p>
            <a:pPr marL="914400" lvl="2" indent="0">
              <a:buNone/>
            </a:pPr>
            <a:r>
              <a:rPr lang="en-US" altLang="zh-CN" dirty="0" smtClean="0"/>
              <a:t>D</a:t>
            </a:r>
            <a:r>
              <a:rPr lang="zh-CN" altLang="zh-CN" dirty="0"/>
              <a:t>．肌肉萎缩</a:t>
            </a:r>
            <a:r>
              <a:rPr lang="en-US" altLang="zh-CN" dirty="0"/>
              <a:t>   </a:t>
            </a:r>
            <a:endParaRPr lang="zh-CN" altLang="zh-CN" dirty="0"/>
          </a:p>
          <a:p>
            <a:pPr marL="914400" lvl="2" indent="0">
              <a:buNone/>
            </a:pPr>
            <a:r>
              <a:rPr lang="en-US" altLang="zh-CN" dirty="0"/>
              <a:t>E</a:t>
            </a:r>
            <a:r>
              <a:rPr lang="zh-CN" altLang="zh-CN" dirty="0"/>
              <a:t>．神经损伤</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850254986"/>
      </p:ext>
    </p:extLst>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12</a:t>
            </a:r>
            <a:r>
              <a:rPr lang="zh-CN" altLang="zh-CN" dirty="0"/>
              <a:t>．脊柱骨折</a:t>
            </a:r>
            <a:r>
              <a:rPr lang="zh-CN" altLang="zh-CN" dirty="0" smtClean="0"/>
              <a:t>的</a:t>
            </a:r>
            <a:r>
              <a:rPr lang="zh-CN" altLang="en-US" dirty="0" smtClean="0"/>
              <a:t>患者</a:t>
            </a:r>
            <a:r>
              <a:rPr lang="zh-CN" altLang="zh-CN" dirty="0" smtClean="0"/>
              <a:t>急救</a:t>
            </a:r>
            <a:r>
              <a:rPr lang="zh-CN" altLang="zh-CN" dirty="0"/>
              <a:t>运送方法，正确的是</a:t>
            </a:r>
          </a:p>
          <a:p>
            <a:pPr marL="914400" lvl="2" indent="0">
              <a:buNone/>
            </a:pPr>
            <a:r>
              <a:rPr lang="en-US" altLang="zh-CN" dirty="0"/>
              <a:t>A</a:t>
            </a:r>
            <a:r>
              <a:rPr lang="zh-CN" altLang="zh-CN" dirty="0"/>
              <a:t>．用软担架搬运</a:t>
            </a:r>
            <a:r>
              <a:rPr lang="en-US" altLang="zh-CN" dirty="0"/>
              <a:t>    </a:t>
            </a:r>
            <a:r>
              <a:rPr lang="zh-CN" altLang="zh-CN" dirty="0"/>
              <a:t>　　　　　</a:t>
            </a:r>
            <a:endParaRPr lang="en-US" altLang="zh-CN" dirty="0" smtClean="0"/>
          </a:p>
          <a:p>
            <a:pPr marL="914400" lvl="2" indent="0">
              <a:buNone/>
            </a:pPr>
            <a:r>
              <a:rPr lang="en-US" altLang="zh-CN" dirty="0" smtClean="0"/>
              <a:t>B</a:t>
            </a:r>
            <a:r>
              <a:rPr lang="zh-CN" altLang="zh-CN" dirty="0"/>
              <a:t>．三人平托放于硬板抬送</a:t>
            </a:r>
            <a:r>
              <a:rPr lang="en-US" altLang="zh-CN" dirty="0"/>
              <a:t>    </a:t>
            </a:r>
            <a:endParaRPr lang="zh-CN" altLang="zh-CN" dirty="0"/>
          </a:p>
          <a:p>
            <a:pPr marL="914400" lvl="2" indent="0">
              <a:buNone/>
            </a:pPr>
            <a:r>
              <a:rPr lang="en-US" altLang="zh-CN" dirty="0"/>
              <a:t>C</a:t>
            </a:r>
            <a:r>
              <a:rPr lang="zh-CN" altLang="zh-CN" dirty="0"/>
              <a:t>．二人抱持搬运　　　　　　　</a:t>
            </a:r>
            <a:endParaRPr lang="en-US" altLang="zh-CN" dirty="0" smtClean="0"/>
          </a:p>
          <a:p>
            <a:pPr marL="914400" lvl="2" indent="0">
              <a:buNone/>
            </a:pPr>
            <a:r>
              <a:rPr lang="en-US" altLang="zh-CN" dirty="0" smtClean="0"/>
              <a:t>D</a:t>
            </a:r>
            <a:r>
              <a:rPr lang="zh-CN" altLang="zh-CN" dirty="0"/>
              <a:t>．一人抱持搬运</a:t>
            </a:r>
            <a:r>
              <a:rPr lang="en-US" altLang="zh-CN" dirty="0"/>
              <a:t>    </a:t>
            </a:r>
            <a:endParaRPr lang="zh-CN" altLang="zh-CN" dirty="0"/>
          </a:p>
          <a:p>
            <a:pPr marL="914400" lvl="2" indent="0">
              <a:buNone/>
            </a:pPr>
            <a:r>
              <a:rPr lang="en-US" altLang="zh-CN" dirty="0"/>
              <a:t>E</a:t>
            </a:r>
            <a:r>
              <a:rPr lang="zh-CN" altLang="zh-CN" dirty="0"/>
              <a:t>．一人背负搬运</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580517450"/>
      </p:ext>
    </p:extLst>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13</a:t>
            </a:r>
            <a:r>
              <a:rPr lang="zh-CN" altLang="zh-CN" dirty="0"/>
              <a:t>．关于断肢再植术后护理，以下不正确的是</a:t>
            </a:r>
          </a:p>
          <a:p>
            <a:pPr marL="914400" lvl="2" indent="0">
              <a:buNone/>
            </a:pPr>
            <a:r>
              <a:rPr lang="en-US" altLang="zh-CN" dirty="0"/>
              <a:t>A</a:t>
            </a:r>
            <a:r>
              <a:rPr lang="zh-CN" altLang="zh-CN" dirty="0"/>
              <a:t>．室温在</a:t>
            </a:r>
            <a:r>
              <a:rPr lang="en-US" altLang="zh-CN" dirty="0"/>
              <a:t>24</a:t>
            </a:r>
            <a:r>
              <a:rPr lang="zh-CN" altLang="zh-CN" dirty="0"/>
              <a:t>℃左右</a:t>
            </a:r>
            <a:r>
              <a:rPr lang="en-US" altLang="zh-CN" dirty="0"/>
              <a:t>   </a:t>
            </a:r>
            <a:r>
              <a:rPr lang="zh-CN" altLang="zh-CN" dirty="0"/>
              <a:t>　　　　</a:t>
            </a:r>
            <a:endParaRPr lang="en-US" altLang="zh-CN" dirty="0" smtClean="0"/>
          </a:p>
          <a:p>
            <a:pPr marL="914400" lvl="2" indent="0">
              <a:buNone/>
            </a:pPr>
            <a:r>
              <a:rPr lang="en-US" altLang="zh-CN" dirty="0" smtClean="0"/>
              <a:t>B</a:t>
            </a:r>
            <a:r>
              <a:rPr lang="zh-CN" altLang="zh-CN" dirty="0"/>
              <a:t>．将移植肢体置于稍高于心脏水平</a:t>
            </a:r>
            <a:r>
              <a:rPr lang="en-US" altLang="zh-CN" dirty="0"/>
              <a:t>  </a:t>
            </a:r>
            <a:endParaRPr lang="zh-CN" altLang="zh-CN" dirty="0"/>
          </a:p>
          <a:p>
            <a:pPr marL="914400" lvl="2" indent="0">
              <a:buNone/>
            </a:pPr>
            <a:r>
              <a:rPr lang="en-US" altLang="zh-CN" dirty="0"/>
              <a:t>C</a:t>
            </a:r>
            <a:r>
              <a:rPr lang="zh-CN" altLang="zh-CN" dirty="0" smtClean="0"/>
              <a:t>．</a:t>
            </a:r>
            <a:r>
              <a:rPr lang="zh-CN" altLang="en-US" dirty="0" smtClean="0"/>
              <a:t>静脉滴注</a:t>
            </a:r>
            <a:r>
              <a:rPr lang="zh-CN" altLang="zh-CN" dirty="0" smtClean="0"/>
              <a:t>低</a:t>
            </a:r>
            <a:r>
              <a:rPr lang="zh-CN" altLang="zh-CN" dirty="0"/>
              <a:t>分子</a:t>
            </a:r>
            <a:r>
              <a:rPr lang="zh-CN" altLang="zh-CN" dirty="0" smtClean="0"/>
              <a:t>右旋</a:t>
            </a:r>
            <a:r>
              <a:rPr lang="zh-CN" altLang="en-US" dirty="0" smtClean="0"/>
              <a:t>糖</a:t>
            </a:r>
            <a:r>
              <a:rPr lang="zh-CN" altLang="zh-CN" dirty="0" smtClean="0"/>
              <a:t>酐</a:t>
            </a:r>
            <a:r>
              <a:rPr lang="zh-CN" altLang="zh-CN" dirty="0"/>
              <a:t>　　　　　</a:t>
            </a:r>
            <a:endParaRPr lang="en-US" altLang="zh-CN" dirty="0" smtClean="0"/>
          </a:p>
          <a:p>
            <a:pPr marL="914400" lvl="2" indent="0">
              <a:buNone/>
            </a:pPr>
            <a:r>
              <a:rPr lang="en-US" altLang="zh-CN" dirty="0" smtClean="0"/>
              <a:t>D</a:t>
            </a:r>
            <a:r>
              <a:rPr lang="zh-CN" altLang="zh-CN" dirty="0" smtClean="0"/>
              <a:t>．</a:t>
            </a:r>
            <a:r>
              <a:rPr lang="zh-CN" altLang="en-US" dirty="0"/>
              <a:t>静脉滴注</a:t>
            </a:r>
            <a:r>
              <a:rPr lang="zh-CN" altLang="zh-CN" dirty="0" smtClean="0"/>
              <a:t>升压</a:t>
            </a:r>
            <a:r>
              <a:rPr lang="zh-CN" altLang="zh-CN" dirty="0"/>
              <a:t>药</a:t>
            </a:r>
            <a:r>
              <a:rPr lang="en-US" altLang="zh-CN" dirty="0"/>
              <a:t>     </a:t>
            </a:r>
            <a:endParaRPr lang="zh-CN" altLang="zh-CN" dirty="0"/>
          </a:p>
          <a:p>
            <a:pPr marL="914400" lvl="2" indent="0">
              <a:buNone/>
            </a:pPr>
            <a:r>
              <a:rPr lang="en-US" altLang="zh-CN" dirty="0"/>
              <a:t>E</a:t>
            </a:r>
            <a:r>
              <a:rPr lang="zh-CN" altLang="zh-CN" dirty="0"/>
              <a:t>．应用抗生素抗感染</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589747883"/>
      </p:ext>
    </p:extLst>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参考答案</a:t>
            </a:r>
          </a:p>
          <a:p>
            <a:pPr marL="457200" lvl="1" indent="0">
              <a:buNone/>
            </a:pPr>
            <a:r>
              <a:rPr lang="en-US" altLang="zh-CN" dirty="0"/>
              <a:t>1</a:t>
            </a:r>
            <a:r>
              <a:rPr lang="zh-CN" altLang="zh-CN" dirty="0"/>
              <a:t>．</a:t>
            </a:r>
            <a:r>
              <a:rPr lang="en-US" altLang="zh-CN" dirty="0"/>
              <a:t>D </a:t>
            </a:r>
            <a:r>
              <a:rPr lang="zh-CN" altLang="zh-CN" dirty="0"/>
              <a:t>　</a:t>
            </a:r>
            <a:r>
              <a:rPr lang="en-US" altLang="zh-CN" dirty="0"/>
              <a:t> 2</a:t>
            </a:r>
            <a:r>
              <a:rPr lang="zh-CN" altLang="zh-CN" dirty="0"/>
              <a:t>．</a:t>
            </a:r>
            <a:r>
              <a:rPr lang="en-US" altLang="zh-CN" dirty="0"/>
              <a:t>A  </a:t>
            </a:r>
            <a:r>
              <a:rPr lang="zh-CN" altLang="zh-CN" dirty="0"/>
              <a:t>　</a:t>
            </a:r>
            <a:r>
              <a:rPr lang="en-US" altLang="zh-CN" dirty="0"/>
              <a:t>3</a:t>
            </a:r>
            <a:r>
              <a:rPr lang="zh-CN" altLang="zh-CN" dirty="0"/>
              <a:t>．</a:t>
            </a:r>
            <a:r>
              <a:rPr lang="en-US" altLang="zh-CN" dirty="0"/>
              <a:t>D  </a:t>
            </a:r>
            <a:r>
              <a:rPr lang="zh-CN" altLang="zh-CN" dirty="0"/>
              <a:t>　</a:t>
            </a:r>
            <a:r>
              <a:rPr lang="en-US" altLang="zh-CN" dirty="0"/>
              <a:t>4</a:t>
            </a:r>
            <a:r>
              <a:rPr lang="zh-CN" altLang="zh-CN" dirty="0"/>
              <a:t>．</a:t>
            </a:r>
            <a:r>
              <a:rPr lang="en-US" altLang="zh-CN" dirty="0"/>
              <a:t>C </a:t>
            </a:r>
            <a:r>
              <a:rPr lang="zh-CN" altLang="zh-CN" dirty="0"/>
              <a:t>　</a:t>
            </a:r>
            <a:r>
              <a:rPr lang="en-US" altLang="zh-CN" dirty="0"/>
              <a:t> 5</a:t>
            </a:r>
            <a:r>
              <a:rPr lang="zh-CN" altLang="zh-CN" dirty="0"/>
              <a:t>．</a:t>
            </a:r>
            <a:r>
              <a:rPr lang="en-US" altLang="zh-CN" dirty="0"/>
              <a:t>B  </a:t>
            </a:r>
            <a:r>
              <a:rPr lang="zh-CN" altLang="zh-CN" dirty="0"/>
              <a:t>　</a:t>
            </a:r>
            <a:endParaRPr lang="en-US" altLang="zh-CN" dirty="0" smtClean="0"/>
          </a:p>
          <a:p>
            <a:pPr marL="457200" lvl="1" indent="0">
              <a:buNone/>
            </a:pPr>
            <a:r>
              <a:rPr lang="en-US" altLang="zh-CN" dirty="0" smtClean="0"/>
              <a:t>6</a:t>
            </a:r>
            <a:r>
              <a:rPr lang="zh-CN" altLang="zh-CN" dirty="0"/>
              <a:t>．</a:t>
            </a:r>
            <a:r>
              <a:rPr lang="en-US" altLang="zh-CN" dirty="0"/>
              <a:t>C </a:t>
            </a:r>
            <a:r>
              <a:rPr lang="zh-CN" altLang="zh-CN" dirty="0"/>
              <a:t>　</a:t>
            </a:r>
            <a:r>
              <a:rPr lang="en-US" altLang="zh-CN" dirty="0"/>
              <a:t> 7</a:t>
            </a:r>
            <a:r>
              <a:rPr lang="zh-CN" altLang="zh-CN" dirty="0"/>
              <a:t>．</a:t>
            </a:r>
            <a:r>
              <a:rPr lang="en-US" altLang="zh-CN" dirty="0"/>
              <a:t>C </a:t>
            </a:r>
            <a:r>
              <a:rPr lang="zh-CN" altLang="zh-CN" dirty="0"/>
              <a:t>　</a:t>
            </a:r>
            <a:r>
              <a:rPr lang="en-US" altLang="zh-CN" dirty="0"/>
              <a:t> 8</a:t>
            </a:r>
            <a:r>
              <a:rPr lang="zh-CN" altLang="zh-CN" dirty="0"/>
              <a:t>．</a:t>
            </a:r>
            <a:r>
              <a:rPr lang="en-US" altLang="zh-CN" dirty="0"/>
              <a:t>D </a:t>
            </a:r>
            <a:r>
              <a:rPr lang="zh-CN" altLang="zh-CN" dirty="0"/>
              <a:t>　</a:t>
            </a:r>
            <a:r>
              <a:rPr lang="en-US" altLang="zh-CN" dirty="0"/>
              <a:t> 9</a:t>
            </a:r>
            <a:r>
              <a:rPr lang="zh-CN" altLang="zh-CN" dirty="0"/>
              <a:t>．</a:t>
            </a:r>
            <a:r>
              <a:rPr lang="en-US" altLang="zh-CN" dirty="0"/>
              <a:t>E </a:t>
            </a:r>
            <a:r>
              <a:rPr lang="zh-CN" altLang="zh-CN" dirty="0"/>
              <a:t>　</a:t>
            </a:r>
            <a:r>
              <a:rPr lang="en-US" altLang="zh-CN" dirty="0"/>
              <a:t> 10</a:t>
            </a:r>
            <a:r>
              <a:rPr lang="zh-CN" altLang="zh-CN" dirty="0" smtClean="0"/>
              <a:t>．</a:t>
            </a:r>
            <a:r>
              <a:rPr lang="en-US" altLang="zh-CN" dirty="0" smtClean="0"/>
              <a:t>C  </a:t>
            </a:r>
          </a:p>
          <a:p>
            <a:pPr marL="457200" lvl="1" indent="0">
              <a:buNone/>
            </a:pPr>
            <a:r>
              <a:rPr lang="en-US" altLang="zh-CN" dirty="0" smtClean="0"/>
              <a:t>11</a:t>
            </a:r>
            <a:r>
              <a:rPr lang="zh-CN" altLang="zh-CN" dirty="0"/>
              <a:t>．</a:t>
            </a:r>
            <a:r>
              <a:rPr lang="en-US" altLang="zh-CN" dirty="0"/>
              <a:t>C </a:t>
            </a:r>
            <a:r>
              <a:rPr lang="zh-CN" altLang="zh-CN" dirty="0"/>
              <a:t>　</a:t>
            </a:r>
            <a:r>
              <a:rPr lang="en-US" altLang="zh-CN" dirty="0"/>
              <a:t> 12</a:t>
            </a:r>
            <a:r>
              <a:rPr lang="zh-CN" altLang="zh-CN" dirty="0"/>
              <a:t>．</a:t>
            </a:r>
            <a:r>
              <a:rPr lang="en-US" altLang="zh-CN" dirty="0"/>
              <a:t>B </a:t>
            </a:r>
            <a:r>
              <a:rPr lang="zh-CN" altLang="zh-CN" dirty="0"/>
              <a:t>　</a:t>
            </a:r>
            <a:r>
              <a:rPr lang="en-US" altLang="zh-CN" dirty="0"/>
              <a:t> 13</a:t>
            </a:r>
            <a:r>
              <a:rPr lang="zh-CN" altLang="zh-CN" dirty="0"/>
              <a:t>．</a:t>
            </a:r>
            <a:r>
              <a:rPr lang="en-US" altLang="zh-CN" dirty="0"/>
              <a:t>D</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71332992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与疾病相关</a:t>
            </a:r>
            <a:r>
              <a:rPr lang="zh-CN" altLang="zh-CN" dirty="0"/>
              <a:t>的健康史　</a:t>
            </a:r>
          </a:p>
          <a:p>
            <a:pPr lvl="2"/>
            <a:r>
              <a:rPr lang="zh-CN" altLang="zh-CN" dirty="0" smtClean="0"/>
              <a:t>评估受伤情况</a:t>
            </a:r>
            <a:r>
              <a:rPr lang="en-US" altLang="zh-CN" dirty="0" smtClean="0"/>
              <a:t>  </a:t>
            </a:r>
            <a:r>
              <a:rPr lang="zh-CN" altLang="zh-CN" dirty="0"/>
              <a:t>受伤原因、部位和时间、经过（包括暴力的大小、方向、性质，受伤</a:t>
            </a:r>
            <a:r>
              <a:rPr lang="zh-CN" altLang="zh-CN" dirty="0" smtClean="0"/>
              <a:t>后</a:t>
            </a:r>
            <a:r>
              <a:rPr lang="zh-CN" altLang="en-US" dirty="0" smtClean="0"/>
              <a:t>患者</a:t>
            </a:r>
            <a:r>
              <a:rPr lang="zh-CN" altLang="zh-CN" dirty="0" smtClean="0"/>
              <a:t>功能</a:t>
            </a:r>
            <a:r>
              <a:rPr lang="zh-CN" altLang="zh-CN" dirty="0"/>
              <a:t>障碍及伤情发展、急救处理经过等）</a:t>
            </a:r>
            <a:r>
              <a:rPr lang="zh-CN" altLang="zh-CN" dirty="0" smtClean="0"/>
              <a:t>。</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45959909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与疾病相关</a:t>
            </a:r>
            <a:r>
              <a:rPr lang="zh-CN" altLang="zh-CN" dirty="0"/>
              <a:t>的健康史　</a:t>
            </a:r>
          </a:p>
          <a:p>
            <a:pPr lvl="2"/>
            <a:r>
              <a:rPr lang="zh-CN" altLang="zh-CN" dirty="0" smtClean="0"/>
              <a:t>评估骨折愈合程度及影响骨折愈合</a:t>
            </a:r>
            <a:r>
              <a:rPr lang="zh-CN" altLang="zh-CN" dirty="0"/>
              <a:t>的</a:t>
            </a:r>
            <a:r>
              <a:rPr lang="zh-CN" altLang="zh-CN" dirty="0" smtClean="0"/>
              <a:t>因素</a:t>
            </a:r>
            <a:endParaRPr lang="en-US" altLang="zh-CN" dirty="0" smtClean="0"/>
          </a:p>
          <a:p>
            <a:pPr lvl="3"/>
            <a:r>
              <a:rPr lang="zh-CN" altLang="zh-CN" dirty="0"/>
              <a:t>骨折的愈合</a:t>
            </a:r>
            <a:r>
              <a:rPr lang="zh-CN" altLang="zh-CN" dirty="0" smtClean="0"/>
              <a:t>过程</a:t>
            </a:r>
            <a:endParaRPr lang="en-US" altLang="zh-CN" dirty="0" smtClean="0"/>
          </a:p>
          <a:p>
            <a:pPr lvl="4"/>
            <a:r>
              <a:rPr lang="zh-CN" altLang="zh-CN" dirty="0"/>
              <a:t>血肿机化演进</a:t>
            </a:r>
            <a:r>
              <a:rPr lang="zh-CN" altLang="zh-CN" dirty="0" smtClean="0"/>
              <a:t>期</a:t>
            </a:r>
            <a:endParaRPr lang="en-US" altLang="zh-CN" dirty="0" smtClean="0"/>
          </a:p>
          <a:p>
            <a:pPr lvl="4"/>
            <a:r>
              <a:rPr lang="zh-CN" altLang="zh-CN" dirty="0"/>
              <a:t>原始骨痂形成</a:t>
            </a:r>
            <a:r>
              <a:rPr lang="zh-CN" altLang="zh-CN" dirty="0" smtClean="0"/>
              <a:t>期</a:t>
            </a:r>
            <a:endParaRPr lang="en-US" altLang="zh-CN" dirty="0" smtClean="0"/>
          </a:p>
          <a:p>
            <a:pPr lvl="4"/>
            <a:r>
              <a:rPr lang="zh-CN" altLang="zh-CN" dirty="0"/>
              <a:t>骨痂改造塑形期</a:t>
            </a:r>
            <a:endParaRPr lang="en-US" altLang="zh-CN" dirty="0" smtClean="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9888840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a:t>与疾病相关的健康史　</a:t>
            </a:r>
          </a:p>
          <a:p>
            <a:pPr lvl="2"/>
            <a:r>
              <a:rPr lang="zh-CN" altLang="zh-CN" dirty="0"/>
              <a:t>评估骨折愈合程度及影响骨折愈合</a:t>
            </a:r>
            <a:r>
              <a:rPr lang="zh-CN" altLang="zh-CN" dirty="0" smtClean="0"/>
              <a:t>的因素</a:t>
            </a:r>
            <a:endParaRPr lang="en-US" altLang="zh-CN" dirty="0" smtClean="0"/>
          </a:p>
          <a:p>
            <a:pPr lvl="3"/>
            <a:r>
              <a:rPr lang="zh-CN" altLang="zh-CN" dirty="0" smtClean="0"/>
              <a:t>影响骨折愈合</a:t>
            </a:r>
            <a:r>
              <a:rPr lang="zh-CN" altLang="zh-CN" dirty="0"/>
              <a:t>的因素</a:t>
            </a:r>
            <a:endParaRPr lang="en-US" altLang="zh-CN" dirty="0"/>
          </a:p>
          <a:p>
            <a:pPr lvl="4"/>
            <a:r>
              <a:rPr lang="zh-CN" altLang="zh-CN" dirty="0"/>
              <a:t>全身</a:t>
            </a:r>
            <a:r>
              <a:rPr lang="zh-CN" altLang="zh-CN" dirty="0" smtClean="0"/>
              <a:t>因素</a:t>
            </a:r>
            <a:endParaRPr lang="en-US" altLang="zh-CN" dirty="0"/>
          </a:p>
          <a:p>
            <a:pPr lvl="4"/>
            <a:r>
              <a:rPr lang="zh-CN" altLang="zh-CN" dirty="0" smtClean="0"/>
              <a:t>局部因素</a:t>
            </a:r>
            <a:endParaRPr lang="en-US" altLang="zh-CN" dirty="0" smtClean="0"/>
          </a:p>
          <a:p>
            <a:pPr lvl="4"/>
            <a:r>
              <a:rPr lang="zh-CN" altLang="zh-CN" dirty="0"/>
              <a:t>医源性因素</a:t>
            </a:r>
          </a:p>
          <a:p>
            <a:pPr lvl="3"/>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272643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r>
              <a:rPr lang="zh-CN" altLang="zh-CN" dirty="0"/>
              <a:t>学习目标</a:t>
            </a:r>
          </a:p>
          <a:p>
            <a:pPr lvl="1"/>
            <a:r>
              <a:rPr lang="zh-CN" altLang="zh-CN" dirty="0"/>
              <a:t>识记：</a:t>
            </a:r>
          </a:p>
          <a:p>
            <a:pPr lvl="2"/>
            <a:r>
              <a:rPr lang="zh-CN" altLang="zh-CN" dirty="0" smtClean="0"/>
              <a:t>列举</a:t>
            </a:r>
            <a:r>
              <a:rPr lang="zh-CN" altLang="zh-CN" dirty="0"/>
              <a:t>骨折、常见四肢骨折、骨盆骨折的常见原因及辅助检查方法；断肢（指）再植的适应证及禁忌证。 </a:t>
            </a:r>
          </a:p>
          <a:p>
            <a:pPr lvl="2"/>
            <a:r>
              <a:rPr lang="zh-CN" altLang="zh-CN" dirty="0" smtClean="0"/>
              <a:t>描述</a:t>
            </a:r>
            <a:r>
              <a:rPr lang="zh-CN" altLang="zh-CN" dirty="0"/>
              <a:t>骨折、常见四肢骨折、脊柱骨折、脊髓损伤及骨盆骨折的临床表现和治疗原则。</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
        <p:nvSpPr>
          <p:cNvPr id="5" name="标题 1"/>
          <p:cNvSpPr>
            <a:spLocks noGrp="1"/>
          </p:cNvSpPr>
          <p:nvPr>
            <p:ph type="title"/>
          </p:nvPr>
        </p:nvSpPr>
        <p:spPr>
          <a:xfrm>
            <a:off x="838200" y="304800"/>
            <a:ext cx="8077200" cy="563563"/>
          </a:xfrm>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Tree>
    <p:extLst>
      <p:ext uri="{BB962C8B-B14F-4D97-AF65-F5344CB8AC3E}">
        <p14:creationId xmlns:p14="http://schemas.microsoft.com/office/powerpoint/2010/main" xmlns="" val="18334525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a:t>与疾病相关的健康史　</a:t>
            </a:r>
          </a:p>
          <a:p>
            <a:pPr lvl="2"/>
            <a:r>
              <a:rPr lang="zh-CN" altLang="zh-CN" dirty="0"/>
              <a:t>评估骨折愈合程度及影响骨折愈合</a:t>
            </a:r>
            <a:r>
              <a:rPr lang="zh-CN" altLang="zh-CN" dirty="0" smtClean="0"/>
              <a:t>的因素</a:t>
            </a:r>
            <a:endParaRPr lang="en-US" altLang="zh-CN" dirty="0" smtClean="0"/>
          </a:p>
          <a:p>
            <a:pPr lvl="3"/>
            <a:r>
              <a:rPr lang="zh-CN" altLang="zh-CN" dirty="0" smtClean="0"/>
              <a:t>骨折愈合</a:t>
            </a:r>
            <a:r>
              <a:rPr lang="zh-CN" altLang="zh-CN" dirty="0"/>
              <a:t>的</a:t>
            </a:r>
            <a:r>
              <a:rPr lang="zh-CN" altLang="zh-CN" dirty="0" smtClean="0"/>
              <a:t>标准</a:t>
            </a:r>
            <a:endParaRPr lang="en-US" altLang="zh-CN" dirty="0" smtClean="0"/>
          </a:p>
          <a:p>
            <a:pPr lvl="4"/>
            <a:r>
              <a:rPr lang="zh-CN" altLang="zh-CN" sz="2400" dirty="0"/>
              <a:t>局部无反常活动，无压痛和纵向叩击痛</a:t>
            </a:r>
            <a:r>
              <a:rPr lang="zh-CN" altLang="zh-CN" sz="2400" dirty="0" smtClean="0"/>
              <a:t>；</a:t>
            </a:r>
            <a:endParaRPr lang="en-US" altLang="zh-CN" sz="2400" dirty="0" smtClean="0"/>
          </a:p>
          <a:p>
            <a:pPr lvl="4"/>
            <a:r>
              <a:rPr lang="en-US" altLang="zh-CN" sz="2400" dirty="0" smtClean="0"/>
              <a:t>X</a:t>
            </a:r>
            <a:r>
              <a:rPr lang="zh-CN" altLang="zh-CN" sz="2400" dirty="0"/>
              <a:t>线摄片显示骨折线模糊，有连续骨痂通过骨折</a:t>
            </a:r>
            <a:r>
              <a:rPr lang="zh-CN" altLang="zh-CN" sz="2400" dirty="0" smtClean="0"/>
              <a:t>线</a:t>
            </a:r>
            <a:endParaRPr lang="en-US" altLang="zh-CN" sz="2400" dirty="0" smtClean="0"/>
          </a:p>
          <a:p>
            <a:pPr lvl="4"/>
            <a:r>
              <a:rPr lang="zh-CN" altLang="zh-CN" sz="2400" dirty="0" smtClean="0"/>
              <a:t>外固定</a:t>
            </a:r>
            <a:r>
              <a:rPr lang="zh-CN" altLang="zh-CN" sz="2400" dirty="0"/>
              <a:t>解除后上肢能向前平</a:t>
            </a:r>
            <a:r>
              <a:rPr lang="zh-CN" altLang="zh-CN" sz="2400" dirty="0" smtClean="0"/>
              <a:t>举</a:t>
            </a:r>
            <a:r>
              <a:rPr lang="en-US" altLang="zh-CN" sz="2400" dirty="0" smtClean="0"/>
              <a:t>1kg</a:t>
            </a:r>
            <a:r>
              <a:rPr lang="zh-CN" altLang="zh-CN" sz="2400" dirty="0"/>
              <a:t>重量达</a:t>
            </a:r>
            <a:r>
              <a:rPr lang="en-US" altLang="zh-CN" sz="2400" dirty="0"/>
              <a:t>1</a:t>
            </a:r>
            <a:r>
              <a:rPr lang="zh-CN" altLang="zh-CN" sz="2400" dirty="0"/>
              <a:t>分钟；下肢能不扶拐平地连续步行</a:t>
            </a:r>
            <a:r>
              <a:rPr lang="en-US" altLang="zh-CN" sz="2400" dirty="0"/>
              <a:t>3</a:t>
            </a:r>
            <a:r>
              <a:rPr lang="zh-CN" altLang="zh-CN" sz="2400" dirty="0"/>
              <a:t>分钟，且不少于</a:t>
            </a:r>
            <a:r>
              <a:rPr lang="en-US" altLang="zh-CN" sz="2400" dirty="0"/>
              <a:t>30</a:t>
            </a:r>
            <a:r>
              <a:rPr lang="zh-CN" altLang="zh-CN" sz="2400" dirty="0"/>
              <a:t>步；连续观察</a:t>
            </a:r>
            <a:r>
              <a:rPr lang="en-US" altLang="zh-CN" sz="2400" dirty="0"/>
              <a:t>2</a:t>
            </a:r>
            <a:r>
              <a:rPr lang="zh-CN" altLang="zh-CN" sz="2400" dirty="0"/>
              <a:t>周</a:t>
            </a:r>
            <a:r>
              <a:rPr lang="zh-CN" altLang="zh-CN" sz="2400" dirty="0" smtClean="0"/>
              <a:t>骨折处不变形</a:t>
            </a:r>
            <a:endParaRPr lang="zh-CN" altLang="zh-CN" sz="2400" dirty="0"/>
          </a:p>
          <a:p>
            <a:pPr lvl="3"/>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549032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心理</a:t>
            </a:r>
            <a:r>
              <a:rPr lang="zh-CN" altLang="zh-CN" dirty="0"/>
              <a:t>社会状况</a:t>
            </a:r>
            <a:r>
              <a:rPr lang="en-US" altLang="zh-CN" dirty="0"/>
              <a:t>  </a:t>
            </a:r>
            <a:endParaRPr lang="zh-CN" altLang="zh-CN" dirty="0"/>
          </a:p>
          <a:p>
            <a:pPr lvl="2"/>
            <a:r>
              <a:rPr lang="zh-CN" altLang="en-US" dirty="0" smtClean="0"/>
              <a:t>患者</a:t>
            </a:r>
            <a:r>
              <a:rPr lang="zh-CN" altLang="zh-CN" dirty="0" smtClean="0"/>
              <a:t>的</a:t>
            </a:r>
            <a:r>
              <a:rPr lang="zh-CN" altLang="zh-CN" dirty="0"/>
              <a:t>心理状态取决于损伤的范围和程度，骨折早期可由于意外事件的刺激及治疗带来的痛苦、恐惧、烦躁、易激惹的情绪反应；后期由于长期卧床、肢体功能障碍或残疾等而产生的焦虑、悲观、绝望、厌世等心理</a:t>
            </a:r>
            <a:r>
              <a:rPr lang="zh-CN" altLang="zh-CN" dirty="0" smtClean="0"/>
              <a:t>反应</a:t>
            </a:r>
            <a:endParaRPr lang="en-US" altLang="zh-CN" dirty="0" smtClean="0"/>
          </a:p>
          <a:p>
            <a:pPr lvl="2"/>
            <a:r>
              <a:rPr lang="zh-CN" altLang="zh-CN" dirty="0" smtClean="0"/>
              <a:t>评估</a:t>
            </a:r>
            <a:r>
              <a:rPr lang="zh-CN" altLang="en-US" dirty="0" smtClean="0"/>
              <a:t>患者</a:t>
            </a:r>
            <a:r>
              <a:rPr lang="zh-CN" altLang="zh-CN" dirty="0" smtClean="0"/>
              <a:t>家庭</a:t>
            </a:r>
            <a:r>
              <a:rPr lang="zh-CN" altLang="zh-CN" dirty="0"/>
              <a:t>经济状况及家庭</a:t>
            </a:r>
            <a:r>
              <a:rPr lang="zh-CN" altLang="zh-CN" dirty="0" smtClean="0"/>
              <a:t>对</a:t>
            </a:r>
            <a:r>
              <a:rPr lang="zh-CN" altLang="en-US" dirty="0" smtClean="0"/>
              <a:t>患者</a:t>
            </a:r>
            <a:r>
              <a:rPr lang="zh-CN" altLang="zh-CN" dirty="0" smtClean="0"/>
              <a:t>的</a:t>
            </a:r>
            <a:r>
              <a:rPr lang="zh-CN" altLang="zh-CN" dirty="0"/>
              <a:t>支持</a:t>
            </a:r>
            <a:r>
              <a:rPr lang="zh-CN" altLang="zh-CN" dirty="0" smtClean="0"/>
              <a:t>程度</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8353893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en-US" dirty="0" smtClean="0"/>
              <a:t>复位</a:t>
            </a:r>
            <a:r>
              <a:rPr lang="zh-CN" altLang="zh-CN" dirty="0" smtClean="0"/>
              <a:t> </a:t>
            </a:r>
            <a:r>
              <a:rPr lang="en-US" altLang="zh-CN" dirty="0" smtClean="0"/>
              <a:t>(</a:t>
            </a:r>
            <a:r>
              <a:rPr lang="en-US" altLang="zh-CN" dirty="0"/>
              <a:t>reduction</a:t>
            </a:r>
            <a:r>
              <a:rPr lang="en-US" altLang="zh-CN" dirty="0" smtClean="0"/>
              <a:t>)    </a:t>
            </a:r>
            <a:r>
              <a:rPr lang="zh-CN" altLang="zh-CN" dirty="0" smtClean="0"/>
              <a:t>是</a:t>
            </a:r>
            <a:r>
              <a:rPr lang="zh-CN" altLang="zh-CN" dirty="0"/>
              <a:t>通过手法或手术使骨折部位恢复到正常或接近正常的解剖</a:t>
            </a:r>
            <a:r>
              <a:rPr lang="zh-CN" altLang="zh-CN" dirty="0" smtClean="0"/>
              <a:t>关系</a:t>
            </a:r>
            <a:endParaRPr lang="en-US" altLang="zh-CN" dirty="0" smtClean="0"/>
          </a:p>
          <a:p>
            <a:pPr lvl="3"/>
            <a:r>
              <a:rPr lang="zh-CN" altLang="zh-CN" dirty="0"/>
              <a:t>复位</a:t>
            </a:r>
            <a:r>
              <a:rPr lang="zh-CN" altLang="zh-CN" dirty="0" smtClean="0"/>
              <a:t>标准</a:t>
            </a:r>
            <a:endParaRPr lang="en-US" altLang="zh-CN" dirty="0" smtClean="0"/>
          </a:p>
          <a:p>
            <a:pPr lvl="4"/>
            <a:r>
              <a:rPr lang="zh-CN" altLang="en-US" dirty="0" smtClean="0"/>
              <a:t>解剖复位</a:t>
            </a:r>
            <a:endParaRPr lang="en-US" altLang="zh-CN" dirty="0" smtClean="0"/>
          </a:p>
          <a:p>
            <a:pPr lvl="4"/>
            <a:r>
              <a:rPr lang="zh-CN" altLang="en-US" dirty="0" smtClean="0"/>
              <a:t>功能复位</a:t>
            </a:r>
            <a:endParaRPr lang="en-US" altLang="zh-CN" dirty="0" smtClean="0"/>
          </a:p>
          <a:p>
            <a:pPr lvl="3"/>
            <a:r>
              <a:rPr lang="zh-CN" altLang="en-US" dirty="0" smtClean="0"/>
              <a:t>复位方法</a:t>
            </a:r>
            <a:endParaRPr lang="en-US" altLang="zh-CN" dirty="0" smtClean="0"/>
          </a:p>
          <a:p>
            <a:pPr lvl="4"/>
            <a:r>
              <a:rPr lang="zh-CN" altLang="en-US" dirty="0" smtClean="0"/>
              <a:t>闭合复位</a:t>
            </a:r>
            <a:endParaRPr lang="en-US" altLang="zh-CN" dirty="0" smtClean="0"/>
          </a:p>
          <a:p>
            <a:pPr lvl="4"/>
            <a:r>
              <a:rPr lang="zh-CN" altLang="en-US" dirty="0" smtClean="0"/>
              <a:t>切开复位</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3095081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治疗原则</a:t>
            </a:r>
            <a:endParaRPr lang="en-US" altLang="zh-CN" dirty="0"/>
          </a:p>
          <a:p>
            <a:pPr lvl="2"/>
            <a:r>
              <a:rPr lang="zh-CN" altLang="en-US" dirty="0" smtClean="0"/>
              <a:t>固定</a:t>
            </a:r>
            <a:r>
              <a:rPr lang="zh-CN" altLang="zh-CN" dirty="0"/>
              <a:t>（</a:t>
            </a:r>
            <a:r>
              <a:rPr lang="en-US" altLang="zh-CN" dirty="0"/>
              <a:t>fixation</a:t>
            </a:r>
            <a:r>
              <a:rPr lang="zh-CN" altLang="zh-CN" dirty="0" smtClean="0"/>
              <a:t>）</a:t>
            </a:r>
            <a:endParaRPr lang="en-US" altLang="zh-CN" dirty="0" smtClean="0"/>
          </a:p>
          <a:p>
            <a:pPr lvl="3"/>
            <a:r>
              <a:rPr lang="zh-CN" altLang="en-US" dirty="0" smtClean="0"/>
              <a:t>外固定</a:t>
            </a:r>
            <a:endParaRPr lang="en-US" altLang="zh-CN" dirty="0" smtClean="0"/>
          </a:p>
          <a:p>
            <a:pPr lvl="4"/>
            <a:r>
              <a:rPr lang="zh-CN" altLang="zh-CN" dirty="0"/>
              <a:t>小夹板</a:t>
            </a:r>
            <a:r>
              <a:rPr lang="zh-CN" altLang="zh-CN" dirty="0" smtClean="0"/>
              <a:t>固定</a:t>
            </a:r>
            <a:endParaRPr lang="en-US" altLang="zh-CN" dirty="0" smtClean="0"/>
          </a:p>
          <a:p>
            <a:pPr lvl="4"/>
            <a:r>
              <a:rPr lang="zh-CN" altLang="en-US" dirty="0" smtClean="0"/>
              <a:t>石膏绷带固定</a:t>
            </a:r>
            <a:endParaRPr lang="en-US" altLang="zh-CN" dirty="0" smtClean="0"/>
          </a:p>
          <a:p>
            <a:pPr lvl="4"/>
            <a:r>
              <a:rPr lang="zh-CN" altLang="zh-CN" dirty="0"/>
              <a:t>持续</a:t>
            </a:r>
            <a:r>
              <a:rPr lang="zh-CN" altLang="zh-CN" dirty="0" smtClean="0"/>
              <a:t>牵引</a:t>
            </a:r>
            <a:endParaRPr lang="en-US" altLang="zh-CN" dirty="0" smtClean="0"/>
          </a:p>
          <a:p>
            <a:pPr lvl="4"/>
            <a:r>
              <a:rPr lang="zh-CN" altLang="zh-CN" dirty="0" smtClean="0"/>
              <a:t>外</a:t>
            </a:r>
            <a:r>
              <a:rPr lang="zh-CN" altLang="zh-CN" dirty="0"/>
              <a:t>固定器</a:t>
            </a:r>
            <a:r>
              <a:rPr lang="zh-CN" altLang="zh-CN" dirty="0" smtClean="0"/>
              <a:t>固定</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5062896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3074" name="Picture 2" descr="图22-7皮牵引(A"/>
          <p:cNvPicPr>
            <a:picLocks noChangeAspect="1" noChangeArrowheads="1"/>
          </p:cNvPicPr>
          <p:nvPr/>
        </p:nvPicPr>
        <p:blipFill>
          <a:blip r:embed="rId2" cstate="print">
            <a:lum contrast="6000"/>
            <a:extLst>
              <a:ext uri="{28A0092B-C50C-407E-A947-70E740481C1C}">
                <a14:useLocalDpi xmlns:a14="http://schemas.microsoft.com/office/drawing/2010/main" xmlns="" val="0"/>
              </a:ext>
            </a:extLst>
          </a:blip>
          <a:srcRect/>
          <a:stretch>
            <a:fillRect/>
          </a:stretch>
        </p:blipFill>
        <p:spPr bwMode="auto">
          <a:xfrm>
            <a:off x="583191" y="1916832"/>
            <a:ext cx="4564873" cy="31780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3075" name="Picture 3" descr="u=4069496630,4066120749&amp;fm=23&amp;gp=0"/>
          <p:cNvPicPr>
            <a:picLocks noChangeAspect="1" noChangeArrowheads="1"/>
          </p:cNvPicPr>
          <p:nvPr/>
        </p:nvPicPr>
        <p:blipFill>
          <a:blip r:embed="rId3" cstate="print">
            <a:lum contrast="6000"/>
            <a:extLst>
              <a:ext uri="{28A0092B-C50C-407E-A947-70E740481C1C}">
                <a14:useLocalDpi xmlns:a14="http://schemas.microsoft.com/office/drawing/2010/main" xmlns="" val="0"/>
              </a:ext>
            </a:extLst>
          </a:blip>
          <a:srcRect/>
          <a:stretch>
            <a:fillRect/>
          </a:stretch>
        </p:blipFill>
        <p:spPr bwMode="auto">
          <a:xfrm>
            <a:off x="5148064" y="1268760"/>
            <a:ext cx="3658091" cy="40050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矩形 4"/>
          <p:cNvSpPr/>
          <p:nvPr/>
        </p:nvSpPr>
        <p:spPr>
          <a:xfrm>
            <a:off x="3597947" y="5301734"/>
            <a:ext cx="877163" cy="369332"/>
          </a:xfrm>
          <a:prstGeom prst="rect">
            <a:avLst/>
          </a:prstGeom>
        </p:spPr>
        <p:txBody>
          <a:bodyPr wrap="none">
            <a:spAutoFit/>
          </a:bodyPr>
          <a:lstStyle/>
          <a:p>
            <a:r>
              <a:rPr lang="zh-CN" altLang="zh-CN" dirty="0" smtClean="0"/>
              <a:t>皮</a:t>
            </a:r>
            <a:r>
              <a:rPr lang="zh-CN" altLang="zh-CN" dirty="0"/>
              <a:t>牵引</a:t>
            </a:r>
          </a:p>
        </p:txBody>
      </p:sp>
    </p:spTree>
    <p:extLst>
      <p:ext uri="{BB962C8B-B14F-4D97-AF65-F5344CB8AC3E}">
        <p14:creationId xmlns:p14="http://schemas.microsoft.com/office/powerpoint/2010/main" xmlns="" val="23908089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4098" name="图片 4" descr="颅骨牵引"/>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539552" y="1479458"/>
            <a:ext cx="3816424" cy="338970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099" name="Picture 3" descr="尺骨鹰嘴牵引"/>
          <p:cNvPicPr>
            <a:picLocks noChangeAspect="1" noChangeArrowheads="1"/>
          </p:cNvPicPr>
          <p:nvPr/>
        </p:nvPicPr>
        <p:blipFill>
          <a:blip r:embed="rId3" cstate="print">
            <a:lum contrast="54000"/>
            <a:extLst>
              <a:ext uri="{28A0092B-C50C-407E-A947-70E740481C1C}">
                <a14:useLocalDpi xmlns:a14="http://schemas.microsoft.com/office/drawing/2010/main" xmlns="" val="0"/>
              </a:ext>
            </a:extLst>
          </a:blip>
          <a:srcRect/>
          <a:stretch>
            <a:fillRect/>
          </a:stretch>
        </p:blipFill>
        <p:spPr bwMode="auto">
          <a:xfrm>
            <a:off x="5220072" y="1220166"/>
            <a:ext cx="3384376" cy="382338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矩形 4"/>
          <p:cNvSpPr/>
          <p:nvPr/>
        </p:nvSpPr>
        <p:spPr>
          <a:xfrm>
            <a:off x="1137149" y="5219908"/>
            <a:ext cx="2621230" cy="369332"/>
          </a:xfrm>
          <a:prstGeom prst="rect">
            <a:avLst/>
          </a:prstGeom>
        </p:spPr>
        <p:txBody>
          <a:bodyPr wrap="none">
            <a:spAutoFit/>
          </a:bodyPr>
          <a:lstStyle/>
          <a:p>
            <a:r>
              <a:rPr lang="zh-CN" altLang="zh-CN" dirty="0"/>
              <a:t>（</a:t>
            </a:r>
            <a:r>
              <a:rPr lang="en-US" altLang="zh-CN" dirty="0"/>
              <a:t>1</a:t>
            </a:r>
            <a:r>
              <a:rPr lang="zh-CN" altLang="zh-CN" dirty="0"/>
              <a:t>）颈椎骨折颅骨牵引</a:t>
            </a:r>
            <a:endParaRPr lang="zh-CN" altLang="en-US" dirty="0"/>
          </a:p>
        </p:txBody>
      </p:sp>
      <p:sp>
        <p:nvSpPr>
          <p:cNvPr id="6" name="矩形 5"/>
          <p:cNvSpPr/>
          <p:nvPr/>
        </p:nvSpPr>
        <p:spPr>
          <a:xfrm>
            <a:off x="5076056" y="5173962"/>
            <a:ext cx="3313728" cy="369332"/>
          </a:xfrm>
          <a:prstGeom prst="rect">
            <a:avLst/>
          </a:prstGeom>
        </p:spPr>
        <p:txBody>
          <a:bodyPr wrap="none">
            <a:spAutoFit/>
          </a:bodyPr>
          <a:lstStyle/>
          <a:p>
            <a:r>
              <a:rPr lang="zh-CN" altLang="zh-CN" dirty="0"/>
              <a:t>（</a:t>
            </a:r>
            <a:r>
              <a:rPr lang="en-US" altLang="zh-CN" dirty="0"/>
              <a:t>2</a:t>
            </a:r>
            <a:r>
              <a:rPr lang="zh-CN" altLang="zh-CN" dirty="0"/>
              <a:t>）肱骨干骨折尺骨鹰嘴牵引</a:t>
            </a:r>
            <a:endParaRPr lang="zh-CN" altLang="en-US" dirty="0"/>
          </a:p>
        </p:txBody>
      </p:sp>
      <p:sp>
        <p:nvSpPr>
          <p:cNvPr id="9" name="矩形 8"/>
          <p:cNvSpPr/>
          <p:nvPr/>
        </p:nvSpPr>
        <p:spPr>
          <a:xfrm>
            <a:off x="3858453" y="5733256"/>
            <a:ext cx="877163" cy="369332"/>
          </a:xfrm>
          <a:prstGeom prst="rect">
            <a:avLst/>
          </a:prstGeom>
        </p:spPr>
        <p:txBody>
          <a:bodyPr wrap="none">
            <a:spAutoFit/>
          </a:bodyPr>
          <a:lstStyle/>
          <a:p>
            <a:r>
              <a:rPr lang="zh-CN" altLang="zh-CN" dirty="0" smtClean="0"/>
              <a:t>骨</a:t>
            </a:r>
            <a:r>
              <a:rPr lang="zh-CN" altLang="zh-CN" dirty="0"/>
              <a:t>牵引</a:t>
            </a:r>
          </a:p>
        </p:txBody>
      </p:sp>
    </p:spTree>
    <p:extLst>
      <p:ext uri="{BB962C8B-B14F-4D97-AF65-F5344CB8AC3E}">
        <p14:creationId xmlns:p14="http://schemas.microsoft.com/office/powerpoint/2010/main" xmlns="" val="10991281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5122" name="图片 5" descr="骨牵引"/>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22374" y="1684004"/>
            <a:ext cx="3645570" cy="20882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123" name="Picture 3" descr="图38-5  骨牵引-4"/>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427984" y="1565316"/>
            <a:ext cx="4464496" cy="258376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矩形 4"/>
          <p:cNvSpPr/>
          <p:nvPr/>
        </p:nvSpPr>
        <p:spPr>
          <a:xfrm>
            <a:off x="588295" y="4437112"/>
            <a:ext cx="3313728" cy="369332"/>
          </a:xfrm>
          <a:prstGeom prst="rect">
            <a:avLst/>
          </a:prstGeom>
        </p:spPr>
        <p:txBody>
          <a:bodyPr wrap="none">
            <a:spAutoFit/>
          </a:bodyPr>
          <a:lstStyle/>
          <a:p>
            <a:r>
              <a:rPr lang="zh-CN" altLang="zh-CN" dirty="0"/>
              <a:t>（</a:t>
            </a:r>
            <a:r>
              <a:rPr lang="en-US" altLang="zh-CN" dirty="0"/>
              <a:t>3</a:t>
            </a:r>
            <a:r>
              <a:rPr lang="zh-CN" altLang="zh-CN" dirty="0"/>
              <a:t>）股骨干骨折胫骨结节牵引</a:t>
            </a:r>
            <a:endParaRPr lang="zh-CN" altLang="en-US" dirty="0"/>
          </a:p>
        </p:txBody>
      </p:sp>
      <p:sp>
        <p:nvSpPr>
          <p:cNvPr id="6" name="矩形 5"/>
          <p:cNvSpPr/>
          <p:nvPr/>
        </p:nvSpPr>
        <p:spPr>
          <a:xfrm>
            <a:off x="4406825" y="4437112"/>
            <a:ext cx="4006225" cy="369332"/>
          </a:xfrm>
          <a:prstGeom prst="rect">
            <a:avLst/>
          </a:prstGeom>
        </p:spPr>
        <p:txBody>
          <a:bodyPr wrap="none">
            <a:spAutoFit/>
          </a:bodyPr>
          <a:lstStyle/>
          <a:p>
            <a:r>
              <a:rPr lang="zh-CN" altLang="zh-CN" dirty="0"/>
              <a:t>（</a:t>
            </a:r>
            <a:r>
              <a:rPr lang="en-US" altLang="zh-CN" dirty="0"/>
              <a:t>4</a:t>
            </a:r>
            <a:r>
              <a:rPr lang="zh-CN" altLang="zh-CN" dirty="0"/>
              <a:t>）胫腓骨干骨折跟骨结节螺旋牵引</a:t>
            </a:r>
          </a:p>
        </p:txBody>
      </p:sp>
      <p:sp>
        <p:nvSpPr>
          <p:cNvPr id="7" name="矩形 6"/>
          <p:cNvSpPr/>
          <p:nvPr/>
        </p:nvSpPr>
        <p:spPr>
          <a:xfrm>
            <a:off x="3419872" y="5661248"/>
            <a:ext cx="877163" cy="369332"/>
          </a:xfrm>
          <a:prstGeom prst="rect">
            <a:avLst/>
          </a:prstGeom>
        </p:spPr>
        <p:txBody>
          <a:bodyPr wrap="none">
            <a:spAutoFit/>
          </a:bodyPr>
          <a:lstStyle/>
          <a:p>
            <a:r>
              <a:rPr lang="zh-CN" altLang="zh-CN" dirty="0" smtClean="0"/>
              <a:t>骨</a:t>
            </a:r>
            <a:r>
              <a:rPr lang="zh-CN" altLang="zh-CN" dirty="0"/>
              <a:t>牵引</a:t>
            </a:r>
          </a:p>
        </p:txBody>
      </p:sp>
    </p:spTree>
    <p:extLst>
      <p:ext uri="{BB962C8B-B14F-4D97-AF65-F5344CB8AC3E}">
        <p14:creationId xmlns:p14="http://schemas.microsoft.com/office/powerpoint/2010/main" xmlns="" val="20334922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6146" name="图片 6" descr="图42-3枕颌带牵引"/>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683568" y="1196752"/>
            <a:ext cx="2274184" cy="316835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47" name="图片 7"/>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491880" y="1263248"/>
            <a:ext cx="5374044" cy="194630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6148" name="Picture 4" descr="图38-6 兜带牵引-3"/>
          <p:cNvPicPr>
            <a:picLocks noChangeAspect="1" noChangeArrowheads="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4990901" y="3557588"/>
            <a:ext cx="3403198" cy="280917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矩形 4"/>
          <p:cNvSpPr/>
          <p:nvPr/>
        </p:nvSpPr>
        <p:spPr>
          <a:xfrm>
            <a:off x="824233" y="4180438"/>
            <a:ext cx="1992853" cy="369332"/>
          </a:xfrm>
          <a:prstGeom prst="rect">
            <a:avLst/>
          </a:prstGeom>
        </p:spPr>
        <p:txBody>
          <a:bodyPr wrap="none">
            <a:spAutoFit/>
          </a:bodyPr>
          <a:lstStyle/>
          <a:p>
            <a:r>
              <a:rPr lang="zh-CN" altLang="zh-CN" dirty="0"/>
              <a:t>（</a:t>
            </a:r>
            <a:r>
              <a:rPr lang="en-US" altLang="zh-CN" dirty="0"/>
              <a:t>1</a:t>
            </a:r>
            <a:r>
              <a:rPr lang="zh-CN" altLang="zh-CN" dirty="0"/>
              <a:t>）颌枕带牵引 </a:t>
            </a:r>
            <a:endParaRPr lang="zh-CN" altLang="en-US" dirty="0"/>
          </a:p>
        </p:txBody>
      </p:sp>
      <p:sp>
        <p:nvSpPr>
          <p:cNvPr id="6" name="矩形 5"/>
          <p:cNvSpPr/>
          <p:nvPr/>
        </p:nvSpPr>
        <p:spPr>
          <a:xfrm>
            <a:off x="4788024" y="3068821"/>
            <a:ext cx="2390398" cy="369332"/>
          </a:xfrm>
          <a:prstGeom prst="rect">
            <a:avLst/>
          </a:prstGeom>
        </p:spPr>
        <p:txBody>
          <a:bodyPr wrap="none">
            <a:spAutoFit/>
          </a:bodyPr>
          <a:lstStyle/>
          <a:p>
            <a:r>
              <a:rPr lang="zh-CN" altLang="zh-CN" dirty="0"/>
              <a:t>（</a:t>
            </a:r>
            <a:r>
              <a:rPr lang="en-US" altLang="zh-CN" dirty="0"/>
              <a:t>2</a:t>
            </a:r>
            <a:r>
              <a:rPr lang="zh-CN" altLang="zh-CN" dirty="0"/>
              <a:t>）骨盆牵引带牵引</a:t>
            </a:r>
            <a:endParaRPr lang="zh-CN" altLang="en-US" dirty="0"/>
          </a:p>
        </p:txBody>
      </p:sp>
      <p:sp>
        <p:nvSpPr>
          <p:cNvPr id="7" name="矩形 6"/>
          <p:cNvSpPr/>
          <p:nvPr/>
        </p:nvSpPr>
        <p:spPr>
          <a:xfrm>
            <a:off x="5651783" y="5979076"/>
            <a:ext cx="2159566" cy="369332"/>
          </a:xfrm>
          <a:prstGeom prst="rect">
            <a:avLst/>
          </a:prstGeom>
        </p:spPr>
        <p:txBody>
          <a:bodyPr wrap="none">
            <a:spAutoFit/>
          </a:bodyPr>
          <a:lstStyle/>
          <a:p>
            <a:r>
              <a:rPr lang="zh-CN" altLang="zh-CN" dirty="0"/>
              <a:t>（</a:t>
            </a:r>
            <a:r>
              <a:rPr lang="en-US" altLang="zh-CN" dirty="0"/>
              <a:t>3</a:t>
            </a:r>
            <a:r>
              <a:rPr lang="zh-CN" altLang="zh-CN" dirty="0"/>
              <a:t>）骨盆吊兜牵引</a:t>
            </a:r>
          </a:p>
        </p:txBody>
      </p:sp>
      <p:sp>
        <p:nvSpPr>
          <p:cNvPr id="8" name="矩形 7"/>
          <p:cNvSpPr/>
          <p:nvPr/>
        </p:nvSpPr>
        <p:spPr>
          <a:xfrm>
            <a:off x="2263088" y="5823181"/>
            <a:ext cx="1107996" cy="369332"/>
          </a:xfrm>
          <a:prstGeom prst="rect">
            <a:avLst/>
          </a:prstGeom>
        </p:spPr>
        <p:txBody>
          <a:bodyPr wrap="none">
            <a:spAutoFit/>
          </a:bodyPr>
          <a:lstStyle/>
          <a:p>
            <a:r>
              <a:rPr lang="zh-CN" altLang="zh-CN" dirty="0" smtClean="0"/>
              <a:t>兜</a:t>
            </a:r>
            <a:r>
              <a:rPr lang="zh-CN" altLang="zh-CN" dirty="0"/>
              <a:t>带牵引</a:t>
            </a:r>
            <a:endParaRPr lang="zh-CN" altLang="en-US" dirty="0"/>
          </a:p>
        </p:txBody>
      </p:sp>
    </p:spTree>
    <p:extLst>
      <p:ext uri="{BB962C8B-B14F-4D97-AF65-F5344CB8AC3E}">
        <p14:creationId xmlns:p14="http://schemas.microsoft.com/office/powerpoint/2010/main" xmlns="" val="41865948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7170" name="Picture 2" descr="图38-7  胫腓骨干骨折经皮穿针外固定器固定"/>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72754" y="1196752"/>
            <a:ext cx="2628503" cy="460370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矩形 4"/>
          <p:cNvSpPr/>
          <p:nvPr/>
        </p:nvSpPr>
        <p:spPr>
          <a:xfrm>
            <a:off x="1979712" y="5800460"/>
            <a:ext cx="3877985" cy="369332"/>
          </a:xfrm>
          <a:prstGeom prst="rect">
            <a:avLst/>
          </a:prstGeom>
        </p:spPr>
        <p:txBody>
          <a:bodyPr wrap="none">
            <a:spAutoFit/>
          </a:bodyPr>
          <a:lstStyle/>
          <a:p>
            <a:r>
              <a:rPr lang="zh-CN" altLang="zh-CN" dirty="0" smtClean="0"/>
              <a:t>胫</a:t>
            </a:r>
            <a:r>
              <a:rPr lang="zh-CN" altLang="zh-CN" dirty="0"/>
              <a:t>腓骨干骨折经皮穿针外固定器固定</a:t>
            </a:r>
          </a:p>
        </p:txBody>
      </p:sp>
    </p:spTree>
    <p:extLst>
      <p:ext uri="{BB962C8B-B14F-4D97-AF65-F5344CB8AC3E}">
        <p14:creationId xmlns:p14="http://schemas.microsoft.com/office/powerpoint/2010/main" xmlns="" val="23674106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治疗原则</a:t>
            </a:r>
            <a:endParaRPr lang="en-US" altLang="zh-CN" dirty="0"/>
          </a:p>
          <a:p>
            <a:pPr lvl="2"/>
            <a:r>
              <a:rPr lang="zh-CN" altLang="en-US" dirty="0"/>
              <a:t>固定</a:t>
            </a:r>
            <a:r>
              <a:rPr lang="zh-CN" altLang="zh-CN" dirty="0"/>
              <a:t>（</a:t>
            </a:r>
            <a:r>
              <a:rPr lang="en-US" altLang="zh-CN" dirty="0"/>
              <a:t>fixation</a:t>
            </a:r>
            <a:r>
              <a:rPr lang="zh-CN" altLang="zh-CN" dirty="0"/>
              <a:t>）</a:t>
            </a:r>
            <a:endParaRPr lang="en-US" altLang="zh-CN" dirty="0"/>
          </a:p>
          <a:p>
            <a:pPr lvl="3"/>
            <a:r>
              <a:rPr lang="zh-CN" altLang="en-US" dirty="0" smtClean="0"/>
              <a:t>内固定</a:t>
            </a:r>
            <a:endParaRPr lang="en-US" altLang="zh-CN" dirty="0" smtClean="0"/>
          </a:p>
          <a:p>
            <a:pPr lvl="4"/>
            <a:r>
              <a:rPr lang="zh-CN" altLang="zh-CN" dirty="0"/>
              <a:t>指采用金属或可降解材料，将切开复位的骨折固定在适当位置的固定</a:t>
            </a:r>
            <a:r>
              <a:rPr lang="zh-CN" altLang="zh-CN" dirty="0" smtClean="0"/>
              <a:t>方法</a:t>
            </a:r>
            <a:endParaRPr lang="en-US" altLang="zh-CN" dirty="0" smtClean="0"/>
          </a:p>
          <a:p>
            <a:pPr lvl="4"/>
            <a:r>
              <a:rPr lang="zh-CN" altLang="zh-CN" dirty="0"/>
              <a:t>常用的固定器材有钢针、钢板螺丝钉、髓内钉等</a:t>
            </a:r>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049169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第三十八章 </a:t>
            </a:r>
            <a:r>
              <a:rPr lang="zh-CN" altLang="zh-CN" dirty="0" smtClean="0"/>
              <a:t>骨折</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学习目标</a:t>
            </a:r>
          </a:p>
          <a:p>
            <a:pPr lvl="1"/>
            <a:r>
              <a:rPr lang="zh-CN" altLang="zh-CN" dirty="0" smtClean="0"/>
              <a:t>理解</a:t>
            </a:r>
            <a:r>
              <a:rPr lang="zh-CN" altLang="zh-CN" dirty="0"/>
              <a:t>：</a:t>
            </a:r>
          </a:p>
          <a:p>
            <a:pPr lvl="2"/>
            <a:r>
              <a:rPr lang="zh-CN" altLang="zh-CN" dirty="0" smtClean="0"/>
              <a:t>解释</a:t>
            </a:r>
            <a:r>
              <a:rPr lang="zh-CN" altLang="zh-CN" dirty="0"/>
              <a:t>骨折的并发症。</a:t>
            </a:r>
          </a:p>
          <a:p>
            <a:pPr lvl="2"/>
            <a:r>
              <a:rPr lang="zh-CN" altLang="zh-CN" dirty="0" smtClean="0"/>
              <a:t>解释常见</a:t>
            </a:r>
            <a:r>
              <a:rPr lang="zh-CN" altLang="zh-CN" dirty="0"/>
              <a:t>骨折的畸形特点</a:t>
            </a:r>
            <a:r>
              <a:rPr lang="en-US" altLang="zh-CN" dirty="0"/>
              <a:t> </a:t>
            </a:r>
            <a:endParaRPr lang="zh-CN" altLang="zh-CN" dirty="0"/>
          </a:p>
          <a:p>
            <a:pPr lvl="1"/>
            <a:r>
              <a:rPr lang="zh-CN" altLang="zh-CN" dirty="0"/>
              <a:t>运用：</a:t>
            </a:r>
          </a:p>
          <a:p>
            <a:pPr lvl="2"/>
            <a:r>
              <a:rPr lang="zh-CN" altLang="zh-CN" dirty="0" smtClean="0"/>
              <a:t>评估各部位骨折及断</a:t>
            </a:r>
            <a:r>
              <a:rPr lang="zh-CN" altLang="zh-CN" dirty="0"/>
              <a:t>肢（指）</a:t>
            </a:r>
            <a:r>
              <a:rPr lang="zh-CN" altLang="zh-CN" dirty="0" smtClean="0"/>
              <a:t>再植</a:t>
            </a:r>
            <a:r>
              <a:rPr lang="zh-CN" altLang="en-US" dirty="0" smtClean="0"/>
              <a:t>患者</a:t>
            </a:r>
            <a:r>
              <a:rPr lang="zh-CN" altLang="zh-CN" dirty="0" smtClean="0"/>
              <a:t>并</a:t>
            </a:r>
            <a:r>
              <a:rPr lang="zh-CN" altLang="zh-CN" dirty="0"/>
              <a:t>为</a:t>
            </a:r>
            <a:r>
              <a:rPr lang="zh-CN" altLang="zh-CN" dirty="0" smtClean="0"/>
              <a:t>其</a:t>
            </a:r>
            <a:r>
              <a:rPr lang="zh-CN" altLang="en-US" dirty="0"/>
              <a:t>制订</a:t>
            </a:r>
            <a:r>
              <a:rPr lang="zh-CN" altLang="zh-CN" dirty="0" smtClean="0"/>
              <a:t>护理</a:t>
            </a:r>
            <a:r>
              <a:rPr lang="zh-CN" altLang="zh-CN" dirty="0"/>
              <a:t>计划。</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7878590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8194" name="Picture 2" descr="图22-11股骨颈骨折加压螺丝钉内固定"/>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804738" y="1309138"/>
            <a:ext cx="1967061" cy="41360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195" name="Picture 3" descr="图22-10内固定（A"/>
          <p:cNvPicPr>
            <a:picLocks noGrp="1" noChangeAspect="1" noChangeArrowheads="1"/>
          </p:cNvPicPr>
          <p:nvPr>
            <p:ph idx="1"/>
          </p:nvPr>
        </p:nvPicPr>
        <p:blipFill>
          <a:blip r:embed="rId3" cstate="print">
            <a:lum contrast="30000"/>
            <a:extLst>
              <a:ext uri="{28A0092B-C50C-407E-A947-70E740481C1C}">
                <a14:useLocalDpi xmlns:a14="http://schemas.microsoft.com/office/drawing/2010/main" xmlns="" val="0"/>
              </a:ext>
            </a:extLst>
          </a:blip>
          <a:srcRect/>
          <a:stretch>
            <a:fillRect/>
          </a:stretch>
        </p:blipFill>
        <p:spPr bwMode="auto">
          <a:xfrm>
            <a:off x="3326641" y="1484784"/>
            <a:ext cx="2490716" cy="41922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8196" name="Picture 4" descr="图22-10内固定（接骨钢板、螺丝钉固定）"/>
          <p:cNvPicPr>
            <a:picLocks noChangeAspect="1" noChangeArrowheads="1"/>
          </p:cNvPicPr>
          <p:nvPr/>
        </p:nvPicPr>
        <p:blipFill>
          <a:blip r:embed="rId4" cstate="print">
            <a:lum contrast="30000"/>
            <a:extLst>
              <a:ext uri="{28A0092B-C50C-407E-A947-70E740481C1C}">
                <a14:useLocalDpi xmlns:a14="http://schemas.microsoft.com/office/drawing/2010/main" xmlns="" val="0"/>
              </a:ext>
            </a:extLst>
          </a:blip>
          <a:srcRect/>
          <a:stretch>
            <a:fillRect/>
          </a:stretch>
        </p:blipFill>
        <p:spPr bwMode="auto">
          <a:xfrm>
            <a:off x="6228184" y="1589073"/>
            <a:ext cx="2304256" cy="37121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矩形 4"/>
          <p:cNvSpPr/>
          <p:nvPr/>
        </p:nvSpPr>
        <p:spPr>
          <a:xfrm>
            <a:off x="1029696" y="5460583"/>
            <a:ext cx="774571" cy="369332"/>
          </a:xfrm>
          <a:prstGeom prst="rect">
            <a:avLst/>
          </a:prstGeom>
        </p:spPr>
        <p:txBody>
          <a:bodyPr wrap="none">
            <a:spAutoFit/>
          </a:bodyPr>
          <a:lstStyle/>
          <a:p>
            <a:r>
              <a:rPr lang="zh-CN" altLang="zh-CN" dirty="0"/>
              <a:t>（</a:t>
            </a:r>
            <a:r>
              <a:rPr lang="en-US" altLang="zh-CN" dirty="0"/>
              <a:t>1</a:t>
            </a:r>
            <a:r>
              <a:rPr lang="zh-CN" altLang="zh-CN" dirty="0"/>
              <a:t>）</a:t>
            </a:r>
            <a:endParaRPr lang="zh-CN" altLang="en-US" dirty="0"/>
          </a:p>
        </p:txBody>
      </p:sp>
      <p:sp>
        <p:nvSpPr>
          <p:cNvPr id="6" name="矩形 5"/>
          <p:cNvSpPr/>
          <p:nvPr/>
        </p:nvSpPr>
        <p:spPr>
          <a:xfrm>
            <a:off x="3923928" y="5461654"/>
            <a:ext cx="774571" cy="369332"/>
          </a:xfrm>
          <a:prstGeom prst="rect">
            <a:avLst/>
          </a:prstGeom>
        </p:spPr>
        <p:txBody>
          <a:bodyPr wrap="none">
            <a:spAutoFit/>
          </a:bodyPr>
          <a:lstStyle/>
          <a:p>
            <a:r>
              <a:rPr lang="zh-CN" altLang="zh-CN" dirty="0"/>
              <a:t>（</a:t>
            </a:r>
            <a:r>
              <a:rPr lang="en-US" altLang="zh-CN" dirty="0"/>
              <a:t>2</a:t>
            </a:r>
            <a:r>
              <a:rPr lang="zh-CN" altLang="zh-CN" dirty="0"/>
              <a:t>）</a:t>
            </a:r>
            <a:endParaRPr lang="zh-CN" altLang="en-US" dirty="0"/>
          </a:p>
        </p:txBody>
      </p:sp>
      <p:sp>
        <p:nvSpPr>
          <p:cNvPr id="7" name="矩形 6"/>
          <p:cNvSpPr/>
          <p:nvPr/>
        </p:nvSpPr>
        <p:spPr>
          <a:xfrm>
            <a:off x="7164288" y="5432008"/>
            <a:ext cx="774571" cy="369332"/>
          </a:xfrm>
          <a:prstGeom prst="rect">
            <a:avLst/>
          </a:prstGeom>
        </p:spPr>
        <p:txBody>
          <a:bodyPr wrap="none">
            <a:spAutoFit/>
          </a:bodyPr>
          <a:lstStyle/>
          <a:p>
            <a:r>
              <a:rPr lang="zh-CN" altLang="zh-CN" dirty="0"/>
              <a:t>（</a:t>
            </a:r>
            <a:r>
              <a:rPr lang="en-US" altLang="zh-CN" dirty="0"/>
              <a:t>3</a:t>
            </a:r>
            <a:r>
              <a:rPr lang="zh-CN" altLang="zh-CN" dirty="0"/>
              <a:t>）</a:t>
            </a:r>
            <a:endParaRPr lang="zh-CN" altLang="en-US" dirty="0"/>
          </a:p>
        </p:txBody>
      </p:sp>
      <p:sp>
        <p:nvSpPr>
          <p:cNvPr id="8" name="矩形 7"/>
          <p:cNvSpPr/>
          <p:nvPr/>
        </p:nvSpPr>
        <p:spPr>
          <a:xfrm>
            <a:off x="3295550" y="6021288"/>
            <a:ext cx="1338828" cy="369332"/>
          </a:xfrm>
          <a:prstGeom prst="rect">
            <a:avLst/>
          </a:prstGeom>
        </p:spPr>
        <p:txBody>
          <a:bodyPr wrap="none">
            <a:spAutoFit/>
          </a:bodyPr>
          <a:lstStyle/>
          <a:p>
            <a:r>
              <a:rPr lang="zh-CN" altLang="zh-CN" dirty="0" smtClean="0"/>
              <a:t>骨折</a:t>
            </a:r>
            <a:r>
              <a:rPr lang="zh-CN" altLang="zh-CN" dirty="0"/>
              <a:t>内固定</a:t>
            </a:r>
          </a:p>
        </p:txBody>
      </p:sp>
    </p:spTree>
    <p:extLst>
      <p:ext uri="{BB962C8B-B14F-4D97-AF65-F5344CB8AC3E}">
        <p14:creationId xmlns:p14="http://schemas.microsoft.com/office/powerpoint/2010/main" xmlns="" val="8685220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a:t>治疗原则</a:t>
            </a:r>
            <a:endParaRPr lang="en-US" altLang="zh-CN" dirty="0"/>
          </a:p>
          <a:p>
            <a:pPr lvl="2"/>
            <a:r>
              <a:rPr lang="zh-CN" altLang="en-US" dirty="0" smtClean="0"/>
              <a:t>功能锻炼</a:t>
            </a:r>
            <a:endParaRPr lang="en-US" altLang="zh-CN" dirty="0"/>
          </a:p>
          <a:p>
            <a:pPr lvl="3"/>
            <a:r>
              <a:rPr lang="zh-CN" altLang="zh-CN" dirty="0"/>
              <a:t>骨折</a:t>
            </a:r>
            <a:r>
              <a:rPr lang="zh-CN" altLang="zh-CN" dirty="0" smtClean="0"/>
              <a:t>早期</a:t>
            </a:r>
            <a:endParaRPr lang="en-US" altLang="zh-CN" dirty="0" smtClean="0"/>
          </a:p>
          <a:p>
            <a:pPr lvl="3"/>
            <a:r>
              <a:rPr lang="zh-CN" altLang="en-US" dirty="0" smtClean="0"/>
              <a:t>骨折中期</a:t>
            </a:r>
            <a:endParaRPr lang="en-US" altLang="zh-CN" dirty="0" smtClean="0"/>
          </a:p>
          <a:p>
            <a:pPr lvl="3"/>
            <a:r>
              <a:rPr lang="zh-CN" altLang="en-US" dirty="0" smtClean="0"/>
              <a:t>骨折晚期</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0650093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zh-CN" dirty="0"/>
              <a:t>案例</a:t>
            </a:r>
            <a:r>
              <a:rPr lang="en-US" altLang="zh-CN" dirty="0"/>
              <a:t>  38-1  B</a:t>
            </a:r>
            <a:endParaRPr lang="zh-CN" altLang="zh-CN" dirty="0"/>
          </a:p>
          <a:p>
            <a:pPr lvl="1"/>
            <a:r>
              <a:rPr lang="zh-CN" altLang="zh-CN" dirty="0" smtClean="0"/>
              <a:t>该</a:t>
            </a:r>
            <a:r>
              <a:rPr lang="zh-CN" altLang="en-US" dirty="0" smtClean="0"/>
              <a:t>患者</a:t>
            </a:r>
            <a:r>
              <a:rPr lang="zh-CN" altLang="zh-CN" dirty="0" smtClean="0"/>
              <a:t>明确</a:t>
            </a:r>
            <a:r>
              <a:rPr lang="zh-CN" altLang="zh-CN" dirty="0"/>
              <a:t>诊断为左上肢</a:t>
            </a:r>
            <a:r>
              <a:rPr lang="en-US" altLang="zh-CN" dirty="0" err="1"/>
              <a:t>Colles</a:t>
            </a:r>
            <a:r>
              <a:rPr lang="zh-CN" altLang="zh-CN" dirty="0"/>
              <a:t>骨折，行手法复位石膏绷带外固定术。</a:t>
            </a:r>
          </a:p>
          <a:p>
            <a:pPr lvl="1"/>
            <a:r>
              <a:rPr lang="zh-CN" altLang="zh-CN" dirty="0"/>
              <a:t>问题：①</a:t>
            </a:r>
            <a:r>
              <a:rPr lang="zh-CN" altLang="zh-CN" dirty="0" smtClean="0"/>
              <a:t>该</a:t>
            </a:r>
            <a:r>
              <a:rPr lang="zh-CN" altLang="en-US" dirty="0" smtClean="0"/>
              <a:t>患者</a:t>
            </a:r>
            <a:r>
              <a:rPr lang="zh-CN" altLang="zh-CN" dirty="0" smtClean="0"/>
              <a:t>术</a:t>
            </a:r>
            <a:r>
              <a:rPr lang="zh-CN" altLang="zh-CN" dirty="0"/>
              <a:t>后可能出现哪些并发症？②如何观察和护理？</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7774230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a:xfrm>
            <a:off x="107504" y="1371600"/>
            <a:ext cx="9036496" cy="4876800"/>
          </a:xfrm>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疼痛  </a:t>
            </a:r>
            <a:r>
              <a:rPr lang="zh-CN" altLang="zh-CN" dirty="0"/>
              <a:t>与软组织损伤、骨折、肌痉挛等</a:t>
            </a:r>
            <a:r>
              <a:rPr lang="zh-CN" altLang="zh-CN" dirty="0" smtClean="0"/>
              <a:t>有关</a:t>
            </a:r>
            <a:endParaRPr lang="zh-CN" altLang="zh-CN" dirty="0"/>
          </a:p>
          <a:p>
            <a:pPr lvl="1"/>
            <a:r>
              <a:rPr lang="zh-CN" altLang="zh-CN" dirty="0" smtClean="0"/>
              <a:t>焦虑  </a:t>
            </a:r>
            <a:r>
              <a:rPr lang="zh-CN" altLang="zh-CN" dirty="0"/>
              <a:t>与骨折影响正常生活和工作及对预后的担忧等</a:t>
            </a:r>
            <a:r>
              <a:rPr lang="zh-CN" altLang="zh-CN" dirty="0" smtClean="0"/>
              <a:t>有关</a:t>
            </a:r>
            <a:endParaRPr lang="zh-CN" altLang="zh-CN" dirty="0"/>
          </a:p>
          <a:p>
            <a:pPr lvl="1"/>
            <a:r>
              <a:rPr lang="zh-CN" altLang="zh-CN" dirty="0" smtClean="0"/>
              <a:t>自理缺陷  </a:t>
            </a:r>
            <a:r>
              <a:rPr lang="zh-CN" altLang="zh-CN" dirty="0"/>
              <a:t>与躯体活动功能障碍、治疗限制等</a:t>
            </a:r>
            <a:r>
              <a:rPr lang="zh-CN" altLang="zh-CN" dirty="0" smtClean="0"/>
              <a:t>有关</a:t>
            </a:r>
            <a:endParaRPr lang="zh-CN" altLang="zh-CN" dirty="0"/>
          </a:p>
          <a:p>
            <a:pPr lvl="1"/>
            <a:r>
              <a:rPr lang="zh-CN" altLang="zh-CN" dirty="0" smtClean="0"/>
              <a:t>有</a:t>
            </a:r>
            <a:r>
              <a:rPr lang="zh-CN" altLang="en-US" dirty="0" smtClean="0"/>
              <a:t>失用</a:t>
            </a:r>
            <a:r>
              <a:rPr lang="zh-CN" altLang="zh-CN" dirty="0" smtClean="0"/>
              <a:t>综合征</a:t>
            </a:r>
            <a:r>
              <a:rPr lang="zh-CN" altLang="zh-CN" dirty="0"/>
              <a:t>的危险  与长期卧床、制动、畸形等</a:t>
            </a:r>
            <a:r>
              <a:rPr lang="zh-CN" altLang="zh-CN" dirty="0" smtClean="0"/>
              <a:t>有关</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0946458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合作性问题</a:t>
            </a:r>
          </a:p>
          <a:p>
            <a:pPr lvl="1"/>
            <a:r>
              <a:rPr lang="zh-CN" altLang="zh-CN" dirty="0" smtClean="0"/>
              <a:t>有皮肤</a:t>
            </a:r>
            <a:r>
              <a:rPr lang="zh-CN" altLang="zh-CN" dirty="0"/>
              <a:t>完整性受损的危险  与长期卧床和使用外固定有关</a:t>
            </a:r>
          </a:p>
          <a:p>
            <a:pPr lvl="1"/>
            <a:r>
              <a:rPr lang="zh-CN" altLang="zh-CN" dirty="0" smtClean="0"/>
              <a:t>潜在并发症 </a:t>
            </a:r>
            <a:r>
              <a:rPr lang="zh-CN" altLang="zh-CN" dirty="0"/>
              <a:t>休克、血管损伤、周围神经损伤、内脏损伤、脊髓损伤、脂肪栓塞、骨筋膜室综合征、感染等</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34230717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en-US" dirty="0" smtClean="0"/>
              <a:t>现场急救</a:t>
            </a:r>
            <a:endParaRPr lang="en-US" altLang="zh-CN" dirty="0" smtClean="0"/>
          </a:p>
          <a:p>
            <a:pPr lvl="2"/>
            <a:r>
              <a:rPr lang="zh-CN" altLang="zh-CN" dirty="0"/>
              <a:t>抢救</a:t>
            </a:r>
            <a:r>
              <a:rPr lang="zh-CN" altLang="zh-CN" dirty="0" smtClean="0"/>
              <a:t>生命</a:t>
            </a:r>
            <a:endParaRPr lang="en-US" altLang="zh-CN" dirty="0" smtClean="0"/>
          </a:p>
          <a:p>
            <a:pPr lvl="2"/>
            <a:r>
              <a:rPr lang="zh-CN" altLang="en-US" dirty="0" smtClean="0"/>
              <a:t>止血和包扎</a:t>
            </a:r>
            <a:endParaRPr lang="en-US" altLang="zh-CN" dirty="0" smtClean="0"/>
          </a:p>
          <a:p>
            <a:pPr lvl="2"/>
            <a:r>
              <a:rPr lang="zh-CN" altLang="en-US" dirty="0" smtClean="0"/>
              <a:t>妥善固定</a:t>
            </a:r>
            <a:endParaRPr lang="en-US" altLang="zh-CN" dirty="0" smtClean="0"/>
          </a:p>
          <a:p>
            <a:pPr lvl="2"/>
            <a:r>
              <a:rPr lang="zh-CN" altLang="en-US" dirty="0" smtClean="0"/>
              <a:t>安全转运</a:t>
            </a:r>
            <a:endParaRPr lang="en-US" altLang="zh-CN" dirty="0" smtClean="0"/>
          </a:p>
          <a:p>
            <a:pPr lvl="1"/>
            <a:r>
              <a:rPr lang="zh-CN" altLang="en-US" dirty="0" smtClean="0"/>
              <a:t>观察病情</a:t>
            </a:r>
            <a:endParaRPr lang="en-US" altLang="zh-CN" dirty="0" smtClean="0"/>
          </a:p>
          <a:p>
            <a:pPr lvl="2"/>
            <a:r>
              <a:rPr lang="zh-CN" altLang="zh-CN" dirty="0"/>
              <a:t>监测生命体征、意识、尿量及伤肢肿胀、颜色、温度、感觉、运动、动脉搏动等</a:t>
            </a:r>
            <a:r>
              <a:rPr lang="zh-CN" altLang="zh-CN" dirty="0" smtClean="0"/>
              <a:t>情况</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39050844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smtClean="0"/>
              <a:t>心理护理</a:t>
            </a:r>
            <a:endParaRPr lang="en-US" altLang="zh-CN" dirty="0" smtClean="0"/>
          </a:p>
          <a:p>
            <a:pPr lvl="1"/>
            <a:r>
              <a:rPr lang="zh-CN" altLang="en-US" dirty="0" smtClean="0"/>
              <a:t>疼痛护理</a:t>
            </a:r>
            <a:endParaRPr lang="en-US" altLang="zh-CN" dirty="0" smtClean="0"/>
          </a:p>
          <a:p>
            <a:pPr lvl="1"/>
            <a:r>
              <a:rPr lang="zh-CN" altLang="en-US" dirty="0" smtClean="0"/>
              <a:t>生活护理</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81922456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smtClean="0"/>
              <a:t>小夹板</a:t>
            </a:r>
            <a:r>
              <a:rPr lang="zh-CN" altLang="zh-CN" dirty="0"/>
              <a:t>固定的</a:t>
            </a:r>
            <a:r>
              <a:rPr lang="zh-CN" altLang="zh-CN" dirty="0" smtClean="0"/>
              <a:t>护理</a:t>
            </a:r>
            <a:endParaRPr lang="en-US" altLang="zh-CN" dirty="0" smtClean="0"/>
          </a:p>
          <a:p>
            <a:pPr lvl="2"/>
            <a:r>
              <a:rPr lang="zh-CN" altLang="zh-CN" dirty="0"/>
              <a:t>配合</a:t>
            </a:r>
            <a:r>
              <a:rPr lang="zh-CN" altLang="zh-CN" dirty="0" smtClean="0"/>
              <a:t>固定</a:t>
            </a:r>
            <a:endParaRPr lang="en-US" altLang="zh-CN" dirty="0" smtClean="0"/>
          </a:p>
          <a:p>
            <a:pPr lvl="2"/>
            <a:r>
              <a:rPr lang="zh-CN" altLang="en-US" dirty="0" smtClean="0"/>
              <a:t>固定后护理</a:t>
            </a:r>
            <a:endParaRPr lang="en-US" altLang="zh-CN" dirty="0" smtClean="0"/>
          </a:p>
          <a:p>
            <a:pPr lvl="3"/>
            <a:r>
              <a:rPr lang="zh-CN" altLang="zh-CN" dirty="0"/>
              <a:t>抬高患</a:t>
            </a:r>
            <a:r>
              <a:rPr lang="zh-CN" altLang="zh-CN" dirty="0" smtClean="0"/>
              <a:t>肢</a:t>
            </a:r>
            <a:endParaRPr lang="en-US" altLang="zh-CN" dirty="0" smtClean="0"/>
          </a:p>
          <a:p>
            <a:pPr lvl="3"/>
            <a:r>
              <a:rPr lang="zh-CN" altLang="en-US" dirty="0" smtClean="0"/>
              <a:t>固定观察</a:t>
            </a:r>
            <a:endParaRPr lang="en-US" altLang="zh-CN" dirty="0" smtClean="0"/>
          </a:p>
          <a:p>
            <a:pPr lvl="3"/>
            <a:r>
              <a:rPr lang="zh-CN" altLang="en-US" dirty="0" smtClean="0"/>
              <a:t>健康教育</a:t>
            </a:r>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87857262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smtClean="0"/>
              <a:t>石膏</a:t>
            </a:r>
            <a:r>
              <a:rPr lang="zh-CN" altLang="zh-CN" dirty="0"/>
              <a:t>固定的</a:t>
            </a:r>
            <a:r>
              <a:rPr lang="zh-CN" altLang="zh-CN" dirty="0" smtClean="0"/>
              <a:t>护理</a:t>
            </a:r>
            <a:endParaRPr lang="en-US" altLang="zh-CN" dirty="0" smtClean="0"/>
          </a:p>
          <a:p>
            <a:pPr lvl="2"/>
            <a:r>
              <a:rPr lang="zh-CN" altLang="en-US" dirty="0" smtClean="0"/>
              <a:t>配合固定</a:t>
            </a:r>
            <a:endParaRPr lang="en-US" altLang="zh-CN" dirty="0" smtClean="0"/>
          </a:p>
          <a:p>
            <a:pPr lvl="2"/>
            <a:r>
              <a:rPr lang="zh-CN" altLang="en-US" dirty="0" smtClean="0"/>
              <a:t>固定后护理</a:t>
            </a:r>
            <a:endParaRPr lang="en-US" altLang="zh-CN" dirty="0" smtClean="0"/>
          </a:p>
          <a:p>
            <a:pPr lvl="3"/>
            <a:r>
              <a:rPr lang="zh-CN" altLang="zh-CN" dirty="0"/>
              <a:t>加快</a:t>
            </a:r>
            <a:r>
              <a:rPr lang="zh-CN" altLang="zh-CN" dirty="0" smtClean="0"/>
              <a:t>干固</a:t>
            </a:r>
            <a:endParaRPr lang="en-US" altLang="zh-CN" dirty="0" smtClean="0"/>
          </a:p>
          <a:p>
            <a:pPr lvl="3"/>
            <a:r>
              <a:rPr lang="zh-CN" altLang="en-US" dirty="0" smtClean="0"/>
              <a:t>安置体位</a:t>
            </a:r>
            <a:endParaRPr lang="en-US" altLang="zh-CN" dirty="0" smtClean="0"/>
          </a:p>
          <a:p>
            <a:pPr lvl="3"/>
            <a:r>
              <a:rPr lang="zh-CN" altLang="zh-CN" dirty="0"/>
              <a:t>固定后</a:t>
            </a:r>
            <a:r>
              <a:rPr lang="zh-CN" altLang="zh-CN" dirty="0" smtClean="0"/>
              <a:t>观察</a:t>
            </a:r>
            <a:endParaRPr lang="en-US" altLang="zh-CN" dirty="0" smtClean="0"/>
          </a:p>
          <a:p>
            <a:pPr lvl="4"/>
            <a:r>
              <a:rPr lang="zh-CN" altLang="zh-CN" sz="2400" dirty="0"/>
              <a:t>固定局部有无疼痛或压迫感，肢体远端有无肿胀、发凉、疼痛、麻木、苍白</a:t>
            </a:r>
            <a:r>
              <a:rPr lang="zh-CN" altLang="zh-CN" sz="2400" dirty="0" smtClean="0"/>
              <a:t>或</a:t>
            </a:r>
            <a:r>
              <a:rPr lang="zh-CN" altLang="en-US" sz="2400" dirty="0" smtClean="0"/>
              <a:t>发绀</a:t>
            </a:r>
            <a:r>
              <a:rPr lang="zh-CN" altLang="zh-CN" sz="2400" dirty="0" smtClean="0"/>
              <a:t>、</a:t>
            </a:r>
            <a:r>
              <a:rPr lang="zh-CN" altLang="zh-CN" sz="2400" dirty="0"/>
              <a:t>活动障碍、脉搏减弱或消失等血运障碍</a:t>
            </a:r>
            <a:r>
              <a:rPr lang="zh-CN" altLang="zh-CN" sz="2400" dirty="0" smtClean="0"/>
              <a:t>表现</a:t>
            </a:r>
            <a:endParaRPr lang="en-US" altLang="zh-CN" sz="2400" dirty="0" smtClean="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88162088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a:t>石膏固定的护</a:t>
            </a:r>
            <a:r>
              <a:rPr lang="zh-CN" altLang="zh-CN" dirty="0" smtClean="0"/>
              <a:t>理</a:t>
            </a:r>
            <a:endParaRPr lang="en-US" altLang="zh-CN" dirty="0" smtClean="0"/>
          </a:p>
          <a:p>
            <a:pPr lvl="2"/>
            <a:r>
              <a:rPr lang="zh-CN" altLang="en-US" dirty="0" smtClean="0"/>
              <a:t>固定后护理</a:t>
            </a:r>
            <a:endParaRPr lang="en-US" altLang="zh-CN" dirty="0" smtClean="0"/>
          </a:p>
          <a:p>
            <a:pPr lvl="3"/>
            <a:r>
              <a:rPr lang="zh-CN" altLang="en-US" dirty="0" smtClean="0"/>
              <a:t>固定后观察</a:t>
            </a:r>
            <a:endParaRPr lang="en-US" altLang="zh-CN" dirty="0"/>
          </a:p>
          <a:p>
            <a:pPr lvl="4"/>
            <a:r>
              <a:rPr lang="zh-CN" altLang="zh-CN" dirty="0" smtClean="0"/>
              <a:t>石膏有无污</a:t>
            </a:r>
            <a:r>
              <a:rPr lang="zh-CN" altLang="zh-CN" dirty="0"/>
              <a:t>染、松脱、折断等</a:t>
            </a:r>
            <a:endParaRPr lang="en-US" altLang="zh-CN" dirty="0"/>
          </a:p>
          <a:p>
            <a:pPr lvl="4"/>
            <a:r>
              <a:rPr lang="zh-CN" altLang="zh-CN" dirty="0"/>
              <a:t>躯体石膏包扎后有无持续恶心、反复呕吐、腹胀及腹痛等石膏综合征表现</a:t>
            </a:r>
            <a:endParaRPr lang="en-US" altLang="zh-CN" dirty="0"/>
          </a:p>
          <a:p>
            <a:pPr lvl="4"/>
            <a:r>
              <a:rPr lang="zh-CN" altLang="zh-CN" dirty="0"/>
              <a:t>石膏表面应修剪光滑、整齐，避免皮肤受卡压或摩擦，预防局部产生</a:t>
            </a:r>
            <a:r>
              <a:rPr lang="zh-CN" altLang="zh-CN" dirty="0" smtClean="0"/>
              <a:t>石膏内压疮</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1971927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dirty="0"/>
              <a:t>第一节 </a:t>
            </a:r>
            <a:r>
              <a:rPr lang="zh-CN" altLang="zh-CN" dirty="0" smtClean="0"/>
              <a:t>概论</a:t>
            </a:r>
            <a:endParaRPr lang="zh-CN" altLang="en-US" dirty="0"/>
          </a:p>
        </p:txBody>
      </p:sp>
    </p:spTree>
    <p:extLst>
      <p:ext uri="{BB962C8B-B14F-4D97-AF65-F5344CB8AC3E}">
        <p14:creationId xmlns:p14="http://schemas.microsoft.com/office/powerpoint/2010/main" xmlns="" val="19323085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a:t>石膏固定的护</a:t>
            </a:r>
            <a:r>
              <a:rPr lang="zh-CN" altLang="zh-CN" dirty="0" smtClean="0"/>
              <a:t>理</a:t>
            </a:r>
            <a:endParaRPr lang="en-US" altLang="zh-CN" dirty="0" smtClean="0"/>
          </a:p>
          <a:p>
            <a:pPr lvl="2"/>
            <a:r>
              <a:rPr lang="zh-CN" altLang="en-US" dirty="0" smtClean="0"/>
              <a:t>固定后护理</a:t>
            </a:r>
            <a:endParaRPr lang="en-US" altLang="zh-CN" dirty="0" smtClean="0"/>
          </a:p>
          <a:p>
            <a:pPr lvl="3"/>
            <a:r>
              <a:rPr lang="zh-CN" altLang="zh-CN" dirty="0" smtClean="0"/>
              <a:t>预防并发症</a:t>
            </a:r>
            <a:endParaRPr lang="en-US" altLang="zh-CN" dirty="0" smtClean="0"/>
          </a:p>
          <a:p>
            <a:pPr lvl="4"/>
            <a:r>
              <a:rPr lang="zh-CN" altLang="zh-CN" dirty="0"/>
              <a:t>应仔细观察肢体有无血管、神经功能障碍症状，石膏缘处皮肤有无红肿、糜烂或渗出等表现，定时</a:t>
            </a:r>
            <a:r>
              <a:rPr lang="zh-CN" altLang="zh-CN" dirty="0" smtClean="0"/>
              <a:t>为</a:t>
            </a:r>
            <a:r>
              <a:rPr lang="zh-CN" altLang="en-US" dirty="0" smtClean="0"/>
              <a:t>患者</a:t>
            </a:r>
            <a:r>
              <a:rPr lang="zh-CN" altLang="zh-CN" dirty="0" smtClean="0"/>
              <a:t>翻身</a:t>
            </a:r>
            <a:r>
              <a:rPr lang="zh-CN" altLang="zh-CN" dirty="0"/>
              <a:t>、叩背，鼓励深呼吸、有效咳嗽、咳痰，指导功能锻炼等</a:t>
            </a:r>
            <a:endParaRPr lang="en-US" altLang="zh-CN" dirty="0" smtClean="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1539543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a:p>
          <a:p>
            <a:pPr lvl="1"/>
            <a:r>
              <a:rPr lang="zh-CN" altLang="zh-CN" dirty="0" smtClean="0"/>
              <a:t>石膏</a:t>
            </a:r>
            <a:r>
              <a:rPr lang="zh-CN" altLang="zh-CN" dirty="0"/>
              <a:t>固定的护</a:t>
            </a:r>
            <a:r>
              <a:rPr lang="zh-CN" altLang="zh-CN" dirty="0" smtClean="0"/>
              <a:t>理</a:t>
            </a:r>
            <a:endParaRPr lang="en-US" altLang="zh-CN" dirty="0"/>
          </a:p>
          <a:p>
            <a:pPr lvl="2"/>
            <a:r>
              <a:rPr lang="zh-CN" altLang="zh-CN" dirty="0" smtClean="0"/>
              <a:t>健康教育</a:t>
            </a:r>
            <a:endParaRPr lang="en-US" altLang="zh-CN" dirty="0" smtClean="0"/>
          </a:p>
          <a:p>
            <a:pPr lvl="3"/>
            <a:r>
              <a:rPr lang="zh-CN" altLang="zh-CN" sz="2400" dirty="0" smtClean="0"/>
              <a:t>告知</a:t>
            </a:r>
            <a:r>
              <a:rPr lang="zh-CN" altLang="en-US" sz="2400" dirty="0" smtClean="0"/>
              <a:t>患者</a:t>
            </a:r>
            <a:r>
              <a:rPr lang="zh-CN" altLang="zh-CN" sz="2400" dirty="0" smtClean="0"/>
              <a:t>妥善</a:t>
            </a:r>
            <a:r>
              <a:rPr lang="zh-CN" altLang="zh-CN" sz="2400" dirty="0"/>
              <a:t>保护石膏，防止污染、受潮或</a:t>
            </a:r>
            <a:r>
              <a:rPr lang="zh-CN" altLang="zh-CN" sz="2400" dirty="0" smtClean="0"/>
              <a:t>折断</a:t>
            </a:r>
            <a:endParaRPr lang="en-US" altLang="zh-CN" sz="2400" dirty="0" smtClean="0"/>
          </a:p>
          <a:p>
            <a:pPr lvl="3"/>
            <a:r>
              <a:rPr lang="zh-CN" altLang="zh-CN" sz="2400" dirty="0" smtClean="0"/>
              <a:t>若</a:t>
            </a:r>
            <a:r>
              <a:rPr lang="zh-CN" altLang="zh-CN" sz="2400" dirty="0"/>
              <a:t>固定局部出现疼痛或固定肢体远端出现肿胀、苍白</a:t>
            </a:r>
            <a:r>
              <a:rPr lang="zh-CN" altLang="zh-CN" sz="2400" dirty="0" smtClean="0"/>
              <a:t>、</a:t>
            </a:r>
            <a:r>
              <a:rPr lang="zh-CN" altLang="en-US" sz="2400" dirty="0" smtClean="0"/>
              <a:t>发绀</a:t>
            </a:r>
            <a:r>
              <a:rPr lang="zh-CN" altLang="zh-CN" sz="2400" dirty="0" smtClean="0"/>
              <a:t>、</a:t>
            </a:r>
            <a:r>
              <a:rPr lang="zh-CN" altLang="zh-CN" sz="2400" dirty="0"/>
              <a:t>发凉、疼痛、麻木、活动障碍、脉搏减弱或消失等，应及时报告医生，不可擅自</a:t>
            </a:r>
            <a:r>
              <a:rPr lang="zh-CN" altLang="zh-CN" sz="2400" dirty="0" smtClean="0"/>
              <a:t>处理</a:t>
            </a:r>
            <a:endParaRPr lang="en-US" altLang="zh-CN" sz="2400" dirty="0" smtClean="0"/>
          </a:p>
          <a:p>
            <a:pPr lvl="3"/>
            <a:r>
              <a:rPr lang="zh-CN" altLang="zh-CN" sz="2400" dirty="0" smtClean="0"/>
              <a:t>皮肤</a:t>
            </a:r>
            <a:r>
              <a:rPr lang="zh-CN" altLang="zh-CN" sz="2400" dirty="0"/>
              <a:t>出现瘙痒时不可用指甲或锐利物</a:t>
            </a:r>
            <a:r>
              <a:rPr lang="zh-CN" altLang="zh-CN" sz="2400" dirty="0" smtClean="0"/>
              <a:t>搔痒</a:t>
            </a:r>
            <a:endParaRPr lang="en-US" altLang="zh-CN" sz="2400" dirty="0" smtClean="0"/>
          </a:p>
          <a:p>
            <a:pPr lvl="3"/>
            <a:r>
              <a:rPr lang="zh-CN" altLang="zh-CN" sz="2400" dirty="0" smtClean="0"/>
              <a:t>石膏</a:t>
            </a:r>
            <a:r>
              <a:rPr lang="zh-CN" altLang="zh-CN" sz="2400" dirty="0"/>
              <a:t>松脱或局部压迫感时，不可自行填塞</a:t>
            </a:r>
            <a:r>
              <a:rPr lang="zh-CN" altLang="zh-CN" sz="2400" dirty="0" smtClean="0"/>
              <a:t>物品</a:t>
            </a:r>
            <a:endParaRPr lang="en-US" altLang="zh-CN" sz="2400" dirty="0" smtClean="0"/>
          </a:p>
          <a:p>
            <a:pPr lvl="3"/>
            <a:r>
              <a:rPr lang="zh-CN" altLang="zh-CN" sz="2400" dirty="0" smtClean="0"/>
              <a:t>按照</a:t>
            </a:r>
            <a:r>
              <a:rPr lang="zh-CN" altLang="en-US" sz="2400" dirty="0" smtClean="0"/>
              <a:t>制订</a:t>
            </a:r>
            <a:r>
              <a:rPr lang="zh-CN" altLang="zh-CN" sz="2400" dirty="0" smtClean="0"/>
              <a:t>的</a:t>
            </a:r>
            <a:r>
              <a:rPr lang="zh-CN" altLang="zh-CN" sz="2400" dirty="0"/>
              <a:t>功能锻炼计划进行功能</a:t>
            </a:r>
            <a:r>
              <a:rPr lang="zh-CN" altLang="zh-CN" sz="2400" dirty="0" smtClean="0"/>
              <a:t>锻炼</a:t>
            </a:r>
            <a:endParaRPr lang="en-US" altLang="zh-CN" sz="2400" dirty="0" smtClean="0"/>
          </a:p>
          <a:p>
            <a:pPr lvl="3"/>
            <a:r>
              <a:rPr lang="zh-CN" altLang="zh-CN" sz="2400" dirty="0" smtClean="0"/>
              <a:t>遵照</a:t>
            </a:r>
            <a:r>
              <a:rPr lang="zh-CN" altLang="zh-CN" sz="2400" dirty="0"/>
              <a:t>医嘱按期拆除石膏</a:t>
            </a:r>
            <a:r>
              <a:rPr lang="zh-CN" altLang="zh-CN" sz="2400" dirty="0" smtClean="0"/>
              <a:t>固定</a:t>
            </a:r>
            <a:endParaRPr lang="en-US"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5191659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a:t>石膏固定的护理</a:t>
            </a:r>
            <a:endParaRPr lang="en-US" altLang="zh-CN" dirty="0"/>
          </a:p>
          <a:p>
            <a:pPr lvl="2"/>
            <a:r>
              <a:rPr lang="zh-CN" altLang="en-US" dirty="0" smtClean="0"/>
              <a:t>拆除</a:t>
            </a:r>
            <a:r>
              <a:rPr lang="zh-CN" altLang="en-US" dirty="0"/>
              <a:t>石膏</a:t>
            </a:r>
            <a:endParaRPr lang="en-US" altLang="zh-CN" dirty="0"/>
          </a:p>
          <a:p>
            <a:pPr lvl="3"/>
            <a:r>
              <a:rPr lang="zh-CN" altLang="zh-CN" dirty="0"/>
              <a:t>石膏拆除后，用温水清洁皮肤，涂擦皮肤保护剂，</a:t>
            </a:r>
            <a:r>
              <a:rPr lang="zh-CN" altLang="zh-CN" dirty="0" smtClean="0"/>
              <a:t>并指导</a:t>
            </a:r>
            <a:r>
              <a:rPr lang="zh-CN" altLang="en-US" dirty="0" smtClean="0"/>
              <a:t>患者</a:t>
            </a:r>
            <a:r>
              <a:rPr lang="zh-CN" altLang="zh-CN" dirty="0" smtClean="0"/>
              <a:t>继续进行功能锻炼</a:t>
            </a:r>
            <a:endParaRPr lang="en-US"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5834505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smtClean="0"/>
              <a:t>牵引治疗</a:t>
            </a:r>
            <a:r>
              <a:rPr lang="zh-CN" altLang="zh-CN" dirty="0"/>
              <a:t>的</a:t>
            </a:r>
            <a:r>
              <a:rPr lang="zh-CN" altLang="zh-CN" dirty="0" smtClean="0"/>
              <a:t>护理</a:t>
            </a:r>
            <a:endParaRPr lang="en-US" altLang="zh-CN" dirty="0" smtClean="0"/>
          </a:p>
          <a:p>
            <a:pPr lvl="2"/>
            <a:r>
              <a:rPr lang="zh-CN" altLang="zh-CN" dirty="0"/>
              <a:t>配合</a:t>
            </a:r>
            <a:r>
              <a:rPr lang="zh-CN" altLang="zh-CN" dirty="0" smtClean="0"/>
              <a:t>牵引</a:t>
            </a:r>
            <a:endParaRPr lang="en-US" altLang="zh-CN" dirty="0" smtClean="0"/>
          </a:p>
          <a:p>
            <a:pPr lvl="2"/>
            <a:r>
              <a:rPr lang="zh-CN" altLang="en-US" dirty="0" smtClean="0"/>
              <a:t>牵引后护理</a:t>
            </a:r>
            <a:endParaRPr lang="en-US" altLang="zh-CN" dirty="0" smtClean="0"/>
          </a:p>
          <a:p>
            <a:pPr lvl="3"/>
            <a:r>
              <a:rPr lang="zh-CN" altLang="zh-CN" dirty="0"/>
              <a:t>安置</a:t>
            </a:r>
            <a:r>
              <a:rPr lang="zh-CN" altLang="zh-CN" dirty="0" smtClean="0"/>
              <a:t>体位</a:t>
            </a:r>
            <a:endParaRPr lang="en-US" altLang="zh-CN" dirty="0" smtClean="0"/>
          </a:p>
          <a:p>
            <a:pPr lvl="3"/>
            <a:r>
              <a:rPr lang="zh-CN" altLang="zh-CN" dirty="0"/>
              <a:t>保持有效</a:t>
            </a:r>
            <a:r>
              <a:rPr lang="zh-CN" altLang="zh-CN" dirty="0" smtClean="0"/>
              <a:t>牵引</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1142540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a:t>牵引治疗的护理</a:t>
            </a:r>
            <a:endParaRPr lang="en-US" altLang="zh-CN" dirty="0"/>
          </a:p>
          <a:p>
            <a:pPr lvl="2"/>
            <a:r>
              <a:rPr lang="zh-CN" altLang="zh-CN" dirty="0" smtClean="0"/>
              <a:t>牵引后观察</a:t>
            </a:r>
            <a:endParaRPr lang="en-US" altLang="zh-CN" dirty="0"/>
          </a:p>
          <a:p>
            <a:pPr lvl="3"/>
            <a:r>
              <a:rPr lang="zh-CN" altLang="zh-CN" sz="2400" dirty="0"/>
              <a:t>观察牵引肢体远端的感觉、运动和血液循环情况，皮牵引尤应注意有无血管、神经受压、皮肤水疱或皮炎等</a:t>
            </a:r>
            <a:r>
              <a:rPr lang="zh-CN" altLang="zh-CN" sz="2400" dirty="0" smtClean="0"/>
              <a:t>症状</a:t>
            </a:r>
            <a:endParaRPr lang="en-US" altLang="zh-CN" sz="2400" dirty="0" smtClean="0"/>
          </a:p>
          <a:p>
            <a:pPr lvl="3"/>
            <a:r>
              <a:rPr lang="zh-CN" altLang="zh-CN" sz="2400" dirty="0" smtClean="0"/>
              <a:t>定期</a:t>
            </a:r>
            <a:r>
              <a:rPr lang="zh-CN" altLang="zh-CN" sz="2400" dirty="0"/>
              <a:t>测量患肢长度并与健侧比较，以防过度</a:t>
            </a:r>
            <a:r>
              <a:rPr lang="zh-CN" altLang="zh-CN" sz="2400" dirty="0" smtClean="0"/>
              <a:t>牵引</a:t>
            </a:r>
            <a:endParaRPr lang="en-US" altLang="zh-CN" sz="2400" dirty="0" smtClean="0"/>
          </a:p>
          <a:p>
            <a:pPr lvl="3"/>
            <a:r>
              <a:rPr lang="zh-CN" altLang="zh-CN" sz="2400" dirty="0" smtClean="0"/>
              <a:t>颅骨</a:t>
            </a:r>
            <a:r>
              <a:rPr lang="zh-CN" altLang="zh-CN" sz="2400" dirty="0"/>
              <a:t>牵引应每日检查和旋紧牵引弓螺母，防止牵引</a:t>
            </a:r>
            <a:r>
              <a:rPr lang="zh-CN" altLang="zh-CN" sz="2400" dirty="0" smtClean="0"/>
              <a:t>脱落</a:t>
            </a:r>
            <a:endParaRPr lang="en-US" altLang="zh-CN" sz="2400" dirty="0" smtClean="0"/>
          </a:p>
          <a:p>
            <a:pPr lvl="3"/>
            <a:r>
              <a:rPr lang="zh-CN" altLang="zh-CN" sz="2400" dirty="0" smtClean="0"/>
              <a:t>肢体</a:t>
            </a:r>
            <a:r>
              <a:rPr lang="zh-CN" altLang="zh-CN" sz="2400" dirty="0"/>
              <a:t>骨牵引，应注意钢针有无左右移位，若有移位应通知医生</a:t>
            </a:r>
            <a:r>
              <a:rPr lang="zh-CN" altLang="zh-CN" sz="2400" dirty="0" smtClean="0"/>
              <a:t>处理</a:t>
            </a:r>
            <a:endParaRPr lang="zh-CN" altLang="zh-CN" sz="2400" dirty="0"/>
          </a:p>
          <a:p>
            <a:endParaRPr lang="zh-CN" altLang="en-US" dirty="0"/>
          </a:p>
          <a:p>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11876699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a:t>牵引治疗的护理</a:t>
            </a:r>
            <a:endParaRPr lang="en-US" altLang="zh-CN" dirty="0"/>
          </a:p>
          <a:p>
            <a:pPr lvl="2"/>
            <a:r>
              <a:rPr lang="zh-CN" altLang="zh-CN" sz="2400" dirty="0" smtClean="0"/>
              <a:t>预</a:t>
            </a:r>
            <a:r>
              <a:rPr lang="zh-CN" altLang="zh-CN" sz="2400" dirty="0"/>
              <a:t>防</a:t>
            </a:r>
            <a:r>
              <a:rPr lang="zh-CN" altLang="zh-CN" sz="2400" dirty="0" smtClean="0"/>
              <a:t>感染</a:t>
            </a:r>
            <a:endParaRPr lang="en-US" altLang="zh-CN" sz="2400" dirty="0" smtClean="0"/>
          </a:p>
          <a:p>
            <a:pPr lvl="3"/>
            <a:r>
              <a:rPr lang="zh-CN" altLang="zh-CN" sz="2400" dirty="0"/>
              <a:t>骨牵引时牵引针眼处皮肤应保持清洁，用无菌敷料覆盖。针孔处滴</a:t>
            </a:r>
            <a:r>
              <a:rPr lang="en-US" altLang="zh-CN" sz="2400" dirty="0"/>
              <a:t>75%</a:t>
            </a:r>
            <a:r>
              <a:rPr lang="zh-CN" altLang="zh-CN" sz="2400" dirty="0"/>
              <a:t>乙醇每日</a:t>
            </a:r>
            <a:r>
              <a:rPr lang="en-US" altLang="zh-CN" sz="2400" dirty="0"/>
              <a:t>1</a:t>
            </a:r>
            <a:r>
              <a:rPr lang="zh-CN" altLang="zh-CN" sz="2400" dirty="0"/>
              <a:t>～</a:t>
            </a:r>
            <a:r>
              <a:rPr lang="en-US" altLang="zh-CN" sz="2400" dirty="0"/>
              <a:t>2</a:t>
            </a:r>
            <a:r>
              <a:rPr lang="zh-CN" altLang="zh-CN" sz="2400" dirty="0"/>
              <a:t>次</a:t>
            </a:r>
            <a:endParaRPr lang="en-US" altLang="zh-CN" sz="2400" dirty="0"/>
          </a:p>
          <a:p>
            <a:pPr lvl="2"/>
            <a:r>
              <a:rPr lang="zh-CN" altLang="zh-CN" sz="2400" dirty="0"/>
              <a:t>预防</a:t>
            </a:r>
            <a:r>
              <a:rPr lang="zh-CN" altLang="zh-CN" sz="2400" dirty="0" smtClean="0"/>
              <a:t>并发症</a:t>
            </a:r>
            <a:endParaRPr lang="en-US" altLang="zh-CN" sz="2400" dirty="0" smtClean="0"/>
          </a:p>
          <a:p>
            <a:pPr lvl="3"/>
            <a:r>
              <a:rPr lang="zh-CN" altLang="zh-CN" sz="2400" dirty="0"/>
              <a:t>牵引复位和</a:t>
            </a:r>
            <a:r>
              <a:rPr lang="zh-CN" altLang="zh-CN" sz="2400" dirty="0" smtClean="0"/>
              <a:t>固定</a:t>
            </a:r>
            <a:r>
              <a:rPr lang="zh-CN" altLang="en-US" sz="2400" dirty="0" smtClean="0"/>
              <a:t>患者</a:t>
            </a:r>
            <a:r>
              <a:rPr lang="zh-CN" altLang="zh-CN" sz="2400" dirty="0" smtClean="0"/>
              <a:t>可</a:t>
            </a:r>
            <a:r>
              <a:rPr lang="zh-CN" altLang="zh-CN" sz="2400" dirty="0"/>
              <a:t>发生皮炎、足下垂、压疮、坠积性肺炎、便秘等并发症</a:t>
            </a:r>
            <a:endParaRPr lang="en-US" altLang="zh-CN" sz="2400" dirty="0"/>
          </a:p>
          <a:p>
            <a:pPr lvl="2"/>
            <a:r>
              <a:rPr lang="zh-CN" altLang="zh-CN" sz="2400" dirty="0"/>
              <a:t>指导功能</a:t>
            </a:r>
            <a:r>
              <a:rPr lang="zh-CN" altLang="zh-CN" sz="2400" dirty="0" smtClean="0"/>
              <a:t>锻炼</a:t>
            </a:r>
            <a:endParaRPr lang="en-US" altLang="zh-CN" sz="2400" dirty="0" smtClean="0"/>
          </a:p>
          <a:p>
            <a:pPr lvl="3"/>
            <a:r>
              <a:rPr lang="zh-CN" altLang="zh-CN" sz="2400" dirty="0" smtClean="0"/>
              <a:t>指导</a:t>
            </a:r>
            <a:r>
              <a:rPr lang="zh-CN" altLang="en-US" sz="2400" dirty="0" smtClean="0"/>
              <a:t>患者</a:t>
            </a:r>
            <a:r>
              <a:rPr lang="zh-CN" altLang="zh-CN" sz="2400" dirty="0" smtClean="0"/>
              <a:t>进行</a:t>
            </a:r>
            <a:r>
              <a:rPr lang="zh-CN" altLang="zh-CN" sz="2400" dirty="0"/>
              <a:t>非固定部位的功能</a:t>
            </a:r>
            <a:r>
              <a:rPr lang="zh-CN" altLang="zh-CN" sz="2400" dirty="0" smtClean="0"/>
              <a:t>锻炼</a:t>
            </a:r>
            <a:endParaRPr lang="en-US" altLang="zh-CN" sz="24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1853056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a:xfrm>
            <a:off x="323528" y="1268760"/>
            <a:ext cx="8610600" cy="4876800"/>
          </a:xfrm>
        </p:spPr>
        <p:txBody>
          <a:bodyPr/>
          <a:lstStyle/>
          <a:p>
            <a:r>
              <a:rPr lang="zh-CN" altLang="en-US" dirty="0"/>
              <a:t>护理措施</a:t>
            </a:r>
            <a:endParaRPr lang="en-US" altLang="zh-CN" dirty="0"/>
          </a:p>
          <a:p>
            <a:pPr lvl="1"/>
            <a:r>
              <a:rPr lang="zh-CN" altLang="zh-CN" dirty="0" smtClean="0"/>
              <a:t>手术切开复位内</a:t>
            </a:r>
            <a:r>
              <a:rPr lang="zh-CN" altLang="zh-CN" dirty="0"/>
              <a:t>固定的护理</a:t>
            </a:r>
            <a:endParaRPr lang="en-US" altLang="zh-CN" dirty="0"/>
          </a:p>
          <a:p>
            <a:pPr lvl="2"/>
            <a:r>
              <a:rPr lang="zh-CN" altLang="en-US" dirty="0"/>
              <a:t>手术前护理</a:t>
            </a:r>
            <a:endParaRPr lang="en-US" altLang="zh-CN" dirty="0"/>
          </a:p>
          <a:p>
            <a:pPr lvl="2"/>
            <a:r>
              <a:rPr lang="zh-CN" altLang="en-US" dirty="0"/>
              <a:t>手术后护理</a:t>
            </a:r>
            <a:endParaRPr lang="en-US" altLang="zh-CN" dirty="0"/>
          </a:p>
          <a:p>
            <a:pPr lvl="3"/>
            <a:r>
              <a:rPr lang="zh-CN" altLang="en-US" dirty="0"/>
              <a:t>卧位</a:t>
            </a:r>
            <a:endParaRPr lang="en-US" altLang="zh-CN" dirty="0"/>
          </a:p>
          <a:p>
            <a:pPr lvl="3"/>
            <a:r>
              <a:rPr lang="zh-CN" altLang="en-US" dirty="0"/>
              <a:t>观察病情</a:t>
            </a:r>
            <a:endParaRPr lang="en-US" altLang="zh-CN" dirty="0"/>
          </a:p>
          <a:p>
            <a:pPr lvl="3"/>
            <a:r>
              <a:rPr lang="zh-CN" altLang="en-US" dirty="0"/>
              <a:t>预防感染</a:t>
            </a:r>
            <a:endParaRPr lang="en-US" altLang="zh-CN" dirty="0"/>
          </a:p>
          <a:p>
            <a:pPr lvl="3"/>
            <a:r>
              <a:rPr lang="zh-CN" altLang="zh-CN" dirty="0"/>
              <a:t>石膏绷带外固定的护理</a:t>
            </a:r>
            <a:endParaRPr lang="en-US" altLang="zh-CN" dirty="0"/>
          </a:p>
          <a:p>
            <a:pPr lvl="3"/>
            <a:r>
              <a:rPr lang="zh-CN" altLang="en-US" dirty="0"/>
              <a:t>生活</a:t>
            </a:r>
            <a:r>
              <a:rPr lang="zh-CN" altLang="en-US" dirty="0" smtClean="0"/>
              <a:t>护理</a:t>
            </a:r>
            <a:endParaRPr lang="en-US" altLang="zh-CN" dirty="0" smtClean="0"/>
          </a:p>
          <a:p>
            <a:pPr lvl="3"/>
            <a:r>
              <a:rPr lang="zh-CN" altLang="zh-CN" dirty="0"/>
              <a:t>指导功能锻炼</a:t>
            </a:r>
            <a:endParaRPr lang="zh-CN" altLang="en-US" dirty="0"/>
          </a:p>
          <a:p>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29348422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smtClean="0"/>
              <a:t>健康</a:t>
            </a:r>
            <a:r>
              <a:rPr lang="zh-CN" altLang="zh-CN" dirty="0"/>
              <a:t>教育</a:t>
            </a:r>
          </a:p>
          <a:p>
            <a:pPr lvl="2"/>
            <a:r>
              <a:rPr lang="zh-CN" altLang="zh-CN" dirty="0" smtClean="0"/>
              <a:t>功能锻炼</a:t>
            </a:r>
            <a:r>
              <a:rPr lang="en-US" altLang="zh-CN" dirty="0" smtClean="0"/>
              <a:t> </a:t>
            </a:r>
          </a:p>
          <a:p>
            <a:pPr lvl="3"/>
            <a:r>
              <a:rPr lang="zh-CN" altLang="zh-CN" dirty="0" smtClean="0"/>
              <a:t>解释功能锻炼</a:t>
            </a:r>
            <a:r>
              <a:rPr lang="zh-CN" altLang="zh-CN" dirty="0"/>
              <a:t>的</a:t>
            </a:r>
            <a:r>
              <a:rPr lang="zh-CN" altLang="zh-CN" dirty="0" smtClean="0"/>
              <a:t>目的</a:t>
            </a:r>
            <a:endParaRPr lang="en-US" altLang="zh-CN" dirty="0" smtClean="0"/>
          </a:p>
          <a:p>
            <a:pPr lvl="3"/>
            <a:r>
              <a:rPr lang="zh-CN" altLang="zh-CN" dirty="0" smtClean="0"/>
              <a:t>教会</a:t>
            </a:r>
            <a:r>
              <a:rPr lang="zh-CN" altLang="zh-CN" dirty="0"/>
              <a:t>功能锻炼的</a:t>
            </a:r>
            <a:r>
              <a:rPr lang="zh-CN" altLang="zh-CN" dirty="0" smtClean="0"/>
              <a:t>方法</a:t>
            </a:r>
            <a:endParaRPr lang="en-US" altLang="zh-CN" dirty="0" smtClean="0"/>
          </a:p>
          <a:p>
            <a:pPr lvl="3"/>
            <a:r>
              <a:rPr lang="zh-CN" altLang="zh-CN" dirty="0" smtClean="0"/>
              <a:t>说明</a:t>
            </a:r>
            <a:r>
              <a:rPr lang="zh-CN" altLang="zh-CN" dirty="0"/>
              <a:t>功能锻炼的注意</a:t>
            </a:r>
            <a:r>
              <a:rPr lang="zh-CN" altLang="zh-CN" dirty="0" smtClean="0"/>
              <a:t>事项</a:t>
            </a:r>
            <a:endParaRPr lang="en-US" altLang="zh-CN" dirty="0" smtClean="0"/>
          </a:p>
          <a:p>
            <a:pPr lvl="2"/>
            <a:r>
              <a:rPr lang="zh-CN" altLang="zh-CN" dirty="0" smtClean="0"/>
              <a:t>饮食指导</a:t>
            </a:r>
            <a:r>
              <a:rPr lang="en-US" altLang="zh-CN" dirty="0" smtClean="0"/>
              <a:t>  </a:t>
            </a:r>
          </a:p>
          <a:p>
            <a:pPr lvl="2"/>
            <a:r>
              <a:rPr lang="zh-CN" altLang="zh-CN" dirty="0" smtClean="0"/>
              <a:t>定期随访</a:t>
            </a:r>
            <a:r>
              <a:rPr lang="en-US" altLang="zh-CN" dirty="0" smtClean="0"/>
              <a:t>  </a:t>
            </a:r>
          </a:p>
          <a:p>
            <a:pPr lvl="3"/>
            <a:r>
              <a:rPr lang="zh-CN" altLang="zh-CN" dirty="0" smtClean="0"/>
              <a:t>遵</a:t>
            </a:r>
            <a:r>
              <a:rPr lang="zh-CN" altLang="zh-CN" dirty="0"/>
              <a:t>医嘱定期复查，评估功能恢复</a:t>
            </a:r>
            <a:r>
              <a:rPr lang="zh-CN" altLang="zh-CN" dirty="0" smtClean="0"/>
              <a:t>情况</a:t>
            </a:r>
            <a:endParaRPr lang="zh-CN" altLang="zh-CN" sz="2000" dirty="0"/>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87809908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dirty="0"/>
              <a:t>第二节 常见四肢</a:t>
            </a:r>
            <a:r>
              <a:rPr lang="zh-CN" altLang="zh-CN" dirty="0" smtClean="0"/>
              <a:t>骨折</a:t>
            </a:r>
            <a:endParaRPr lang="zh-CN" altLang="en-US" dirty="0"/>
          </a:p>
        </p:txBody>
      </p:sp>
    </p:spTree>
    <p:extLst>
      <p:ext uri="{BB962C8B-B14F-4D97-AF65-F5344CB8AC3E}">
        <p14:creationId xmlns:p14="http://schemas.microsoft.com/office/powerpoint/2010/main" xmlns="" val="113705958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一、锁骨</a:t>
            </a:r>
            <a:r>
              <a:rPr lang="zh-CN" altLang="zh-CN" dirty="0" smtClean="0"/>
              <a:t>骨折</a:t>
            </a:r>
            <a:endParaRPr lang="zh-CN" altLang="en-US" dirty="0"/>
          </a:p>
        </p:txBody>
      </p:sp>
      <p:sp>
        <p:nvSpPr>
          <p:cNvPr id="3" name="内容占位符 2"/>
          <p:cNvSpPr>
            <a:spLocks noGrp="1"/>
          </p:cNvSpPr>
          <p:nvPr>
            <p:ph idx="1"/>
          </p:nvPr>
        </p:nvSpPr>
        <p:spPr/>
        <p:txBody>
          <a:bodyPr/>
          <a:lstStyle/>
          <a:p>
            <a:r>
              <a:rPr lang="zh-CN" altLang="zh-CN" dirty="0" smtClean="0"/>
              <a:t>锁</a:t>
            </a:r>
            <a:r>
              <a:rPr lang="zh-CN" altLang="zh-CN" dirty="0"/>
              <a:t>骨骨折（</a:t>
            </a:r>
            <a:r>
              <a:rPr lang="en-US" altLang="zh-CN" dirty="0"/>
              <a:t>fracture of the clavicle</a:t>
            </a:r>
            <a:r>
              <a:rPr lang="zh-CN" altLang="zh-CN" dirty="0"/>
              <a:t>）多发生于青少年，多为间接暴力引起</a:t>
            </a:r>
            <a:r>
              <a:rPr lang="zh-CN" altLang="zh-CN" dirty="0" smtClean="0"/>
              <a:t>。</a:t>
            </a:r>
            <a:endParaRPr lang="en-US" altLang="zh-CN" dirty="0" smtClean="0"/>
          </a:p>
          <a:p>
            <a:r>
              <a:rPr lang="zh-CN" altLang="zh-CN" dirty="0" smtClean="0"/>
              <a:t>跌倒</a:t>
            </a:r>
            <a:r>
              <a:rPr lang="zh-CN" altLang="zh-CN" dirty="0"/>
              <a:t>时手或肘着地，暴力经肩部传导至锁骨，发生斜形或横行骨折；</a:t>
            </a:r>
            <a:r>
              <a:rPr lang="zh-CN" altLang="zh-CN" dirty="0" smtClean="0"/>
              <a:t>部分</a:t>
            </a:r>
            <a:r>
              <a:rPr lang="zh-CN" altLang="en-US" dirty="0" smtClean="0"/>
              <a:t>患者</a:t>
            </a:r>
            <a:r>
              <a:rPr lang="zh-CN" altLang="zh-CN" dirty="0" smtClean="0"/>
              <a:t>为</a:t>
            </a:r>
            <a:r>
              <a:rPr lang="zh-CN" altLang="zh-CN" dirty="0"/>
              <a:t>肩部着地撞击锁骨外端造成骨折。</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9162992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zh-CN" dirty="0"/>
              <a:t>骨折（</a:t>
            </a:r>
            <a:r>
              <a:rPr lang="en-US" altLang="zh-CN" dirty="0"/>
              <a:t>fracture</a:t>
            </a:r>
            <a:r>
              <a:rPr lang="zh-CN" altLang="zh-CN" dirty="0"/>
              <a:t>）是指骨的完整性或连续性中断，是人体运动系统的一种常见损伤，可单发，也可与其他部位的损伤合并</a:t>
            </a:r>
            <a:r>
              <a:rPr lang="zh-CN" altLang="zh-CN" dirty="0" smtClean="0"/>
              <a:t>存在</a:t>
            </a:r>
            <a:endParaRPr lang="en-US" altLang="zh-CN" dirty="0" smtClean="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36191761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一、锁骨骨折</a:t>
            </a:r>
            <a:endParaRPr lang="zh-CN" altLang="en-US" dirty="0"/>
          </a:p>
        </p:txBody>
      </p:sp>
      <p:sp>
        <p:nvSpPr>
          <p:cNvPr id="3" name="内容占位符 2"/>
          <p:cNvSpPr>
            <a:spLocks noGrp="1"/>
          </p:cNvSpPr>
          <p:nvPr>
            <p:ph idx="1"/>
          </p:nvPr>
        </p:nvSpPr>
        <p:spPr/>
        <p:txBody>
          <a:bodyPr/>
          <a:lstStyle/>
          <a:p>
            <a:r>
              <a:rPr lang="zh-CN" altLang="zh-CN" dirty="0"/>
              <a:t>护理</a:t>
            </a:r>
            <a:r>
              <a:rPr lang="zh-CN" altLang="zh-CN" dirty="0" smtClean="0"/>
              <a:t>评估</a:t>
            </a:r>
            <a:endParaRPr lang="zh-CN" altLang="zh-CN" dirty="0"/>
          </a:p>
          <a:p>
            <a:pPr lvl="1"/>
            <a:r>
              <a:rPr lang="zh-CN" altLang="zh-CN" dirty="0" smtClean="0"/>
              <a:t>临床</a:t>
            </a:r>
            <a:r>
              <a:rPr lang="zh-CN" altLang="zh-CN" dirty="0"/>
              <a:t>表现</a:t>
            </a:r>
          </a:p>
          <a:p>
            <a:pPr lvl="2"/>
            <a:r>
              <a:rPr lang="zh-CN" altLang="zh-CN" dirty="0"/>
              <a:t>表现为局部肿胀，压痛或有畸形，可能摸到骨折断</a:t>
            </a:r>
            <a:r>
              <a:rPr lang="zh-CN" altLang="zh-CN" dirty="0" smtClean="0"/>
              <a:t>端</a:t>
            </a:r>
            <a:endParaRPr lang="en-US" altLang="zh-CN" dirty="0" smtClean="0"/>
          </a:p>
          <a:p>
            <a:pPr lvl="2"/>
            <a:r>
              <a:rPr lang="zh-CN" altLang="zh-CN" dirty="0" smtClean="0"/>
              <a:t>伤</a:t>
            </a:r>
            <a:r>
              <a:rPr lang="zh-CN" altLang="zh-CN" dirty="0"/>
              <a:t>肩下沉并向前内倾斜，上臂贴胸不敢活动，健侧手托扶患侧肘部，以减轻上肢重量牵拉引起疼痛，头部向患侧偏斜，颌部转向健侧</a:t>
            </a:r>
            <a:r>
              <a:rPr lang="zh-CN" altLang="zh-CN" dirty="0" smtClean="0"/>
              <a:t>。</a:t>
            </a:r>
            <a:endParaRPr lang="en-US" altLang="zh-CN" dirty="0" smtClean="0"/>
          </a:p>
          <a:p>
            <a:pPr lvl="2"/>
            <a:r>
              <a:rPr lang="zh-CN" altLang="zh-CN" dirty="0" smtClean="0"/>
              <a:t>儿童</a:t>
            </a:r>
            <a:r>
              <a:rPr lang="zh-CN" altLang="zh-CN" dirty="0"/>
              <a:t>锁骨骨折多为青枝骨折，成人多为斜形、粉碎性骨折。</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06421660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一、锁骨骨折</a:t>
            </a:r>
            <a:endParaRPr lang="zh-CN" altLang="en-US" dirty="0"/>
          </a:p>
        </p:txBody>
      </p:sp>
      <p:sp>
        <p:nvSpPr>
          <p:cNvPr id="3" name="内容占位符 2"/>
          <p:cNvSpPr>
            <a:spLocks noGrp="1"/>
          </p:cNvSpPr>
          <p:nvPr>
            <p:ph idx="1"/>
          </p:nvPr>
        </p:nvSpPr>
        <p:spPr/>
        <p:txBody>
          <a:bodyPr/>
          <a:lstStyle/>
          <a:p>
            <a:r>
              <a:rPr lang="zh-CN" altLang="zh-CN" dirty="0"/>
              <a:t>护理评估</a:t>
            </a:r>
          </a:p>
          <a:p>
            <a:pPr lvl="1"/>
            <a:r>
              <a:rPr lang="zh-CN" altLang="zh-CN" dirty="0" smtClean="0"/>
              <a:t>辅助检查</a:t>
            </a:r>
            <a:endParaRPr lang="zh-CN" altLang="zh-CN" dirty="0"/>
          </a:p>
          <a:p>
            <a:pPr lvl="2"/>
            <a:r>
              <a:rPr lang="en-US" altLang="zh-CN" dirty="0"/>
              <a:t>X</a:t>
            </a:r>
            <a:r>
              <a:rPr lang="zh-CN" altLang="zh-CN" dirty="0"/>
              <a:t>线检查可确定骨折的类型及断端移位方向，有合并伤者必要时加用</a:t>
            </a:r>
            <a:r>
              <a:rPr lang="en-US" altLang="zh-CN" dirty="0"/>
              <a:t>CT</a:t>
            </a:r>
            <a:r>
              <a:rPr lang="zh-CN" altLang="zh-CN" dirty="0"/>
              <a:t>或</a:t>
            </a:r>
            <a:r>
              <a:rPr lang="en-US" altLang="zh-CN" dirty="0"/>
              <a:t>MRI</a:t>
            </a:r>
            <a:r>
              <a:rPr lang="zh-CN" altLang="zh-CN" dirty="0" smtClean="0"/>
              <a:t>检查</a:t>
            </a:r>
            <a:endParaRPr lang="zh-CN" altLang="zh-CN" dirty="0"/>
          </a:p>
          <a:p>
            <a:pPr lvl="1"/>
            <a:r>
              <a:rPr lang="zh-CN" altLang="zh-CN" dirty="0" smtClean="0"/>
              <a:t>与</a:t>
            </a:r>
            <a:r>
              <a:rPr lang="zh-CN" altLang="zh-CN" dirty="0"/>
              <a:t>疾病相关的健康史</a:t>
            </a:r>
          </a:p>
          <a:p>
            <a:pPr lvl="2"/>
            <a:r>
              <a:rPr lang="zh-CN" altLang="zh-CN" dirty="0"/>
              <a:t>评估受伤过程以及影响愈合的因素，如合并疾病、营养状况、用药情况</a:t>
            </a:r>
            <a:r>
              <a:rPr lang="zh-CN" altLang="zh-CN" dirty="0" smtClean="0"/>
              <a:t>等</a:t>
            </a:r>
            <a:endParaRPr lang="zh-CN" altLang="zh-CN" dirty="0"/>
          </a:p>
          <a:p>
            <a:pPr lvl="1"/>
            <a:r>
              <a:rPr lang="zh-CN" altLang="zh-CN" dirty="0" smtClean="0"/>
              <a:t>心理</a:t>
            </a:r>
            <a:r>
              <a:rPr lang="zh-CN" altLang="zh-CN" dirty="0"/>
              <a:t>社会状况</a:t>
            </a:r>
          </a:p>
          <a:p>
            <a:pPr lvl="2"/>
            <a:r>
              <a:rPr lang="zh-CN" altLang="zh-CN" dirty="0" smtClean="0"/>
              <a:t>评估</a:t>
            </a:r>
            <a:r>
              <a:rPr lang="zh-CN" altLang="en-US" dirty="0" smtClean="0"/>
              <a:t>患者</a:t>
            </a:r>
            <a:r>
              <a:rPr lang="zh-CN" altLang="zh-CN" dirty="0" smtClean="0"/>
              <a:t>及</a:t>
            </a:r>
            <a:r>
              <a:rPr lang="zh-CN" altLang="zh-CN" dirty="0"/>
              <a:t>家属对疾病知识</a:t>
            </a:r>
            <a:r>
              <a:rPr lang="zh-CN" altLang="zh-CN" dirty="0" smtClean="0"/>
              <a:t>的认知程度和心理反应</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25176583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一、锁骨骨折</a:t>
            </a:r>
            <a:endParaRPr lang="zh-CN" altLang="en-US" dirty="0"/>
          </a:p>
        </p:txBody>
      </p:sp>
      <p:sp>
        <p:nvSpPr>
          <p:cNvPr id="3" name="内容占位符 2"/>
          <p:cNvSpPr>
            <a:spLocks noGrp="1"/>
          </p:cNvSpPr>
          <p:nvPr>
            <p:ph idx="1"/>
          </p:nvPr>
        </p:nvSpPr>
        <p:spPr>
          <a:xfrm>
            <a:off x="251520" y="1196752"/>
            <a:ext cx="8610600" cy="4876800"/>
          </a:xfrm>
        </p:spPr>
        <p:txBody>
          <a:bodyPr/>
          <a:lstStyle/>
          <a:p>
            <a:r>
              <a:rPr lang="zh-CN" altLang="zh-CN" dirty="0"/>
              <a:t>护理评估</a:t>
            </a:r>
          </a:p>
          <a:p>
            <a:pPr lvl="1"/>
            <a:r>
              <a:rPr lang="zh-CN" altLang="en-US" dirty="0" smtClean="0"/>
              <a:t>治疗原则</a:t>
            </a:r>
            <a:endParaRPr lang="en-US" altLang="zh-CN" dirty="0" smtClean="0"/>
          </a:p>
          <a:p>
            <a:pPr lvl="2"/>
            <a:r>
              <a:rPr lang="zh-CN" altLang="en-US" dirty="0" smtClean="0"/>
              <a:t>非手术治疗</a:t>
            </a:r>
            <a:endParaRPr lang="en-US" altLang="zh-CN" dirty="0" smtClean="0"/>
          </a:p>
          <a:p>
            <a:pPr lvl="3"/>
            <a:r>
              <a:rPr lang="zh-CN" altLang="zh-CN" dirty="0"/>
              <a:t>成人无移位骨折或幼儿儿童青枝骨折，仅用三角巾悬吊患侧上肢</a:t>
            </a:r>
            <a:r>
              <a:rPr lang="en-US" altLang="zh-CN" dirty="0"/>
              <a:t>23</a:t>
            </a:r>
            <a:r>
              <a:rPr lang="zh-CN" altLang="zh-CN" dirty="0"/>
              <a:t>～</a:t>
            </a:r>
            <a:r>
              <a:rPr lang="en-US" altLang="zh-CN" dirty="0"/>
              <a:t>36</a:t>
            </a:r>
            <a:r>
              <a:rPr lang="zh-CN" altLang="zh-CN" dirty="0"/>
              <a:t>周，外用跌打损伤药物即</a:t>
            </a:r>
            <a:r>
              <a:rPr lang="zh-CN" altLang="zh-CN" dirty="0" smtClean="0"/>
              <a:t>可</a:t>
            </a:r>
            <a:endParaRPr lang="en-US" altLang="zh-CN" dirty="0" smtClean="0"/>
          </a:p>
          <a:p>
            <a:pPr lvl="3"/>
            <a:r>
              <a:rPr lang="zh-CN" altLang="zh-CN" dirty="0" smtClean="0"/>
              <a:t>少年</a:t>
            </a:r>
            <a:r>
              <a:rPr lang="zh-CN" altLang="zh-CN" dirty="0"/>
              <a:t>或成年人有移位的中段骨折，可用手法复位，横形</a:t>
            </a:r>
            <a:r>
              <a:rPr lang="en-US" altLang="zh-CN" dirty="0"/>
              <a:t>“8”</a:t>
            </a:r>
            <a:r>
              <a:rPr lang="zh-CN" altLang="zh-CN" dirty="0"/>
              <a:t>字绷带固定，使两肩固定在高度后伸、外旋和轻度外展位</a:t>
            </a:r>
            <a:r>
              <a:rPr lang="zh-CN" altLang="zh-CN" dirty="0" smtClean="0"/>
              <a:t>置</a:t>
            </a:r>
            <a:endParaRPr lang="en-US" altLang="zh-CN" dirty="0" smtClean="0"/>
          </a:p>
          <a:p>
            <a:pPr lvl="3"/>
            <a:r>
              <a:rPr lang="zh-CN" altLang="zh-CN" dirty="0" smtClean="0"/>
              <a:t>卧</a:t>
            </a:r>
            <a:r>
              <a:rPr lang="zh-CN" altLang="zh-CN" dirty="0"/>
              <a:t>木板床休息，肩胛区可稍垫高，保持肩部后伸。</a:t>
            </a:r>
            <a:r>
              <a:rPr lang="en-US" altLang="zh-CN" dirty="0"/>
              <a:t>3</a:t>
            </a:r>
            <a:r>
              <a:rPr lang="zh-CN" altLang="zh-CN" dirty="0"/>
              <a:t>～</a:t>
            </a:r>
            <a:r>
              <a:rPr lang="en-US" altLang="zh-CN" dirty="0"/>
              <a:t>4</a:t>
            </a:r>
            <a:r>
              <a:rPr lang="zh-CN" altLang="zh-CN" dirty="0"/>
              <a:t>周后可拆除外</a:t>
            </a:r>
            <a:r>
              <a:rPr lang="zh-CN" altLang="zh-CN" dirty="0" smtClean="0"/>
              <a:t>固定</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52765419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一、锁骨骨折</a:t>
            </a:r>
            <a:endParaRPr lang="zh-CN" altLang="en-US" dirty="0"/>
          </a:p>
        </p:txBody>
      </p:sp>
      <p:sp>
        <p:nvSpPr>
          <p:cNvPr id="3" name="内容占位符 2"/>
          <p:cNvSpPr>
            <a:spLocks noGrp="1"/>
          </p:cNvSpPr>
          <p:nvPr>
            <p:ph idx="1"/>
          </p:nvPr>
        </p:nvSpPr>
        <p:spPr/>
        <p:txBody>
          <a:bodyPr/>
          <a:lstStyle/>
          <a:p>
            <a:r>
              <a:rPr lang="zh-CN" altLang="zh-CN" dirty="0" smtClean="0"/>
              <a:t>护理评估</a:t>
            </a:r>
            <a:endParaRPr lang="en-US" altLang="zh-CN" dirty="0" smtClean="0"/>
          </a:p>
          <a:p>
            <a:pPr lvl="1"/>
            <a:r>
              <a:rPr lang="zh-CN" altLang="en-US" dirty="0" smtClean="0"/>
              <a:t>治疗原则</a:t>
            </a:r>
            <a:endParaRPr lang="zh-CN" altLang="zh-CN" dirty="0"/>
          </a:p>
          <a:p>
            <a:pPr lvl="2"/>
            <a:r>
              <a:rPr lang="zh-CN" altLang="en-US" dirty="0" smtClean="0"/>
              <a:t>手术治疗</a:t>
            </a:r>
            <a:endParaRPr lang="en-US" altLang="zh-CN" dirty="0"/>
          </a:p>
          <a:p>
            <a:pPr lvl="3"/>
            <a:r>
              <a:rPr lang="zh-CN" altLang="zh-CN" dirty="0"/>
              <a:t>锁骨骨折合并神经或血管损伤、开放性骨折、陈旧性骨折不愈合或畸形愈合影响功能者，可采用手术切开复位内固定</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93316813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一、锁骨骨折</a:t>
            </a:r>
            <a:endParaRPr lang="zh-CN" altLang="en-US" dirty="0"/>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疼痛</a:t>
            </a:r>
            <a:r>
              <a:rPr lang="en-US" altLang="zh-CN" dirty="0" smtClean="0"/>
              <a:t>  </a:t>
            </a:r>
            <a:r>
              <a:rPr lang="zh-CN" altLang="zh-CN" dirty="0"/>
              <a:t>与锁骨骨折</a:t>
            </a:r>
            <a:r>
              <a:rPr lang="zh-CN" altLang="zh-CN" dirty="0" smtClean="0"/>
              <a:t>有关</a:t>
            </a:r>
            <a:endParaRPr lang="zh-CN" altLang="zh-CN" dirty="0"/>
          </a:p>
          <a:p>
            <a:pPr lvl="1"/>
            <a:r>
              <a:rPr lang="zh-CN" altLang="zh-CN" dirty="0" smtClean="0"/>
              <a:t>潜在并发症</a:t>
            </a:r>
            <a:r>
              <a:rPr lang="en-US" altLang="zh-CN" dirty="0" smtClean="0"/>
              <a:t>  </a:t>
            </a:r>
            <a:r>
              <a:rPr lang="zh-CN" altLang="zh-CN" dirty="0"/>
              <a:t>肌萎缩、关节</a:t>
            </a:r>
            <a:r>
              <a:rPr lang="zh-CN" altLang="zh-CN" dirty="0" smtClean="0"/>
              <a:t>僵硬</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798865224"/>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一、锁骨骨折</a:t>
            </a:r>
            <a:endParaRPr lang="zh-CN" altLang="en-US" dirty="0"/>
          </a:p>
        </p:txBody>
      </p:sp>
      <p:sp>
        <p:nvSpPr>
          <p:cNvPr id="3" name="内容占位符 2"/>
          <p:cNvSpPr>
            <a:spLocks noGrp="1"/>
          </p:cNvSpPr>
          <p:nvPr>
            <p:ph idx="1"/>
          </p:nvPr>
        </p:nvSpPr>
        <p:spPr/>
        <p:txBody>
          <a:bodyPr/>
          <a:lstStyle/>
          <a:p>
            <a:r>
              <a:rPr lang="zh-CN" altLang="zh-CN" dirty="0"/>
              <a:t>护理</a:t>
            </a:r>
            <a:r>
              <a:rPr lang="zh-CN" altLang="zh-CN" dirty="0" smtClean="0"/>
              <a:t>措施</a:t>
            </a:r>
            <a:r>
              <a:rPr lang="en-US" altLang="zh-CN" dirty="0"/>
              <a:t> </a:t>
            </a:r>
            <a:endParaRPr lang="zh-CN" altLang="zh-CN" dirty="0"/>
          </a:p>
          <a:p>
            <a:pPr lvl="1"/>
            <a:r>
              <a:rPr lang="zh-CN" altLang="zh-CN" dirty="0" smtClean="0"/>
              <a:t>保持正确姿势</a:t>
            </a:r>
            <a:r>
              <a:rPr lang="en-US" altLang="zh-CN" dirty="0" smtClean="0"/>
              <a:t>  </a:t>
            </a:r>
          </a:p>
          <a:p>
            <a:pPr lvl="2"/>
            <a:r>
              <a:rPr lang="zh-CN" altLang="zh-CN" dirty="0" smtClean="0"/>
              <a:t>复位</a:t>
            </a:r>
            <a:r>
              <a:rPr lang="zh-CN" altLang="zh-CN" dirty="0"/>
              <a:t>后站立时保持挺胸提肩，卧位时应去枕仰卧于硬板床上，两肩胛间垫一窄枕以使两肩后伸外展，维持良好的复位和固定位置。</a:t>
            </a:r>
          </a:p>
          <a:p>
            <a:pPr lvl="1"/>
            <a:r>
              <a:rPr lang="zh-CN" altLang="zh-CN" dirty="0" smtClean="0"/>
              <a:t>观察病</a:t>
            </a:r>
            <a:r>
              <a:rPr lang="zh-CN" altLang="zh-CN" dirty="0"/>
              <a:t>情</a:t>
            </a:r>
            <a:r>
              <a:rPr lang="en-US" altLang="zh-CN" dirty="0"/>
              <a:t>  </a:t>
            </a:r>
            <a:endParaRPr lang="en-US" altLang="zh-CN" dirty="0" smtClean="0"/>
          </a:p>
          <a:p>
            <a:pPr lvl="2"/>
            <a:r>
              <a:rPr lang="zh-CN" altLang="zh-CN" dirty="0" smtClean="0"/>
              <a:t>手法</a:t>
            </a:r>
            <a:r>
              <a:rPr lang="zh-CN" altLang="zh-CN" dirty="0"/>
              <a:t>复位固定后，应经常检查固定情况，一旦出现患肢麻木、发凉、运动障碍时，应及时调整固定的松紧度。</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54566927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一、锁骨骨折</a:t>
            </a:r>
            <a:endParaRPr lang="zh-CN" altLang="en-US" dirty="0"/>
          </a:p>
        </p:txBody>
      </p:sp>
      <p:sp>
        <p:nvSpPr>
          <p:cNvPr id="3" name="内容占位符 2"/>
          <p:cNvSpPr>
            <a:spLocks noGrp="1"/>
          </p:cNvSpPr>
          <p:nvPr>
            <p:ph idx="1"/>
          </p:nvPr>
        </p:nvSpPr>
        <p:spPr/>
        <p:txBody>
          <a:bodyPr/>
          <a:lstStyle/>
          <a:p>
            <a:r>
              <a:rPr lang="zh-CN" altLang="zh-CN" dirty="0"/>
              <a:t>护理措施</a:t>
            </a:r>
            <a:r>
              <a:rPr lang="en-US" altLang="zh-CN" dirty="0"/>
              <a:t> </a:t>
            </a:r>
            <a:endParaRPr lang="zh-CN" altLang="zh-CN" dirty="0"/>
          </a:p>
          <a:p>
            <a:pPr lvl="1"/>
            <a:r>
              <a:rPr lang="zh-CN" altLang="zh-CN" dirty="0" smtClean="0"/>
              <a:t>功能锻炼</a:t>
            </a:r>
            <a:r>
              <a:rPr lang="en-US" altLang="zh-CN" dirty="0" smtClean="0"/>
              <a:t>  </a:t>
            </a:r>
            <a:endParaRPr lang="en-US" altLang="zh-CN" dirty="0"/>
          </a:p>
          <a:p>
            <a:pPr lvl="2"/>
            <a:r>
              <a:rPr lang="zh-CN" altLang="zh-CN" dirty="0"/>
              <a:t>固定早期（</a:t>
            </a:r>
            <a:r>
              <a:rPr lang="en-US" altLang="zh-CN" dirty="0"/>
              <a:t>1</a:t>
            </a:r>
            <a:r>
              <a:rPr lang="zh-CN" altLang="zh-CN" dirty="0"/>
              <a:t>～</a:t>
            </a:r>
            <a:r>
              <a:rPr lang="en-US" altLang="zh-CN" dirty="0"/>
              <a:t>2</a:t>
            </a:r>
            <a:r>
              <a:rPr lang="zh-CN" altLang="zh-CN" dirty="0"/>
              <a:t>周）可练习手腕、肘关节的各种活动；中期做肩部后伸运动；后期可逐渐做肩关节的全方位运动。</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77529731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二、肱骨髁上骨折</a:t>
            </a:r>
          </a:p>
        </p:txBody>
      </p:sp>
      <p:sp>
        <p:nvSpPr>
          <p:cNvPr id="3" name="内容占位符 2"/>
          <p:cNvSpPr>
            <a:spLocks noGrp="1"/>
          </p:cNvSpPr>
          <p:nvPr>
            <p:ph idx="1"/>
          </p:nvPr>
        </p:nvSpPr>
        <p:spPr/>
        <p:txBody>
          <a:bodyPr/>
          <a:lstStyle/>
          <a:p>
            <a:r>
              <a:rPr lang="zh-CN" altLang="zh-CN" dirty="0" smtClean="0"/>
              <a:t>肱骨髁上</a:t>
            </a:r>
            <a:r>
              <a:rPr lang="zh-CN" altLang="zh-CN" dirty="0"/>
              <a:t>骨折（</a:t>
            </a:r>
            <a:r>
              <a:rPr lang="en-US" altLang="zh-CN" dirty="0"/>
              <a:t>supracondylar fracture of </a:t>
            </a:r>
            <a:r>
              <a:rPr lang="en-US" altLang="zh-CN" dirty="0" err="1" smtClean="0"/>
              <a:t>humerus</a:t>
            </a:r>
            <a:r>
              <a:rPr lang="zh-CN" altLang="zh-CN" dirty="0"/>
              <a:t>）指肱骨远端内外髁上方的骨折。多见于</a:t>
            </a:r>
            <a:r>
              <a:rPr lang="en-US" altLang="zh-CN" dirty="0"/>
              <a:t>5</a:t>
            </a:r>
            <a:r>
              <a:rPr lang="zh-CN" altLang="zh-CN" dirty="0"/>
              <a:t>～</a:t>
            </a:r>
            <a:r>
              <a:rPr lang="en-US" altLang="zh-CN" dirty="0"/>
              <a:t>12</a:t>
            </a:r>
            <a:r>
              <a:rPr lang="zh-CN" altLang="zh-CN" dirty="0"/>
              <a:t>岁儿童。多由间接暴力所致，根据暴力来源和移位方向，可分为伸直型和屈曲型骨折。</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1327265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二、肱骨髁上骨折</a:t>
            </a:r>
            <a:endParaRPr lang="zh-CN" altLang="en-US" dirty="0"/>
          </a:p>
        </p:txBody>
      </p:sp>
      <p:sp>
        <p:nvSpPr>
          <p:cNvPr id="3" name="内容占位符 2"/>
          <p:cNvSpPr>
            <a:spLocks noGrp="1"/>
          </p:cNvSpPr>
          <p:nvPr>
            <p:ph idx="1"/>
          </p:nvPr>
        </p:nvSpPr>
        <p:spPr/>
        <p:txBody>
          <a:bodyPr/>
          <a:lstStyle/>
          <a:p>
            <a:r>
              <a:rPr lang="zh-CN" altLang="zh-CN" dirty="0"/>
              <a:t>护理</a:t>
            </a:r>
            <a:r>
              <a:rPr lang="zh-CN" altLang="zh-CN" dirty="0" smtClean="0"/>
              <a:t>评估</a:t>
            </a:r>
            <a:endParaRPr lang="zh-CN" altLang="zh-CN" dirty="0"/>
          </a:p>
          <a:p>
            <a:pPr lvl="1"/>
            <a:r>
              <a:rPr lang="zh-CN" altLang="zh-CN" dirty="0" smtClean="0"/>
              <a:t>临床</a:t>
            </a:r>
            <a:r>
              <a:rPr lang="zh-CN" altLang="zh-CN" dirty="0"/>
              <a:t>表现</a:t>
            </a:r>
          </a:p>
          <a:p>
            <a:pPr lvl="2"/>
            <a:r>
              <a:rPr lang="zh-CN" altLang="zh-CN" sz="2400" dirty="0" smtClean="0"/>
              <a:t>手着地受伤史</a:t>
            </a:r>
            <a:r>
              <a:rPr lang="zh-CN" altLang="zh-CN" sz="2400" dirty="0"/>
              <a:t>，肘部出现疼痛、肿胀、压痛，伤侧肘关节功能</a:t>
            </a:r>
            <a:r>
              <a:rPr lang="zh-CN" altLang="zh-CN" sz="2400" dirty="0" smtClean="0"/>
              <a:t>丧失</a:t>
            </a:r>
            <a:endParaRPr lang="en-US" altLang="zh-CN" sz="2400" dirty="0" smtClean="0"/>
          </a:p>
          <a:p>
            <a:pPr lvl="2"/>
            <a:r>
              <a:rPr lang="zh-CN" altLang="zh-CN" sz="2400" dirty="0" smtClean="0"/>
              <a:t>骨折</a:t>
            </a:r>
            <a:r>
              <a:rPr lang="zh-CN" altLang="zh-CN" sz="2400" dirty="0"/>
              <a:t>近端向前移位，可压迫或刺伤肱动、静脉和损伤正中神经，引起前臂缺血性肌挛缩造成爪形手</a:t>
            </a:r>
            <a:r>
              <a:rPr lang="zh-CN" altLang="zh-CN" sz="2400" dirty="0" smtClean="0"/>
              <a:t>畸形</a:t>
            </a:r>
            <a:endParaRPr lang="en-US" altLang="zh-CN" sz="2400" dirty="0" smtClean="0"/>
          </a:p>
          <a:p>
            <a:pPr lvl="2"/>
            <a:r>
              <a:rPr lang="zh-CN" altLang="zh-CN" sz="2400" dirty="0" smtClean="0"/>
              <a:t>合并</a:t>
            </a:r>
            <a:r>
              <a:rPr lang="zh-CN" altLang="zh-CN" sz="2400" dirty="0"/>
              <a:t>骨骺损伤者，以后可出现肘内翻畸形，但肘后三角关系</a:t>
            </a:r>
            <a:r>
              <a:rPr lang="zh-CN" altLang="zh-CN" sz="2400" dirty="0" smtClean="0"/>
              <a:t>正常</a:t>
            </a:r>
            <a:endParaRPr lang="en-US" altLang="zh-CN" sz="2400" dirty="0" smtClean="0"/>
          </a:p>
          <a:p>
            <a:pPr lvl="2"/>
            <a:r>
              <a:rPr lang="zh-CN" altLang="zh-CN" sz="2400" dirty="0" smtClean="0"/>
              <a:t>若</a:t>
            </a:r>
            <a:r>
              <a:rPr lang="zh-CN" altLang="zh-CN" sz="2400" dirty="0"/>
              <a:t>合并血管、神经损伤，则出现桡动脉搏动减弱或消失，手部的感觉减弱和运动功能</a:t>
            </a:r>
            <a:r>
              <a:rPr lang="zh-CN" altLang="zh-CN" sz="2400" dirty="0" smtClean="0"/>
              <a:t>障碍</a:t>
            </a:r>
            <a:endParaRPr lang="zh-CN" altLang="zh-CN" sz="2400"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12057724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二、肱骨髁上骨折</a:t>
            </a:r>
            <a:endParaRPr lang="zh-CN" altLang="en-US" dirty="0"/>
          </a:p>
        </p:txBody>
      </p:sp>
      <p:sp>
        <p:nvSpPr>
          <p:cNvPr id="3" name="内容占位符 2"/>
          <p:cNvSpPr>
            <a:spLocks noGrp="1"/>
          </p:cNvSpPr>
          <p:nvPr>
            <p:ph idx="1"/>
          </p:nvPr>
        </p:nvSpPr>
        <p:spPr/>
        <p:txBody>
          <a:bodyPr/>
          <a:lstStyle/>
          <a:p>
            <a:r>
              <a:rPr lang="zh-CN" altLang="zh-CN" dirty="0"/>
              <a:t>护理评估</a:t>
            </a:r>
          </a:p>
          <a:p>
            <a:pPr lvl="1"/>
            <a:r>
              <a:rPr lang="zh-CN" altLang="zh-CN" dirty="0" smtClean="0"/>
              <a:t>辅助检查</a:t>
            </a:r>
            <a:endParaRPr lang="zh-CN" altLang="zh-CN" dirty="0"/>
          </a:p>
          <a:p>
            <a:pPr lvl="2"/>
            <a:r>
              <a:rPr lang="en-US" altLang="zh-CN" dirty="0"/>
              <a:t>X</a:t>
            </a:r>
            <a:r>
              <a:rPr lang="zh-CN" altLang="zh-CN" dirty="0"/>
              <a:t>线检查可明确骨折的类型和移位方向。</a:t>
            </a:r>
          </a:p>
          <a:p>
            <a:pPr lvl="1"/>
            <a:r>
              <a:rPr lang="zh-CN" altLang="zh-CN" dirty="0" smtClean="0"/>
              <a:t>与</a:t>
            </a:r>
            <a:r>
              <a:rPr lang="zh-CN" altLang="zh-CN" dirty="0"/>
              <a:t>疾病相关的健康史</a:t>
            </a:r>
          </a:p>
          <a:p>
            <a:pPr lvl="2"/>
            <a:r>
              <a:rPr lang="zh-CN" altLang="zh-CN" dirty="0"/>
              <a:t>评估受伤过程以及影响愈合的因素，如合并疾病、营养状况、用药情况</a:t>
            </a:r>
            <a:r>
              <a:rPr lang="zh-CN" altLang="zh-CN" dirty="0" smtClean="0"/>
              <a:t>等</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3216704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a:t>分类</a:t>
            </a:r>
            <a:endParaRPr lang="en-US" altLang="zh-CN" dirty="0"/>
          </a:p>
          <a:p>
            <a:pPr lvl="1"/>
            <a:r>
              <a:rPr lang="zh-CN" altLang="zh-CN" dirty="0"/>
              <a:t>根据骨折端是否与外界相通可分为开放性骨折和闭合性骨折</a:t>
            </a:r>
            <a:endParaRPr lang="en-US" altLang="zh-CN" dirty="0"/>
          </a:p>
          <a:p>
            <a:pPr lvl="1"/>
            <a:r>
              <a:rPr lang="zh-CN" altLang="zh-CN" dirty="0"/>
              <a:t>根据骨折的程度及形态可分为不完全骨折和完全骨折</a:t>
            </a:r>
            <a:endParaRPr lang="en-US" altLang="zh-CN" dirty="0"/>
          </a:p>
          <a:p>
            <a:pPr lvl="1"/>
            <a:r>
              <a:rPr lang="zh-CN" altLang="zh-CN" dirty="0"/>
              <a:t>根据骨折的稳定程度可分为稳定性骨折和不稳定性骨折</a:t>
            </a:r>
            <a:endParaRPr lang="en-US" altLang="zh-CN" dirty="0"/>
          </a:p>
          <a:p>
            <a:pPr lvl="1"/>
            <a:r>
              <a:rPr lang="zh-CN" altLang="zh-CN" dirty="0"/>
              <a:t>根据骨折的时间可分为新鲜骨折（</a:t>
            </a:r>
            <a:r>
              <a:rPr lang="en-US" altLang="zh-CN" dirty="0"/>
              <a:t>2</a:t>
            </a:r>
            <a:r>
              <a:rPr lang="zh-CN" altLang="zh-CN" dirty="0"/>
              <a:t>周以内）和陈旧性骨折（</a:t>
            </a:r>
            <a:r>
              <a:rPr lang="en-US" altLang="zh-CN" dirty="0"/>
              <a:t>2</a:t>
            </a:r>
            <a:r>
              <a:rPr lang="zh-CN" altLang="zh-CN" dirty="0"/>
              <a:t>周以上</a:t>
            </a:r>
            <a:r>
              <a:rPr lang="zh-CN" altLang="zh-CN" dirty="0" smtClean="0"/>
              <a:t>）</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32441364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二、肱骨髁上骨折</a:t>
            </a:r>
            <a:endParaRPr lang="zh-CN" altLang="en-US" dirty="0"/>
          </a:p>
        </p:txBody>
      </p:sp>
      <p:sp>
        <p:nvSpPr>
          <p:cNvPr id="3" name="内容占位符 2"/>
          <p:cNvSpPr>
            <a:spLocks noGrp="1"/>
          </p:cNvSpPr>
          <p:nvPr>
            <p:ph idx="1"/>
          </p:nvPr>
        </p:nvSpPr>
        <p:spPr/>
        <p:txBody>
          <a:bodyPr/>
          <a:lstStyle/>
          <a:p>
            <a:r>
              <a:rPr lang="zh-CN" altLang="zh-CN" dirty="0"/>
              <a:t>护理评估</a:t>
            </a:r>
          </a:p>
          <a:p>
            <a:pPr lvl="1"/>
            <a:r>
              <a:rPr lang="zh-CN" altLang="zh-CN" dirty="0" smtClean="0"/>
              <a:t>心理</a:t>
            </a:r>
            <a:r>
              <a:rPr lang="zh-CN" altLang="zh-CN" dirty="0"/>
              <a:t>社会状况</a:t>
            </a:r>
          </a:p>
          <a:p>
            <a:pPr lvl="2"/>
            <a:r>
              <a:rPr lang="zh-CN" altLang="zh-CN" dirty="0" smtClean="0"/>
              <a:t>因</a:t>
            </a:r>
            <a:r>
              <a:rPr lang="zh-CN" altLang="en-US" dirty="0" smtClean="0"/>
              <a:t>患者</a:t>
            </a:r>
            <a:r>
              <a:rPr lang="zh-CN" altLang="zh-CN" dirty="0" smtClean="0"/>
              <a:t>多</a:t>
            </a:r>
            <a:r>
              <a:rPr lang="zh-CN" altLang="zh-CN" dirty="0"/>
              <a:t>为小儿，对发病情况和症状可能表述不清，多因患处疼痛而大哭。患儿家长也会因担心骨折愈合不良或留有后遗症而心情紧张甚至焦虑</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56928191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二、肱骨髁上骨折</a:t>
            </a:r>
            <a:endParaRPr lang="zh-CN" altLang="en-US" dirty="0"/>
          </a:p>
        </p:txBody>
      </p:sp>
      <p:sp>
        <p:nvSpPr>
          <p:cNvPr id="3" name="内容占位符 2"/>
          <p:cNvSpPr>
            <a:spLocks noGrp="1"/>
          </p:cNvSpPr>
          <p:nvPr>
            <p:ph idx="1"/>
          </p:nvPr>
        </p:nvSpPr>
        <p:spPr/>
        <p:txBody>
          <a:bodyPr/>
          <a:lstStyle/>
          <a:p>
            <a:r>
              <a:rPr lang="zh-CN" altLang="zh-CN" dirty="0"/>
              <a:t>护理评估</a:t>
            </a:r>
          </a:p>
          <a:p>
            <a:pPr lvl="1"/>
            <a:r>
              <a:rPr lang="zh-CN" altLang="zh-CN" dirty="0" smtClean="0"/>
              <a:t>治疗原则</a:t>
            </a:r>
            <a:endParaRPr lang="zh-CN" altLang="zh-CN" dirty="0"/>
          </a:p>
          <a:p>
            <a:pPr lvl="2"/>
            <a:r>
              <a:rPr lang="zh-CN" altLang="zh-CN" dirty="0"/>
              <a:t>在充分牵引、肌肉放松的情况下进行手法复位，局部肿胀严重者，可先行尺骨鹰嘴牵引，待肿胀消失后再行手法复位</a:t>
            </a:r>
            <a:r>
              <a:rPr lang="zh-CN" altLang="zh-CN" dirty="0" smtClean="0"/>
              <a:t>固定</a:t>
            </a:r>
            <a:endParaRPr lang="en-US" altLang="zh-CN" dirty="0" smtClean="0"/>
          </a:p>
          <a:p>
            <a:pPr lvl="2"/>
            <a:r>
              <a:rPr lang="zh-CN" altLang="zh-CN" dirty="0" smtClean="0"/>
              <a:t>复位</a:t>
            </a:r>
            <a:r>
              <a:rPr lang="zh-CN" altLang="zh-CN" dirty="0"/>
              <a:t>后行石膏托外固定；对手法复位失败或合并神经、血管损伤者，宜行切开复位用加压螺钉或交叉钢针作内</a:t>
            </a:r>
            <a:r>
              <a:rPr lang="zh-CN" altLang="zh-CN" dirty="0" smtClean="0"/>
              <a:t>固定</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8437336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二、肱骨髁上骨折</a:t>
            </a:r>
            <a:endParaRPr lang="zh-CN" altLang="en-US" dirty="0"/>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疼痛</a:t>
            </a:r>
            <a:r>
              <a:rPr lang="en-US" altLang="zh-CN" dirty="0" smtClean="0"/>
              <a:t>  </a:t>
            </a:r>
            <a:r>
              <a:rPr lang="zh-CN" altLang="zh-CN" dirty="0"/>
              <a:t>与肱骨髁上骨折</a:t>
            </a:r>
            <a:r>
              <a:rPr lang="zh-CN" altLang="zh-CN" dirty="0" smtClean="0"/>
              <a:t>有关</a:t>
            </a:r>
            <a:r>
              <a:rPr lang="en-US" altLang="zh-CN" dirty="0"/>
              <a:t> </a:t>
            </a:r>
            <a:endParaRPr lang="zh-CN" altLang="zh-CN" dirty="0"/>
          </a:p>
          <a:p>
            <a:pPr lvl="1"/>
            <a:r>
              <a:rPr lang="zh-CN" altLang="zh-CN" dirty="0" smtClean="0"/>
              <a:t>潜在并发症</a:t>
            </a:r>
            <a:r>
              <a:rPr lang="en-US" altLang="zh-CN" dirty="0" smtClean="0"/>
              <a:t>  </a:t>
            </a:r>
            <a:r>
              <a:rPr lang="zh-CN" altLang="zh-CN" dirty="0"/>
              <a:t>血管、</a:t>
            </a:r>
            <a:r>
              <a:rPr lang="zh-CN" altLang="zh-CN" dirty="0" smtClean="0"/>
              <a:t>神经损伤</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15939667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二、肱骨髁上骨折</a:t>
            </a:r>
            <a:endParaRPr lang="zh-CN" altLang="en-US" dirty="0"/>
          </a:p>
        </p:txBody>
      </p:sp>
      <p:sp>
        <p:nvSpPr>
          <p:cNvPr id="3" name="内容占位符 2"/>
          <p:cNvSpPr>
            <a:spLocks noGrp="1"/>
          </p:cNvSpPr>
          <p:nvPr>
            <p:ph idx="1"/>
          </p:nvPr>
        </p:nvSpPr>
        <p:spPr/>
        <p:txBody>
          <a:bodyPr/>
          <a:lstStyle/>
          <a:p>
            <a:r>
              <a:rPr lang="zh-CN" altLang="zh-CN" dirty="0"/>
              <a:t>护理</a:t>
            </a:r>
            <a:r>
              <a:rPr lang="zh-CN" altLang="zh-CN" dirty="0" smtClean="0"/>
              <a:t>措施</a:t>
            </a:r>
            <a:endParaRPr lang="zh-CN" altLang="zh-CN" dirty="0"/>
          </a:p>
          <a:p>
            <a:pPr lvl="1"/>
            <a:r>
              <a:rPr lang="zh-CN" altLang="zh-CN" dirty="0" smtClean="0"/>
              <a:t>保持正确姿势</a:t>
            </a:r>
            <a:r>
              <a:rPr lang="en-US" altLang="zh-CN" dirty="0" smtClean="0"/>
              <a:t>  </a:t>
            </a:r>
          </a:p>
          <a:p>
            <a:pPr lvl="2"/>
            <a:r>
              <a:rPr lang="zh-CN" altLang="zh-CN" dirty="0" smtClean="0"/>
              <a:t>骨折</a:t>
            </a:r>
            <a:r>
              <a:rPr lang="zh-CN" altLang="zh-CN" dirty="0"/>
              <a:t>复位后，维持屈肘</a:t>
            </a:r>
            <a:r>
              <a:rPr lang="en-US" altLang="zh-CN" dirty="0"/>
              <a:t>90°</a:t>
            </a:r>
            <a:r>
              <a:rPr lang="zh-CN" altLang="zh-CN" dirty="0"/>
              <a:t>石膏固定</a:t>
            </a:r>
            <a:r>
              <a:rPr lang="en-US" altLang="zh-CN" dirty="0"/>
              <a:t>4</a:t>
            </a:r>
            <a:r>
              <a:rPr lang="zh-CN" altLang="zh-CN" dirty="0"/>
              <a:t>～</a:t>
            </a:r>
            <a:r>
              <a:rPr lang="en-US" altLang="zh-CN" dirty="0"/>
              <a:t>5</a:t>
            </a:r>
            <a:r>
              <a:rPr lang="zh-CN" altLang="zh-CN" dirty="0"/>
              <a:t>周；尺骨鹰嘴牵引者，牵引重量应为体重的</a:t>
            </a:r>
            <a:r>
              <a:rPr lang="en-US" altLang="zh-CN" dirty="0"/>
              <a:t>1/20</a:t>
            </a:r>
            <a:r>
              <a:rPr lang="zh-CN" altLang="zh-CN" dirty="0"/>
              <a:t>～</a:t>
            </a:r>
            <a:r>
              <a:rPr lang="en-US" altLang="zh-CN" dirty="0"/>
              <a:t>1/15</a:t>
            </a:r>
            <a:r>
              <a:rPr lang="zh-CN" altLang="zh-CN" dirty="0"/>
              <a:t>，并保证牵引的有效性，保持肢体于牵引要求的位置。</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6911929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二、肱骨髁上骨折</a:t>
            </a:r>
            <a:endParaRPr lang="zh-CN" altLang="en-US" dirty="0"/>
          </a:p>
        </p:txBody>
      </p:sp>
      <p:sp>
        <p:nvSpPr>
          <p:cNvPr id="3" name="内容占位符 2"/>
          <p:cNvSpPr>
            <a:spLocks noGrp="1"/>
          </p:cNvSpPr>
          <p:nvPr>
            <p:ph idx="1"/>
          </p:nvPr>
        </p:nvSpPr>
        <p:spPr/>
        <p:txBody>
          <a:bodyPr/>
          <a:lstStyle/>
          <a:p>
            <a:r>
              <a:rPr lang="zh-CN" altLang="zh-CN" dirty="0"/>
              <a:t>护理措施</a:t>
            </a:r>
          </a:p>
          <a:p>
            <a:pPr lvl="1"/>
            <a:r>
              <a:rPr lang="zh-CN" altLang="zh-CN" dirty="0" smtClean="0"/>
              <a:t>观察病</a:t>
            </a:r>
            <a:r>
              <a:rPr lang="zh-CN" altLang="zh-CN" dirty="0"/>
              <a:t>情</a:t>
            </a:r>
            <a:r>
              <a:rPr lang="en-US" altLang="zh-CN" dirty="0"/>
              <a:t>  </a:t>
            </a:r>
          </a:p>
          <a:p>
            <a:pPr lvl="2"/>
            <a:r>
              <a:rPr lang="zh-CN" altLang="zh-CN" dirty="0"/>
              <a:t>观察有无患侧桡动脉搏动减弱或消失，手部皮肤苍白、发凉、麻木，被动伸指疼痛等前臂缺血表现。有无拇指对掌功能丧失，拇、示、中指末节屈曲功能丧失呈</a:t>
            </a:r>
            <a:r>
              <a:rPr lang="en-US" altLang="zh-CN" dirty="0"/>
              <a:t>“</a:t>
            </a:r>
            <a:r>
              <a:rPr lang="zh-CN" altLang="zh-CN" dirty="0"/>
              <a:t>猿手</a:t>
            </a:r>
            <a:r>
              <a:rPr lang="en-US" altLang="zh-CN" dirty="0"/>
              <a:t>”</a:t>
            </a:r>
            <a:r>
              <a:rPr lang="zh-CN" altLang="zh-CN" dirty="0"/>
              <a:t>状等正中神经损伤症状。一旦发现异常，及时报告医师并协助处</a:t>
            </a:r>
            <a:r>
              <a:rPr lang="zh-CN" altLang="zh-CN" dirty="0" smtClean="0"/>
              <a:t>理</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90753325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二、肱骨髁上骨折</a:t>
            </a:r>
            <a:endParaRPr lang="zh-CN" altLang="en-US" dirty="0"/>
          </a:p>
        </p:txBody>
      </p:sp>
      <p:sp>
        <p:nvSpPr>
          <p:cNvPr id="3" name="内容占位符 2"/>
          <p:cNvSpPr>
            <a:spLocks noGrp="1"/>
          </p:cNvSpPr>
          <p:nvPr>
            <p:ph idx="1"/>
          </p:nvPr>
        </p:nvSpPr>
        <p:spPr/>
        <p:txBody>
          <a:bodyPr/>
          <a:lstStyle/>
          <a:p>
            <a:r>
              <a:rPr lang="zh-CN" altLang="zh-CN" dirty="0" smtClean="0"/>
              <a:t>护理措施</a:t>
            </a:r>
            <a:endParaRPr lang="zh-CN" altLang="zh-CN" dirty="0"/>
          </a:p>
          <a:p>
            <a:pPr lvl="1"/>
            <a:r>
              <a:rPr lang="zh-CN" altLang="zh-CN" dirty="0" smtClean="0"/>
              <a:t>功能锻炼</a:t>
            </a:r>
            <a:r>
              <a:rPr lang="en-US" altLang="zh-CN" dirty="0" smtClean="0"/>
              <a:t>  </a:t>
            </a:r>
            <a:endParaRPr lang="en-US" altLang="zh-CN" dirty="0"/>
          </a:p>
          <a:p>
            <a:pPr lvl="2"/>
            <a:r>
              <a:rPr lang="en-US" altLang="zh-CN" dirty="0"/>
              <a:t>1</a:t>
            </a:r>
            <a:r>
              <a:rPr lang="zh-CN" altLang="zh-CN" dirty="0"/>
              <a:t>周内避免活动，</a:t>
            </a:r>
            <a:r>
              <a:rPr lang="en-US" altLang="zh-CN" dirty="0"/>
              <a:t>1</a:t>
            </a:r>
            <a:r>
              <a:rPr lang="zh-CN" altLang="zh-CN" dirty="0"/>
              <a:t>周后进行手指和腕关节的活动，</a:t>
            </a:r>
            <a:r>
              <a:rPr lang="en-US" altLang="zh-CN" dirty="0"/>
              <a:t>2</a:t>
            </a:r>
            <a:r>
              <a:rPr lang="zh-CN" altLang="zh-CN" dirty="0"/>
              <a:t>周后进行肩关节的活动，解除固定后进行肘关节</a:t>
            </a:r>
            <a:r>
              <a:rPr lang="zh-CN" altLang="zh-CN" dirty="0" smtClean="0"/>
              <a:t>的伸屈功能锻炼</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95455554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三、桡骨远端伸直型骨折</a:t>
            </a:r>
          </a:p>
        </p:txBody>
      </p:sp>
      <p:sp>
        <p:nvSpPr>
          <p:cNvPr id="3" name="内容占位符 2"/>
          <p:cNvSpPr>
            <a:spLocks noGrp="1"/>
          </p:cNvSpPr>
          <p:nvPr>
            <p:ph idx="1"/>
          </p:nvPr>
        </p:nvSpPr>
        <p:spPr/>
        <p:txBody>
          <a:bodyPr/>
          <a:lstStyle/>
          <a:p>
            <a:r>
              <a:rPr lang="zh-CN" altLang="zh-CN" dirty="0" smtClean="0"/>
              <a:t>桡骨远端伸直型骨折指距桡</a:t>
            </a:r>
            <a:r>
              <a:rPr lang="zh-CN" altLang="zh-CN" dirty="0"/>
              <a:t>骨下端关节面</a:t>
            </a:r>
            <a:r>
              <a:rPr lang="en-US" altLang="zh-CN" dirty="0"/>
              <a:t>3cm</a:t>
            </a:r>
            <a:r>
              <a:rPr lang="zh-CN" altLang="zh-CN" dirty="0"/>
              <a:t>范围内的伸直型骨折，以中老年人多</a:t>
            </a:r>
            <a:r>
              <a:rPr lang="zh-CN" altLang="zh-CN" dirty="0" smtClean="0"/>
              <a:t>见</a:t>
            </a:r>
            <a:endParaRPr lang="en-US" altLang="zh-CN" dirty="0" smtClean="0"/>
          </a:p>
          <a:p>
            <a:r>
              <a:rPr lang="zh-CN" altLang="zh-CN" dirty="0" smtClean="0"/>
              <a:t>多</a:t>
            </a:r>
            <a:r>
              <a:rPr lang="zh-CN" altLang="zh-CN" dirty="0"/>
              <a:t>由间接暴力所致。受伤时腕部背伸手掌着地，又称</a:t>
            </a:r>
            <a:r>
              <a:rPr lang="en-US" altLang="zh-CN" dirty="0" err="1"/>
              <a:t>Colles</a:t>
            </a:r>
            <a:r>
              <a:rPr lang="zh-CN" altLang="zh-CN" dirty="0"/>
              <a:t>骨折，临床上多见，骨折远端向背侧及桡侧移位</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30395264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三、桡骨远端伸直型骨折</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9218" name="Picture 2" descr="图38-9伸直型桡骨远端骨折（Colles骨折）畸形"/>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619672" y="1522487"/>
            <a:ext cx="6310938" cy="38884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矩形 4"/>
          <p:cNvSpPr/>
          <p:nvPr/>
        </p:nvSpPr>
        <p:spPr>
          <a:xfrm>
            <a:off x="2627784" y="5301208"/>
            <a:ext cx="5112568" cy="369332"/>
          </a:xfrm>
          <a:prstGeom prst="rect">
            <a:avLst/>
          </a:prstGeom>
        </p:spPr>
        <p:txBody>
          <a:bodyPr wrap="square">
            <a:spAutoFit/>
          </a:bodyPr>
          <a:lstStyle/>
          <a:p>
            <a:r>
              <a:rPr lang="zh-CN" altLang="zh-CN" dirty="0" smtClean="0"/>
              <a:t>伸直</a:t>
            </a:r>
            <a:r>
              <a:rPr lang="zh-CN" altLang="zh-CN" dirty="0"/>
              <a:t>型桡骨远端骨折（</a:t>
            </a:r>
            <a:r>
              <a:rPr lang="en-US" altLang="zh-CN" dirty="0" err="1"/>
              <a:t>Colles</a:t>
            </a:r>
            <a:r>
              <a:rPr lang="zh-CN" altLang="zh-CN" dirty="0"/>
              <a:t>骨折）畸形</a:t>
            </a:r>
          </a:p>
        </p:txBody>
      </p:sp>
    </p:spTree>
    <p:extLst>
      <p:ext uri="{BB962C8B-B14F-4D97-AF65-F5344CB8AC3E}">
        <p14:creationId xmlns:p14="http://schemas.microsoft.com/office/powerpoint/2010/main" xmlns="" val="25323798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三、桡骨远端伸直型骨折</a:t>
            </a:r>
          </a:p>
        </p:txBody>
      </p:sp>
      <p:sp>
        <p:nvSpPr>
          <p:cNvPr id="3" name="内容占位符 2"/>
          <p:cNvSpPr>
            <a:spLocks noGrp="1"/>
          </p:cNvSpPr>
          <p:nvPr>
            <p:ph idx="1"/>
          </p:nvPr>
        </p:nvSpPr>
        <p:spPr/>
        <p:txBody>
          <a:bodyPr/>
          <a:lstStyle/>
          <a:p>
            <a:r>
              <a:rPr lang="zh-CN" altLang="zh-CN" dirty="0"/>
              <a:t>护理</a:t>
            </a:r>
            <a:r>
              <a:rPr lang="zh-CN" altLang="zh-CN" dirty="0" smtClean="0"/>
              <a:t>评估</a:t>
            </a:r>
            <a:endParaRPr lang="zh-CN" altLang="zh-CN" dirty="0"/>
          </a:p>
          <a:p>
            <a:pPr lvl="1"/>
            <a:r>
              <a:rPr lang="zh-CN" altLang="zh-CN" dirty="0" smtClean="0"/>
              <a:t>临床</a:t>
            </a:r>
            <a:r>
              <a:rPr lang="zh-CN" altLang="zh-CN" dirty="0"/>
              <a:t>表现</a:t>
            </a:r>
          </a:p>
          <a:p>
            <a:pPr lvl="2"/>
            <a:r>
              <a:rPr lang="zh-CN" altLang="zh-CN" dirty="0"/>
              <a:t>伤侧腕关节疼痛、肿胀，活动障碍，可出现典型畸形姿势，即侧面观呈</a:t>
            </a:r>
            <a:r>
              <a:rPr lang="en-US" altLang="zh-CN" dirty="0"/>
              <a:t>“</a:t>
            </a:r>
            <a:r>
              <a:rPr lang="zh-CN" altLang="zh-CN" dirty="0"/>
              <a:t>银叉</a:t>
            </a:r>
            <a:r>
              <a:rPr lang="en-US" altLang="zh-CN" dirty="0"/>
              <a:t>”</a:t>
            </a:r>
            <a:r>
              <a:rPr lang="zh-CN" altLang="zh-CN" dirty="0"/>
              <a:t>畸形，正面观呈</a:t>
            </a:r>
            <a:r>
              <a:rPr lang="en-US" altLang="zh-CN" dirty="0"/>
              <a:t>“</a:t>
            </a:r>
            <a:r>
              <a:rPr lang="zh-CN" altLang="zh-CN" dirty="0"/>
              <a:t>枪刺刀</a:t>
            </a:r>
            <a:r>
              <a:rPr lang="en-US" altLang="zh-CN" dirty="0"/>
              <a:t>”</a:t>
            </a:r>
            <a:r>
              <a:rPr lang="zh-CN" altLang="zh-CN" dirty="0" smtClean="0"/>
              <a:t>畸形</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44611268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三、桡骨远端伸直型骨折</a:t>
            </a:r>
          </a:p>
        </p:txBody>
      </p:sp>
      <p:sp>
        <p:nvSpPr>
          <p:cNvPr id="3" name="内容占位符 2"/>
          <p:cNvSpPr>
            <a:spLocks noGrp="1"/>
          </p:cNvSpPr>
          <p:nvPr>
            <p:ph idx="1"/>
          </p:nvPr>
        </p:nvSpPr>
        <p:spPr/>
        <p:txBody>
          <a:bodyPr/>
          <a:lstStyle/>
          <a:p>
            <a:r>
              <a:rPr lang="zh-CN" altLang="zh-CN" dirty="0"/>
              <a:t>护理评估</a:t>
            </a:r>
          </a:p>
          <a:p>
            <a:pPr lvl="1"/>
            <a:r>
              <a:rPr lang="zh-CN" altLang="zh-CN" dirty="0" smtClean="0"/>
              <a:t>辅助检查</a:t>
            </a:r>
            <a:endParaRPr lang="zh-CN" altLang="zh-CN" dirty="0"/>
          </a:p>
          <a:p>
            <a:pPr lvl="2"/>
            <a:r>
              <a:rPr lang="en-US" altLang="zh-CN" dirty="0"/>
              <a:t>X</a:t>
            </a:r>
            <a:r>
              <a:rPr lang="zh-CN" altLang="zh-CN" dirty="0"/>
              <a:t>线摄片可明确骨折的部位、类型和移位</a:t>
            </a:r>
            <a:r>
              <a:rPr lang="zh-CN" altLang="zh-CN" dirty="0" smtClean="0"/>
              <a:t>方向</a:t>
            </a:r>
            <a:endParaRPr lang="zh-CN" altLang="zh-CN" dirty="0"/>
          </a:p>
          <a:p>
            <a:pPr lvl="1"/>
            <a:r>
              <a:rPr lang="zh-CN" altLang="zh-CN" dirty="0" smtClean="0"/>
              <a:t>与</a:t>
            </a:r>
            <a:r>
              <a:rPr lang="zh-CN" altLang="zh-CN" dirty="0"/>
              <a:t>疾病相关的健康史和生活史</a:t>
            </a:r>
          </a:p>
          <a:p>
            <a:pPr lvl="2"/>
            <a:r>
              <a:rPr lang="zh-CN" altLang="zh-CN" dirty="0" smtClean="0"/>
              <a:t>评估</a:t>
            </a:r>
            <a:r>
              <a:rPr lang="zh-CN" altLang="en-US" dirty="0" smtClean="0"/>
              <a:t>患者</a:t>
            </a:r>
            <a:r>
              <a:rPr lang="zh-CN" altLang="zh-CN" dirty="0" smtClean="0"/>
              <a:t>受伤</a:t>
            </a:r>
            <a:r>
              <a:rPr lang="zh-CN" altLang="zh-CN" dirty="0"/>
              <a:t>时情况，若跌倒时手掌着地，易导致</a:t>
            </a:r>
            <a:r>
              <a:rPr lang="en-US" altLang="zh-CN" dirty="0" err="1"/>
              <a:t>Colles</a:t>
            </a:r>
            <a:r>
              <a:rPr lang="zh-CN" altLang="zh-CN" dirty="0"/>
              <a:t>骨折。若跌倒时手背着地，易导致</a:t>
            </a:r>
            <a:r>
              <a:rPr lang="en-US" altLang="zh-CN" dirty="0" smtClean="0"/>
              <a:t>Smith</a:t>
            </a:r>
            <a:r>
              <a:rPr lang="zh-CN" altLang="zh-CN" dirty="0" smtClean="0"/>
              <a:t>骨折</a:t>
            </a:r>
            <a:r>
              <a:rPr lang="zh-CN" altLang="zh-CN" dirty="0"/>
              <a:t>。评估可能影响骨折愈合</a:t>
            </a:r>
            <a:r>
              <a:rPr lang="zh-CN" altLang="zh-CN" dirty="0" smtClean="0"/>
              <a:t>的因素</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6910263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1026" name="Picture 2" descr="图21-1骨折的程度和形态"/>
          <p:cNvPicPr>
            <a:picLocks noChangeAspect="1" noChangeArrowheads="1"/>
          </p:cNvPicPr>
          <p:nvPr/>
        </p:nvPicPr>
        <p:blipFill>
          <a:blip r:embed="rId2" cstate="print">
            <a:lum contrast="6000"/>
            <a:extLst>
              <a:ext uri="{28A0092B-C50C-407E-A947-70E740481C1C}">
                <a14:useLocalDpi xmlns:a14="http://schemas.microsoft.com/office/drawing/2010/main" xmlns="" val="0"/>
              </a:ext>
            </a:extLst>
          </a:blip>
          <a:srcRect/>
          <a:stretch>
            <a:fillRect/>
          </a:stretch>
        </p:blipFill>
        <p:spPr bwMode="auto">
          <a:xfrm>
            <a:off x="1259632" y="1124744"/>
            <a:ext cx="6768752" cy="463227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矩形 4"/>
          <p:cNvSpPr/>
          <p:nvPr/>
        </p:nvSpPr>
        <p:spPr>
          <a:xfrm>
            <a:off x="2843808" y="5772376"/>
            <a:ext cx="2031325" cy="369332"/>
          </a:xfrm>
          <a:prstGeom prst="rect">
            <a:avLst/>
          </a:prstGeom>
        </p:spPr>
        <p:txBody>
          <a:bodyPr wrap="none">
            <a:spAutoFit/>
          </a:bodyPr>
          <a:lstStyle/>
          <a:p>
            <a:r>
              <a:rPr lang="zh-CN" altLang="zh-CN" dirty="0" smtClean="0"/>
              <a:t>骨折</a:t>
            </a:r>
            <a:r>
              <a:rPr lang="zh-CN" altLang="zh-CN" dirty="0"/>
              <a:t>的程度和形态</a:t>
            </a:r>
          </a:p>
        </p:txBody>
      </p:sp>
    </p:spTree>
    <p:extLst>
      <p:ext uri="{BB962C8B-B14F-4D97-AF65-F5344CB8AC3E}">
        <p14:creationId xmlns:p14="http://schemas.microsoft.com/office/powerpoint/2010/main" xmlns="" val="56385847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三、桡骨远端伸直型骨折</a:t>
            </a:r>
          </a:p>
        </p:txBody>
      </p:sp>
      <p:sp>
        <p:nvSpPr>
          <p:cNvPr id="3" name="内容占位符 2"/>
          <p:cNvSpPr>
            <a:spLocks noGrp="1"/>
          </p:cNvSpPr>
          <p:nvPr>
            <p:ph idx="1"/>
          </p:nvPr>
        </p:nvSpPr>
        <p:spPr/>
        <p:txBody>
          <a:bodyPr/>
          <a:lstStyle/>
          <a:p>
            <a:r>
              <a:rPr lang="zh-CN" altLang="zh-CN" dirty="0"/>
              <a:t>护理评估</a:t>
            </a:r>
          </a:p>
          <a:p>
            <a:pPr lvl="1"/>
            <a:r>
              <a:rPr lang="zh-CN" altLang="zh-CN" dirty="0" smtClean="0"/>
              <a:t>心理</a:t>
            </a:r>
            <a:r>
              <a:rPr lang="zh-CN" altLang="zh-CN" dirty="0"/>
              <a:t>社会状况</a:t>
            </a:r>
          </a:p>
          <a:p>
            <a:pPr lvl="2"/>
            <a:r>
              <a:rPr lang="zh-CN" altLang="zh-CN" dirty="0"/>
              <a:t>中老年</a:t>
            </a:r>
            <a:r>
              <a:rPr lang="zh-CN" altLang="zh-CN" dirty="0" smtClean="0"/>
              <a:t>女性</a:t>
            </a:r>
            <a:r>
              <a:rPr lang="zh-CN" altLang="en-US" dirty="0" smtClean="0"/>
              <a:t>患者</a:t>
            </a:r>
            <a:r>
              <a:rPr lang="zh-CN" altLang="zh-CN" dirty="0" smtClean="0"/>
              <a:t>可能</a:t>
            </a:r>
            <a:r>
              <a:rPr lang="zh-CN" altLang="zh-CN" dirty="0"/>
              <a:t>担心骨折会影响其日常生活自理能力和照顾家人生活的能力，希望能够尽快康复。</a:t>
            </a:r>
            <a:r>
              <a:rPr lang="zh-CN" altLang="zh-CN" dirty="0" smtClean="0"/>
              <a:t>中青年</a:t>
            </a:r>
            <a:r>
              <a:rPr lang="zh-CN" altLang="en-US" dirty="0" smtClean="0"/>
              <a:t>患者</a:t>
            </a:r>
            <a:r>
              <a:rPr lang="zh-CN" altLang="zh-CN" dirty="0" smtClean="0"/>
              <a:t>可能</a:t>
            </a:r>
            <a:r>
              <a:rPr lang="zh-CN" altLang="zh-CN" dirty="0"/>
              <a:t>担心骨折和外固定会影响自己上班和社交等活动，</a:t>
            </a:r>
            <a:r>
              <a:rPr lang="zh-CN" altLang="zh-CN" dirty="0" smtClean="0"/>
              <a:t>怕遗留关节功能障碍</a:t>
            </a:r>
            <a:endParaRPr lang="zh-CN" altLang="zh-CN" dirty="0"/>
          </a:p>
          <a:p>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92837203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三、桡骨远端伸直型骨折</a:t>
            </a:r>
          </a:p>
        </p:txBody>
      </p:sp>
      <p:sp>
        <p:nvSpPr>
          <p:cNvPr id="3" name="内容占位符 2"/>
          <p:cNvSpPr>
            <a:spLocks noGrp="1"/>
          </p:cNvSpPr>
          <p:nvPr>
            <p:ph idx="1"/>
          </p:nvPr>
        </p:nvSpPr>
        <p:spPr/>
        <p:txBody>
          <a:bodyPr/>
          <a:lstStyle/>
          <a:p>
            <a:r>
              <a:rPr lang="zh-CN" altLang="zh-CN" dirty="0"/>
              <a:t>护理评估</a:t>
            </a:r>
          </a:p>
          <a:p>
            <a:pPr lvl="1"/>
            <a:r>
              <a:rPr lang="zh-CN" altLang="zh-CN" dirty="0" smtClean="0"/>
              <a:t>治疗原则</a:t>
            </a:r>
            <a:endParaRPr lang="zh-CN" altLang="zh-CN" dirty="0"/>
          </a:p>
          <a:p>
            <a:pPr lvl="2"/>
            <a:r>
              <a:rPr lang="zh-CN" altLang="zh-CN" dirty="0"/>
              <a:t>多采用手法复位小夹板或石膏绷带固定</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69023957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三、桡骨远端伸直型骨折</a:t>
            </a:r>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疼痛</a:t>
            </a:r>
            <a:r>
              <a:rPr lang="en-US" altLang="zh-CN" dirty="0" smtClean="0"/>
              <a:t>  </a:t>
            </a:r>
            <a:r>
              <a:rPr lang="zh-CN" altLang="zh-CN" dirty="0"/>
              <a:t>与桡骨远端骨折</a:t>
            </a:r>
            <a:r>
              <a:rPr lang="zh-CN" altLang="zh-CN" dirty="0" smtClean="0"/>
              <a:t>有关</a:t>
            </a:r>
            <a:endParaRPr lang="zh-CN" altLang="zh-CN" dirty="0"/>
          </a:p>
          <a:p>
            <a:pPr lvl="1"/>
            <a:r>
              <a:rPr lang="zh-CN" altLang="zh-CN" dirty="0" smtClean="0"/>
              <a:t>潜在并发症</a:t>
            </a:r>
            <a:r>
              <a:rPr lang="en-US" altLang="zh-CN" dirty="0" smtClean="0"/>
              <a:t>  </a:t>
            </a:r>
            <a:r>
              <a:rPr lang="zh-CN" altLang="zh-CN" dirty="0"/>
              <a:t>血管、</a:t>
            </a:r>
            <a:r>
              <a:rPr lang="zh-CN" altLang="zh-CN" dirty="0" smtClean="0"/>
              <a:t>神经损伤</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50689660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三、桡骨远端伸直型骨折</a:t>
            </a:r>
          </a:p>
        </p:txBody>
      </p:sp>
      <p:sp>
        <p:nvSpPr>
          <p:cNvPr id="3" name="内容占位符 2"/>
          <p:cNvSpPr>
            <a:spLocks noGrp="1"/>
          </p:cNvSpPr>
          <p:nvPr>
            <p:ph idx="1"/>
          </p:nvPr>
        </p:nvSpPr>
        <p:spPr/>
        <p:txBody>
          <a:bodyPr/>
          <a:lstStyle/>
          <a:p>
            <a:r>
              <a:rPr lang="zh-CN" altLang="zh-CN" dirty="0"/>
              <a:t>护理</a:t>
            </a:r>
            <a:r>
              <a:rPr lang="zh-CN" altLang="zh-CN" dirty="0" smtClean="0"/>
              <a:t>措施</a:t>
            </a:r>
            <a:endParaRPr lang="zh-CN" altLang="zh-CN" dirty="0"/>
          </a:p>
          <a:p>
            <a:pPr lvl="1"/>
            <a:r>
              <a:rPr lang="zh-CN" altLang="zh-CN" dirty="0" smtClean="0"/>
              <a:t>保持正确姿势</a:t>
            </a:r>
            <a:r>
              <a:rPr lang="en-US" altLang="zh-CN" dirty="0" smtClean="0"/>
              <a:t>  </a:t>
            </a:r>
          </a:p>
          <a:p>
            <a:pPr lvl="2"/>
            <a:r>
              <a:rPr lang="zh-CN" altLang="zh-CN" dirty="0" smtClean="0"/>
              <a:t>复位</a:t>
            </a:r>
            <a:r>
              <a:rPr lang="zh-CN" altLang="zh-CN" dirty="0"/>
              <a:t>固定后，屈肘、前臂置于功能位，用悬吊带悬吊于胸前</a:t>
            </a:r>
            <a:r>
              <a:rPr lang="en-US" altLang="zh-CN" dirty="0"/>
              <a:t>3</a:t>
            </a:r>
            <a:r>
              <a:rPr lang="zh-CN" altLang="zh-CN" dirty="0"/>
              <a:t>～</a:t>
            </a:r>
            <a:r>
              <a:rPr lang="en-US" altLang="zh-CN" dirty="0"/>
              <a:t>4</a:t>
            </a:r>
            <a:r>
              <a:rPr lang="zh-CN" altLang="zh-CN" dirty="0"/>
              <a:t>周。</a:t>
            </a:r>
          </a:p>
          <a:p>
            <a:pPr lvl="1"/>
            <a:r>
              <a:rPr lang="zh-CN" altLang="zh-CN" dirty="0" smtClean="0"/>
              <a:t>观察病</a:t>
            </a:r>
            <a:r>
              <a:rPr lang="zh-CN" altLang="zh-CN" dirty="0"/>
              <a:t>情</a:t>
            </a:r>
            <a:r>
              <a:rPr lang="en-US" altLang="zh-CN" dirty="0"/>
              <a:t>  </a:t>
            </a:r>
            <a:endParaRPr lang="en-US" altLang="zh-CN" dirty="0" smtClean="0"/>
          </a:p>
          <a:p>
            <a:pPr lvl="2"/>
            <a:r>
              <a:rPr lang="zh-CN" altLang="zh-CN" dirty="0" smtClean="0"/>
              <a:t>观察</a:t>
            </a:r>
            <a:r>
              <a:rPr lang="zh-CN" altLang="zh-CN" dirty="0"/>
              <a:t>手部肿胀、温度、感觉、运动等情况，必要时调整小夹板捆扎带的松紧度。</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76796887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三、桡骨远端伸直型骨折</a:t>
            </a:r>
          </a:p>
        </p:txBody>
      </p:sp>
      <p:sp>
        <p:nvSpPr>
          <p:cNvPr id="3" name="内容占位符 2"/>
          <p:cNvSpPr>
            <a:spLocks noGrp="1"/>
          </p:cNvSpPr>
          <p:nvPr>
            <p:ph idx="1"/>
          </p:nvPr>
        </p:nvSpPr>
        <p:spPr/>
        <p:txBody>
          <a:bodyPr/>
          <a:lstStyle/>
          <a:p>
            <a:r>
              <a:rPr lang="zh-CN" altLang="zh-CN" dirty="0"/>
              <a:t>护理措施</a:t>
            </a:r>
          </a:p>
          <a:p>
            <a:pPr lvl="1"/>
            <a:r>
              <a:rPr lang="zh-CN" altLang="zh-CN" dirty="0" smtClean="0"/>
              <a:t>功能锻炼</a:t>
            </a:r>
            <a:r>
              <a:rPr lang="en-US" altLang="zh-CN" dirty="0" smtClean="0"/>
              <a:t>  </a:t>
            </a:r>
            <a:endParaRPr lang="en-US" altLang="zh-CN" dirty="0"/>
          </a:p>
          <a:p>
            <a:pPr lvl="2"/>
            <a:r>
              <a:rPr lang="en-US" altLang="zh-CN" dirty="0"/>
              <a:t>2</a:t>
            </a:r>
            <a:r>
              <a:rPr lang="zh-CN" altLang="zh-CN" dirty="0"/>
              <a:t>周内进行手指伸屈活动，</a:t>
            </a:r>
            <a:r>
              <a:rPr lang="en-US" altLang="zh-CN" dirty="0"/>
              <a:t>2</a:t>
            </a:r>
            <a:r>
              <a:rPr lang="zh-CN" altLang="zh-CN" dirty="0"/>
              <a:t>周后可进行腕关节的背伸和桡侧偏斜活动及前臂旋转活动，解除固定后加强腕关节全活动范围锻炼。</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442762633"/>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四、股骨颈骨折</a:t>
            </a:r>
          </a:p>
        </p:txBody>
      </p:sp>
      <p:sp>
        <p:nvSpPr>
          <p:cNvPr id="3" name="内容占位符 2"/>
          <p:cNvSpPr>
            <a:spLocks noGrp="1"/>
          </p:cNvSpPr>
          <p:nvPr>
            <p:ph idx="1"/>
          </p:nvPr>
        </p:nvSpPr>
        <p:spPr/>
        <p:txBody>
          <a:bodyPr/>
          <a:lstStyle/>
          <a:p>
            <a:r>
              <a:rPr lang="zh-CN" altLang="zh-CN" sz="2800" dirty="0">
                <a:solidFill>
                  <a:schemeClr val="tx1"/>
                </a:solidFill>
              </a:rPr>
              <a:t>股骨颈骨折（</a:t>
            </a:r>
            <a:r>
              <a:rPr lang="en-US" altLang="zh-CN" sz="2800" dirty="0">
                <a:solidFill>
                  <a:schemeClr val="tx1"/>
                </a:solidFill>
              </a:rPr>
              <a:t>fracture of the femoral neck</a:t>
            </a:r>
            <a:r>
              <a:rPr lang="zh-CN" altLang="zh-CN" sz="2800" dirty="0">
                <a:solidFill>
                  <a:schemeClr val="tx1"/>
                </a:solidFill>
              </a:rPr>
              <a:t>）常发生于老年人，以女性多见。主要因摔倒时扭转而伤肢，暴力传导至股骨颈而引起骨折</a:t>
            </a:r>
            <a:endParaRPr lang="en-US" altLang="zh-CN" sz="2800" dirty="0">
              <a:solidFill>
                <a:schemeClr val="tx1"/>
              </a:solidFill>
            </a:endParaRPr>
          </a:p>
          <a:p>
            <a:r>
              <a:rPr lang="zh-CN" altLang="zh-CN" sz="2800" dirty="0">
                <a:solidFill>
                  <a:schemeClr val="tx1"/>
                </a:solidFill>
              </a:rPr>
              <a:t>根据发生的部位可分为头下型骨折、经颈型骨折和基底型骨折。头下型骨折时局部血供遭到破坏，容易发生股骨头缺血性坏死和骨折不愈合</a:t>
            </a:r>
            <a:endParaRPr lang="zh-CN" altLang="en-US" sz="2800" dirty="0">
              <a:solidFill>
                <a:schemeClr val="tx1"/>
              </a:solidFill>
            </a:endParaRP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67224240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四、股骨颈骨折</a:t>
            </a:r>
          </a:p>
        </p:txBody>
      </p:sp>
      <p:sp>
        <p:nvSpPr>
          <p:cNvPr id="3" name="内容占位符 2"/>
          <p:cNvSpPr>
            <a:spLocks noGrp="1"/>
          </p:cNvSpPr>
          <p:nvPr>
            <p:ph idx="1"/>
          </p:nvPr>
        </p:nvSpPr>
        <p:spPr/>
        <p:txBody>
          <a:bodyPr/>
          <a:lstStyle/>
          <a:p>
            <a:r>
              <a:rPr lang="zh-CN" altLang="zh-CN" dirty="0"/>
              <a:t>护理</a:t>
            </a:r>
            <a:r>
              <a:rPr lang="zh-CN" altLang="zh-CN" dirty="0" smtClean="0"/>
              <a:t>评估</a:t>
            </a:r>
            <a:endParaRPr lang="zh-CN" altLang="zh-CN" dirty="0"/>
          </a:p>
          <a:p>
            <a:pPr lvl="1"/>
            <a:r>
              <a:rPr lang="zh-CN" altLang="zh-CN" dirty="0" smtClean="0"/>
              <a:t>临床</a:t>
            </a:r>
            <a:r>
              <a:rPr lang="zh-CN" altLang="zh-CN" dirty="0"/>
              <a:t>表现</a:t>
            </a:r>
          </a:p>
          <a:p>
            <a:pPr lvl="2"/>
            <a:r>
              <a:rPr lang="zh-CN" altLang="zh-CN" dirty="0"/>
              <a:t>老年人跌倒后伤侧髋部疼痛，移动患肢时疼痛加重，不敢站立或行走；伤侧髋部有压痛，叩击足跟髋部疼痛，大转子明显突出，下肢呈缩短、呈</a:t>
            </a:r>
            <a:r>
              <a:rPr lang="en-US" altLang="zh-CN" dirty="0"/>
              <a:t>45°</a:t>
            </a:r>
            <a:r>
              <a:rPr lang="zh-CN" altLang="zh-CN" dirty="0"/>
              <a:t>～</a:t>
            </a:r>
            <a:r>
              <a:rPr lang="en-US" altLang="zh-CN" dirty="0"/>
              <a:t>60°</a:t>
            </a:r>
            <a:r>
              <a:rPr lang="zh-CN" altLang="zh-CN" dirty="0"/>
              <a:t>外旋畸形</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127473358"/>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四、股骨颈骨折</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10242" name="Picture 2" descr="图38-10  股骨颈骨折伤肢呈短缩和外旋畸形"/>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803618" y="1153145"/>
            <a:ext cx="3136534" cy="44360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矩形 4"/>
          <p:cNvSpPr/>
          <p:nvPr/>
        </p:nvSpPr>
        <p:spPr>
          <a:xfrm>
            <a:off x="2280126" y="5647461"/>
            <a:ext cx="3647152" cy="369332"/>
          </a:xfrm>
          <a:prstGeom prst="rect">
            <a:avLst/>
          </a:prstGeom>
        </p:spPr>
        <p:txBody>
          <a:bodyPr wrap="none">
            <a:spAutoFit/>
          </a:bodyPr>
          <a:lstStyle/>
          <a:p>
            <a:r>
              <a:rPr lang="zh-CN" altLang="zh-CN" dirty="0" smtClean="0"/>
              <a:t>股骨颈</a:t>
            </a:r>
            <a:r>
              <a:rPr lang="zh-CN" altLang="zh-CN" dirty="0"/>
              <a:t>骨折伤肢呈短缩和外旋畸形</a:t>
            </a:r>
          </a:p>
        </p:txBody>
      </p:sp>
    </p:spTree>
    <p:extLst>
      <p:ext uri="{BB962C8B-B14F-4D97-AF65-F5344CB8AC3E}">
        <p14:creationId xmlns:p14="http://schemas.microsoft.com/office/powerpoint/2010/main" xmlns="" val="221388804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四、股骨颈骨折</a:t>
            </a:r>
          </a:p>
        </p:txBody>
      </p:sp>
      <p:sp>
        <p:nvSpPr>
          <p:cNvPr id="3" name="内容占位符 2"/>
          <p:cNvSpPr>
            <a:spLocks noGrp="1"/>
          </p:cNvSpPr>
          <p:nvPr>
            <p:ph idx="1"/>
          </p:nvPr>
        </p:nvSpPr>
        <p:spPr/>
        <p:txBody>
          <a:bodyPr/>
          <a:lstStyle/>
          <a:p>
            <a:r>
              <a:rPr lang="zh-CN" altLang="zh-CN" dirty="0"/>
              <a:t>护理评估</a:t>
            </a:r>
          </a:p>
          <a:p>
            <a:pPr lvl="1"/>
            <a:r>
              <a:rPr lang="zh-CN" altLang="zh-CN" dirty="0" smtClean="0"/>
              <a:t>辅助检查</a:t>
            </a:r>
            <a:endParaRPr lang="zh-CN" altLang="zh-CN" dirty="0"/>
          </a:p>
          <a:p>
            <a:pPr lvl="2"/>
            <a:r>
              <a:rPr lang="en-US" altLang="zh-CN" dirty="0"/>
              <a:t>X</a:t>
            </a:r>
            <a:r>
              <a:rPr lang="zh-CN" altLang="zh-CN" dirty="0"/>
              <a:t>线摄片可确定骨折的部位、类型和移位</a:t>
            </a:r>
            <a:r>
              <a:rPr lang="zh-CN" altLang="zh-CN" dirty="0" smtClean="0"/>
              <a:t>方向</a:t>
            </a:r>
            <a:endParaRPr lang="zh-CN" altLang="zh-CN" dirty="0"/>
          </a:p>
          <a:p>
            <a:pPr lvl="1"/>
            <a:r>
              <a:rPr lang="zh-CN" altLang="zh-CN" dirty="0" smtClean="0"/>
              <a:t>与</a:t>
            </a:r>
            <a:r>
              <a:rPr lang="zh-CN" altLang="zh-CN" dirty="0"/>
              <a:t>疾病相关的健康史和生活史</a:t>
            </a:r>
          </a:p>
          <a:p>
            <a:pPr lvl="2"/>
            <a:r>
              <a:rPr lang="zh-CN" altLang="zh-CN" dirty="0" smtClean="0"/>
              <a:t>评估</a:t>
            </a:r>
            <a:r>
              <a:rPr lang="zh-CN" altLang="en-US" dirty="0" smtClean="0"/>
              <a:t>患者</a:t>
            </a:r>
            <a:r>
              <a:rPr lang="zh-CN" altLang="zh-CN" dirty="0" smtClean="0"/>
              <a:t>受伤</a:t>
            </a:r>
            <a:r>
              <a:rPr lang="zh-CN" altLang="zh-CN" dirty="0"/>
              <a:t>时情况</a:t>
            </a:r>
            <a:r>
              <a:rPr lang="zh-CN" altLang="zh-CN" dirty="0" smtClean="0"/>
              <a:t>，</a:t>
            </a:r>
            <a:r>
              <a:rPr lang="zh-CN" altLang="en-US" dirty="0" smtClean="0"/>
              <a:t>患者</a:t>
            </a:r>
            <a:r>
              <a:rPr lang="zh-CN" altLang="zh-CN" dirty="0" smtClean="0"/>
              <a:t>跌倒</a:t>
            </a:r>
            <a:r>
              <a:rPr lang="zh-CN" altLang="zh-CN" dirty="0"/>
              <a:t>时，轻微的扭转伤力即可导致骨折。老年人特别是女性，若有骨质疏松更易发生。</a:t>
            </a:r>
            <a:r>
              <a:rPr lang="zh-CN" altLang="zh-CN" dirty="0" smtClean="0"/>
              <a:t>年轻</a:t>
            </a:r>
            <a:r>
              <a:rPr lang="zh-CN" altLang="en-US" dirty="0" smtClean="0"/>
              <a:t>患者</a:t>
            </a:r>
            <a:r>
              <a:rPr lang="zh-CN" altLang="zh-CN" dirty="0" smtClean="0"/>
              <a:t>较少</a:t>
            </a:r>
            <a:r>
              <a:rPr lang="zh-CN" altLang="zh-CN" dirty="0"/>
              <a:t>发生，多在强大暴力作用下受伤。评估可能影响骨折愈合</a:t>
            </a:r>
            <a:r>
              <a:rPr lang="zh-CN" altLang="zh-CN" dirty="0" smtClean="0"/>
              <a:t>的因素</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26534662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四、股骨颈骨折</a:t>
            </a:r>
          </a:p>
        </p:txBody>
      </p:sp>
      <p:sp>
        <p:nvSpPr>
          <p:cNvPr id="3" name="内容占位符 2"/>
          <p:cNvSpPr>
            <a:spLocks noGrp="1"/>
          </p:cNvSpPr>
          <p:nvPr>
            <p:ph idx="1"/>
          </p:nvPr>
        </p:nvSpPr>
        <p:spPr/>
        <p:txBody>
          <a:bodyPr/>
          <a:lstStyle/>
          <a:p>
            <a:r>
              <a:rPr lang="zh-CN" altLang="zh-CN" dirty="0"/>
              <a:t>护理评估</a:t>
            </a:r>
          </a:p>
          <a:p>
            <a:pPr lvl="1"/>
            <a:r>
              <a:rPr lang="zh-CN" altLang="zh-CN" dirty="0" smtClean="0"/>
              <a:t>心理</a:t>
            </a:r>
            <a:r>
              <a:rPr lang="zh-CN" altLang="zh-CN" dirty="0"/>
              <a:t>社会状况</a:t>
            </a:r>
          </a:p>
          <a:p>
            <a:pPr lvl="2"/>
            <a:r>
              <a:rPr lang="zh-CN" altLang="en-US" dirty="0" smtClean="0"/>
              <a:t>患者</a:t>
            </a:r>
            <a:r>
              <a:rPr lang="zh-CN" altLang="zh-CN" dirty="0" smtClean="0"/>
              <a:t>骨折</a:t>
            </a:r>
            <a:r>
              <a:rPr lang="zh-CN" altLang="zh-CN" dirty="0"/>
              <a:t>后无法活动，需要长时间外固定或者接受手术治疗，可能会有不安、担心甚至焦虑等表现，希望能够尽快恢复活动能力。由于手术治疗需要内固定或者关节置换，所需费用较高，</a:t>
            </a:r>
            <a:r>
              <a:rPr lang="zh-CN" altLang="zh-CN" dirty="0" smtClean="0"/>
              <a:t>也可能使</a:t>
            </a:r>
            <a:r>
              <a:rPr lang="zh-CN" altLang="en-US" dirty="0" smtClean="0"/>
              <a:t>患者</a:t>
            </a:r>
            <a:r>
              <a:rPr lang="zh-CN" altLang="zh-CN" dirty="0" smtClean="0"/>
              <a:t>和家属承受较大经济压力</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1545641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a:xfrm>
            <a:off x="304800" y="1371600"/>
            <a:ext cx="8839200" cy="4876800"/>
          </a:xfrm>
        </p:spPr>
        <p:txBody>
          <a:bodyPr/>
          <a:lstStyle/>
          <a:p>
            <a:r>
              <a:rPr lang="zh-CN" altLang="zh-CN" dirty="0"/>
              <a:t>案例</a:t>
            </a:r>
            <a:r>
              <a:rPr lang="en-US" altLang="zh-CN" dirty="0"/>
              <a:t>  38-1  A</a:t>
            </a:r>
            <a:endParaRPr lang="zh-CN" altLang="zh-CN" dirty="0"/>
          </a:p>
          <a:p>
            <a:pPr lvl="1"/>
            <a:r>
              <a:rPr lang="zh-CN" altLang="zh-CN" dirty="0"/>
              <a:t>男性，</a:t>
            </a:r>
            <a:r>
              <a:rPr lang="en-US" altLang="zh-CN" dirty="0"/>
              <a:t>25</a:t>
            </a:r>
            <a:r>
              <a:rPr lang="zh-CN" altLang="zh-CN" dirty="0"/>
              <a:t>岁，因打篮球时摔伤左上肢</a:t>
            </a:r>
            <a:r>
              <a:rPr lang="en-US" altLang="zh-CN" dirty="0"/>
              <a:t>3</a:t>
            </a:r>
            <a:r>
              <a:rPr lang="zh-CN" altLang="zh-CN" dirty="0"/>
              <a:t>小时。</a:t>
            </a:r>
            <a:r>
              <a:rPr lang="en-US" altLang="zh-CN" dirty="0"/>
              <a:t>3</a:t>
            </a:r>
            <a:r>
              <a:rPr lang="zh-CN" altLang="zh-CN" dirty="0"/>
              <a:t>小时前打篮球中不慎摔倒，倒地时左上肢伸直，手掌着地，伤后立即被人扶起，左前臂疼痛，腕关节活动障碍并有“畸形”。</a:t>
            </a:r>
          </a:p>
          <a:p>
            <a:pPr lvl="1"/>
            <a:r>
              <a:rPr lang="en-US" altLang="zh-CN" dirty="0"/>
              <a:t>   </a:t>
            </a:r>
            <a:r>
              <a:rPr lang="zh-CN" altLang="zh-CN" dirty="0"/>
              <a:t>问题：</a:t>
            </a:r>
            <a:r>
              <a:rPr lang="zh-CN" altLang="zh-CN" dirty="0" smtClean="0"/>
              <a:t>该</a:t>
            </a:r>
            <a:r>
              <a:rPr lang="zh-CN" altLang="en-US" dirty="0" smtClean="0"/>
              <a:t>患者</a:t>
            </a:r>
            <a:r>
              <a:rPr lang="zh-CN" altLang="zh-CN" dirty="0" smtClean="0"/>
              <a:t>的</a:t>
            </a:r>
            <a:r>
              <a:rPr lang="zh-CN" altLang="zh-CN" dirty="0"/>
              <a:t>护理评估内容有哪些？</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72699701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四、股骨颈骨折</a:t>
            </a:r>
          </a:p>
        </p:txBody>
      </p:sp>
      <p:sp>
        <p:nvSpPr>
          <p:cNvPr id="3" name="内容占位符 2"/>
          <p:cNvSpPr>
            <a:spLocks noGrp="1"/>
          </p:cNvSpPr>
          <p:nvPr>
            <p:ph idx="1"/>
          </p:nvPr>
        </p:nvSpPr>
        <p:spPr/>
        <p:txBody>
          <a:bodyPr/>
          <a:lstStyle/>
          <a:p>
            <a:r>
              <a:rPr lang="zh-CN" altLang="zh-CN" dirty="0"/>
              <a:t>护理评估</a:t>
            </a:r>
          </a:p>
          <a:p>
            <a:pPr lvl="1"/>
            <a:r>
              <a:rPr lang="zh-CN" altLang="zh-CN" dirty="0" smtClean="0"/>
              <a:t>治疗原则</a:t>
            </a:r>
            <a:endParaRPr lang="zh-CN" altLang="zh-CN" dirty="0"/>
          </a:p>
          <a:p>
            <a:pPr lvl="2"/>
            <a:r>
              <a:rPr lang="zh-CN" altLang="zh-CN" dirty="0"/>
              <a:t>嵌插或无移位的稳定性骨折，可行持续皮</a:t>
            </a:r>
            <a:r>
              <a:rPr lang="zh-CN" altLang="zh-CN" dirty="0" smtClean="0"/>
              <a:t>牵引</a:t>
            </a:r>
            <a:endParaRPr lang="en-US" altLang="zh-CN" dirty="0" smtClean="0"/>
          </a:p>
          <a:p>
            <a:pPr lvl="2"/>
            <a:r>
              <a:rPr lang="zh-CN" altLang="zh-CN" dirty="0" smtClean="0"/>
              <a:t>有</a:t>
            </a:r>
            <a:r>
              <a:rPr lang="zh-CN" altLang="zh-CN" dirty="0"/>
              <a:t>移位或不稳定的骨折，可在</a:t>
            </a:r>
            <a:r>
              <a:rPr lang="en-US" altLang="zh-CN" dirty="0"/>
              <a:t>X</a:t>
            </a:r>
            <a:r>
              <a:rPr lang="zh-CN" altLang="zh-CN" dirty="0"/>
              <a:t>线监测下行经皮或切开加压螺纹钉</a:t>
            </a:r>
            <a:r>
              <a:rPr lang="zh-CN" altLang="zh-CN" dirty="0" smtClean="0"/>
              <a:t>固定术</a:t>
            </a:r>
            <a:endParaRPr lang="en-US" altLang="zh-CN" dirty="0" smtClean="0"/>
          </a:p>
          <a:p>
            <a:pPr lvl="2"/>
            <a:r>
              <a:rPr lang="zh-CN" altLang="zh-CN" dirty="0" smtClean="0"/>
              <a:t>并发</a:t>
            </a:r>
            <a:r>
              <a:rPr lang="zh-CN" altLang="zh-CN" dirty="0"/>
              <a:t>股骨头坏死或不愈合的骨折，应行人工股骨头置换</a:t>
            </a:r>
            <a:r>
              <a:rPr lang="zh-CN" altLang="zh-CN" dirty="0" smtClean="0"/>
              <a:t>或全髋关节置换术</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21244601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四、股骨颈骨折</a:t>
            </a:r>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有</a:t>
            </a:r>
            <a:r>
              <a:rPr lang="zh-CN" altLang="en-US" dirty="0" smtClean="0"/>
              <a:t>失用</a:t>
            </a:r>
            <a:r>
              <a:rPr lang="zh-CN" altLang="zh-CN" dirty="0" smtClean="0"/>
              <a:t>综合征</a:t>
            </a:r>
            <a:r>
              <a:rPr lang="zh-CN" altLang="zh-CN" dirty="0"/>
              <a:t>的危险</a:t>
            </a:r>
            <a:r>
              <a:rPr lang="en-US" altLang="zh-CN" dirty="0"/>
              <a:t>  </a:t>
            </a:r>
            <a:r>
              <a:rPr lang="zh-CN" altLang="zh-CN" dirty="0"/>
              <a:t>与长期卧床肢体活动减少有关</a:t>
            </a:r>
          </a:p>
          <a:p>
            <a:pPr lvl="1"/>
            <a:r>
              <a:rPr lang="zh-CN" altLang="zh-CN" dirty="0" smtClean="0"/>
              <a:t>潜在并发症</a:t>
            </a:r>
            <a:r>
              <a:rPr lang="en-US" altLang="zh-CN" dirty="0" smtClean="0"/>
              <a:t>  </a:t>
            </a:r>
            <a:r>
              <a:rPr lang="zh-CN" altLang="zh-CN" dirty="0"/>
              <a:t>下肢深静脉血栓、肺部感染、压疮、关节感染或关节脱位</a:t>
            </a:r>
            <a:r>
              <a:rPr lang="zh-CN" altLang="zh-CN" dirty="0" smtClean="0"/>
              <a:t>等</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78426518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四、股骨颈骨折</a:t>
            </a:r>
          </a:p>
        </p:txBody>
      </p:sp>
      <p:sp>
        <p:nvSpPr>
          <p:cNvPr id="3" name="内容占位符 2"/>
          <p:cNvSpPr>
            <a:spLocks noGrp="1"/>
          </p:cNvSpPr>
          <p:nvPr>
            <p:ph idx="1"/>
          </p:nvPr>
        </p:nvSpPr>
        <p:spPr/>
        <p:txBody>
          <a:bodyPr/>
          <a:lstStyle/>
          <a:p>
            <a:r>
              <a:rPr lang="zh-CN" altLang="zh-CN" dirty="0"/>
              <a:t>护理</a:t>
            </a:r>
            <a:r>
              <a:rPr lang="zh-CN" altLang="zh-CN" dirty="0" smtClean="0"/>
              <a:t>措施</a:t>
            </a:r>
            <a:endParaRPr lang="zh-CN" altLang="zh-CN" dirty="0"/>
          </a:p>
          <a:p>
            <a:pPr lvl="1"/>
            <a:r>
              <a:rPr lang="zh-CN" altLang="zh-CN" dirty="0" smtClean="0"/>
              <a:t>维持</a:t>
            </a:r>
            <a:r>
              <a:rPr lang="zh-CN" altLang="zh-CN" dirty="0"/>
              <a:t>肢位</a:t>
            </a:r>
            <a:r>
              <a:rPr lang="en-US" altLang="zh-CN" dirty="0"/>
              <a:t>  </a:t>
            </a:r>
            <a:endParaRPr lang="en-US" altLang="zh-CN" dirty="0" smtClean="0"/>
          </a:p>
          <a:p>
            <a:pPr lvl="2"/>
            <a:r>
              <a:rPr lang="zh-CN" altLang="zh-CN" dirty="0" smtClean="0"/>
              <a:t>持续</a:t>
            </a:r>
            <a:r>
              <a:rPr lang="zh-CN" altLang="zh-CN" dirty="0"/>
              <a:t>牵引、内固定或人工股骨头换术后均应穿丁字鞋，卧床时两腿之间放一软枕，保持患肢外展中立位。变动体位时，应保持肢体伸直，避免出现内收、外展及髋部屈曲动作，以防骨折移位</a:t>
            </a:r>
            <a:r>
              <a:rPr lang="zh-CN" altLang="zh-CN" dirty="0" smtClean="0"/>
              <a:t>。</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257397818"/>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四、股骨颈骨折</a:t>
            </a:r>
          </a:p>
        </p:txBody>
      </p:sp>
      <p:sp>
        <p:nvSpPr>
          <p:cNvPr id="3" name="内容占位符 2"/>
          <p:cNvSpPr>
            <a:spLocks noGrp="1"/>
          </p:cNvSpPr>
          <p:nvPr>
            <p:ph idx="1"/>
          </p:nvPr>
        </p:nvSpPr>
        <p:spPr/>
        <p:txBody>
          <a:bodyPr/>
          <a:lstStyle/>
          <a:p>
            <a:r>
              <a:rPr lang="zh-CN" altLang="zh-CN" dirty="0"/>
              <a:t>护理措施</a:t>
            </a:r>
          </a:p>
          <a:p>
            <a:pPr lvl="1"/>
            <a:r>
              <a:rPr lang="zh-CN" altLang="zh-CN" dirty="0" smtClean="0"/>
              <a:t>功能锻炼</a:t>
            </a:r>
            <a:r>
              <a:rPr lang="en-US" altLang="zh-CN" dirty="0" smtClean="0"/>
              <a:t>  </a:t>
            </a:r>
            <a:endParaRPr lang="en-US" altLang="zh-CN" dirty="0"/>
          </a:p>
          <a:p>
            <a:pPr lvl="2"/>
            <a:r>
              <a:rPr lang="zh-CN" altLang="zh-CN" dirty="0"/>
              <a:t>牵引治疗</a:t>
            </a:r>
            <a:r>
              <a:rPr lang="en-US" altLang="zh-CN" dirty="0"/>
              <a:t>8</a:t>
            </a:r>
            <a:r>
              <a:rPr lang="zh-CN" altLang="zh-CN" dirty="0"/>
              <a:t>周后可在床上坐起，</a:t>
            </a:r>
            <a:r>
              <a:rPr lang="en-US" altLang="zh-CN" dirty="0"/>
              <a:t>3</a:t>
            </a:r>
            <a:r>
              <a:rPr lang="zh-CN" altLang="zh-CN" dirty="0"/>
              <a:t>个月后可扶拐下地不负重行走，</a:t>
            </a:r>
            <a:r>
              <a:rPr lang="en-US" altLang="zh-CN" dirty="0"/>
              <a:t>6</a:t>
            </a:r>
            <a:r>
              <a:rPr lang="zh-CN" altLang="zh-CN" dirty="0"/>
              <a:t>个月后逐渐弃拐行走；手术内固定治疗后</a:t>
            </a:r>
            <a:r>
              <a:rPr lang="en-US" altLang="zh-CN" dirty="0"/>
              <a:t>3</a:t>
            </a:r>
            <a:r>
              <a:rPr lang="zh-CN" altLang="zh-CN" dirty="0"/>
              <a:t>周后可坐起，活动髋、膝关节，</a:t>
            </a:r>
            <a:r>
              <a:rPr lang="en-US" altLang="zh-CN" dirty="0"/>
              <a:t>6</a:t>
            </a:r>
            <a:r>
              <a:rPr lang="zh-CN" altLang="zh-CN" dirty="0"/>
              <a:t>周后扶拐下地不负重行走，骨折愈合后可弃拐行走；人工股骨头置换术后，</a:t>
            </a:r>
            <a:r>
              <a:rPr lang="en-US" altLang="zh-CN" dirty="0"/>
              <a:t>1</a:t>
            </a:r>
            <a:r>
              <a:rPr lang="zh-CN" altLang="zh-CN" dirty="0"/>
              <a:t>周开始进行髋关节活动，</a:t>
            </a:r>
            <a:r>
              <a:rPr lang="en-US" altLang="zh-CN" dirty="0"/>
              <a:t>2</a:t>
            </a:r>
            <a:r>
              <a:rPr lang="zh-CN" altLang="zh-CN" dirty="0"/>
              <a:t>～３周可扶双拐下地不负重行走，</a:t>
            </a:r>
            <a:r>
              <a:rPr lang="en-US" altLang="zh-CN" dirty="0"/>
              <a:t>3</a:t>
            </a:r>
            <a:r>
              <a:rPr lang="zh-CN" altLang="zh-CN" dirty="0"/>
              <a:t>个月后弃拐行走。恢复期不可盘腿、不可坐矮板凳，以防发生髋关节脱</a:t>
            </a:r>
            <a:r>
              <a:rPr lang="zh-CN" altLang="zh-CN" dirty="0" smtClean="0"/>
              <a:t>位</a:t>
            </a:r>
            <a:endParaRPr lang="zh-CN" altLang="zh-CN" dirty="0"/>
          </a:p>
          <a:p>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115596225"/>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四、股骨颈骨折</a:t>
            </a:r>
          </a:p>
        </p:txBody>
      </p:sp>
      <p:sp>
        <p:nvSpPr>
          <p:cNvPr id="3" name="内容占位符 2"/>
          <p:cNvSpPr>
            <a:spLocks noGrp="1"/>
          </p:cNvSpPr>
          <p:nvPr>
            <p:ph idx="1"/>
          </p:nvPr>
        </p:nvSpPr>
        <p:spPr/>
        <p:txBody>
          <a:bodyPr/>
          <a:lstStyle/>
          <a:p>
            <a:r>
              <a:rPr lang="zh-CN" altLang="zh-CN" dirty="0"/>
              <a:t>护理措施</a:t>
            </a:r>
          </a:p>
          <a:p>
            <a:pPr lvl="1"/>
            <a:r>
              <a:rPr lang="zh-CN" altLang="zh-CN" dirty="0" smtClean="0"/>
              <a:t>预防并发症</a:t>
            </a:r>
            <a:r>
              <a:rPr lang="en-US" altLang="zh-CN" dirty="0" smtClean="0"/>
              <a:t>  </a:t>
            </a:r>
            <a:endParaRPr lang="en-US" altLang="zh-CN" dirty="0"/>
          </a:p>
          <a:p>
            <a:pPr lvl="2"/>
            <a:r>
              <a:rPr lang="zh-CN" altLang="zh-CN" dirty="0"/>
              <a:t>股骨颈骨折卧床时间较长，可出现压疮、坠积性肺炎、泌尿系感染等并发症，应做好皮肤护理，</a:t>
            </a:r>
            <a:r>
              <a:rPr lang="zh-CN" altLang="zh-CN" dirty="0" smtClean="0"/>
              <a:t>帮助</a:t>
            </a:r>
            <a:r>
              <a:rPr lang="zh-CN" altLang="en-US" dirty="0" smtClean="0"/>
              <a:t>患者</a:t>
            </a:r>
            <a:r>
              <a:rPr lang="zh-CN" altLang="zh-CN" dirty="0" smtClean="0"/>
              <a:t>定时</a:t>
            </a:r>
            <a:r>
              <a:rPr lang="zh-CN" altLang="zh-CN" dirty="0"/>
              <a:t>翻身；定时叩背、指导深呼吸和有效咳嗽，促进排痰；</a:t>
            </a:r>
            <a:r>
              <a:rPr lang="zh-CN" altLang="zh-CN" dirty="0" smtClean="0"/>
              <a:t>鼓励</a:t>
            </a:r>
            <a:r>
              <a:rPr lang="zh-CN" altLang="en-US" dirty="0" smtClean="0"/>
              <a:t>患者</a:t>
            </a:r>
            <a:r>
              <a:rPr lang="zh-CN" altLang="zh-CN" dirty="0" smtClean="0"/>
              <a:t>多</a:t>
            </a:r>
            <a:r>
              <a:rPr lang="zh-CN" altLang="zh-CN" dirty="0"/>
              <a:t>饮水，以增加尿量，冲刷尿路，预防泌尿系</a:t>
            </a:r>
            <a:r>
              <a:rPr lang="zh-CN" altLang="zh-CN" dirty="0" smtClean="0"/>
              <a:t>感染</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57281105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五、股骨干骨折</a:t>
            </a:r>
          </a:p>
        </p:txBody>
      </p:sp>
      <p:sp>
        <p:nvSpPr>
          <p:cNvPr id="3" name="内容占位符 2"/>
          <p:cNvSpPr>
            <a:spLocks noGrp="1"/>
          </p:cNvSpPr>
          <p:nvPr>
            <p:ph idx="1"/>
          </p:nvPr>
        </p:nvSpPr>
        <p:spPr/>
        <p:txBody>
          <a:bodyPr/>
          <a:lstStyle/>
          <a:p>
            <a:r>
              <a:rPr lang="zh-CN" altLang="zh-CN" dirty="0" smtClean="0"/>
              <a:t>股</a:t>
            </a:r>
            <a:r>
              <a:rPr lang="zh-CN" altLang="zh-CN" dirty="0"/>
              <a:t>骨干骨折（</a:t>
            </a:r>
            <a:r>
              <a:rPr lang="en-US" altLang="zh-CN" dirty="0"/>
              <a:t>fracture of </a:t>
            </a:r>
            <a:r>
              <a:rPr lang="en-US" altLang="zh-CN" dirty="0" smtClean="0"/>
              <a:t>femoral </a:t>
            </a:r>
            <a:r>
              <a:rPr lang="en-US" altLang="zh-CN" dirty="0"/>
              <a:t>shaft</a:t>
            </a:r>
            <a:r>
              <a:rPr lang="zh-CN" altLang="zh-CN" dirty="0"/>
              <a:t>）指股骨小转子以下、股骨髁以上部位的骨折，多见于</a:t>
            </a:r>
            <a:r>
              <a:rPr lang="zh-CN" altLang="zh-CN" dirty="0" smtClean="0"/>
              <a:t>青壮年</a:t>
            </a:r>
            <a:endParaRPr lang="en-US" altLang="zh-CN" dirty="0" smtClean="0"/>
          </a:p>
          <a:p>
            <a:r>
              <a:rPr lang="zh-CN" altLang="zh-CN" dirty="0" smtClean="0"/>
              <a:t>多</a:t>
            </a:r>
            <a:r>
              <a:rPr lang="zh-CN" altLang="zh-CN" dirty="0"/>
              <a:t>由强大的直接或间接暴力造成，因创伤较重、出血较多，容易发生</a:t>
            </a:r>
            <a:r>
              <a:rPr lang="zh-CN" altLang="zh-CN" dirty="0" smtClean="0"/>
              <a:t>休克</a:t>
            </a:r>
            <a:r>
              <a:rPr lang="zh-CN" altLang="zh-CN" dirty="0"/>
              <a:t>。直接暴力常引起股骨横断或粉碎性骨折，间接暴力多引起股骨的斜形或螺旋形</a:t>
            </a:r>
            <a:r>
              <a:rPr lang="zh-CN" altLang="zh-CN" dirty="0" smtClean="0"/>
              <a:t>骨折</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99132797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五、股骨干骨折</a:t>
            </a:r>
          </a:p>
        </p:txBody>
      </p:sp>
      <p:sp>
        <p:nvSpPr>
          <p:cNvPr id="3" name="内容占位符 2"/>
          <p:cNvSpPr>
            <a:spLocks noGrp="1"/>
          </p:cNvSpPr>
          <p:nvPr>
            <p:ph idx="1"/>
          </p:nvPr>
        </p:nvSpPr>
        <p:spPr/>
        <p:txBody>
          <a:bodyPr/>
          <a:lstStyle/>
          <a:p>
            <a:r>
              <a:rPr lang="zh-CN" altLang="zh-CN" dirty="0"/>
              <a:t>护理</a:t>
            </a:r>
            <a:r>
              <a:rPr lang="zh-CN" altLang="zh-CN" dirty="0" smtClean="0"/>
              <a:t>评估</a:t>
            </a:r>
            <a:endParaRPr lang="zh-CN" altLang="zh-CN" dirty="0"/>
          </a:p>
          <a:p>
            <a:pPr lvl="1"/>
            <a:r>
              <a:rPr lang="zh-CN" altLang="zh-CN" dirty="0" smtClean="0"/>
              <a:t>临床</a:t>
            </a:r>
            <a:r>
              <a:rPr lang="zh-CN" altLang="zh-CN" dirty="0"/>
              <a:t>表现</a:t>
            </a:r>
          </a:p>
          <a:p>
            <a:pPr lvl="2"/>
            <a:r>
              <a:rPr lang="zh-CN" altLang="zh-CN" dirty="0"/>
              <a:t>伤侧局部疼痛、肿胀、活动障碍，局部有畸形、反常活动、骨擦音或骨擦感，股骨干下</a:t>
            </a:r>
            <a:r>
              <a:rPr lang="en-US" altLang="zh-CN" dirty="0"/>
              <a:t>1/3</a:t>
            </a:r>
            <a:r>
              <a:rPr lang="zh-CN" altLang="zh-CN" dirty="0"/>
              <a:t>骨折可</a:t>
            </a:r>
            <a:r>
              <a:rPr lang="zh-CN" altLang="zh-CN" dirty="0" smtClean="0"/>
              <a:t>伴</a:t>
            </a:r>
            <a:r>
              <a:rPr lang="zh-CN" altLang="en-US" dirty="0" smtClean="0"/>
              <a:t>腘</a:t>
            </a:r>
            <a:r>
              <a:rPr lang="zh-CN" altLang="zh-CN" dirty="0" smtClean="0"/>
              <a:t>动静脉</a:t>
            </a:r>
            <a:r>
              <a:rPr lang="zh-CN" altLang="zh-CN" dirty="0"/>
              <a:t>和坐骨神经</a:t>
            </a:r>
            <a:r>
              <a:rPr lang="zh-CN" altLang="zh-CN" dirty="0" smtClean="0"/>
              <a:t>损伤</a:t>
            </a:r>
            <a:endParaRPr lang="en-US" altLang="zh-CN" dirty="0" smtClean="0"/>
          </a:p>
          <a:p>
            <a:pPr lvl="2"/>
            <a:r>
              <a:rPr lang="zh-CN" altLang="zh-CN" dirty="0" smtClean="0"/>
              <a:t>可</a:t>
            </a:r>
            <a:r>
              <a:rPr lang="zh-CN" altLang="zh-CN" dirty="0"/>
              <a:t>因出血量大有失血性休克的症状和</a:t>
            </a:r>
            <a:r>
              <a:rPr lang="zh-CN" altLang="zh-CN" dirty="0" smtClean="0"/>
              <a:t>体征</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81495033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五、股骨干骨折</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11266" name="Picture 2" descr="图22-16股骨干不同部位骨折的移位情况"/>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756814" y="1268760"/>
            <a:ext cx="5496619" cy="3435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矩形 4"/>
          <p:cNvSpPr/>
          <p:nvPr/>
        </p:nvSpPr>
        <p:spPr>
          <a:xfrm>
            <a:off x="2627785" y="4499828"/>
            <a:ext cx="4248471" cy="369332"/>
          </a:xfrm>
          <a:prstGeom prst="rect">
            <a:avLst/>
          </a:prstGeom>
        </p:spPr>
        <p:txBody>
          <a:bodyPr wrap="square">
            <a:spAutoFit/>
          </a:bodyPr>
          <a:lstStyle/>
          <a:p>
            <a:r>
              <a:rPr lang="en-US" altLang="zh-CN" dirty="0"/>
              <a:t>A            </a:t>
            </a:r>
            <a:r>
              <a:rPr lang="en-US" altLang="zh-CN" dirty="0" smtClean="0"/>
              <a:t>           B                          </a:t>
            </a:r>
            <a:r>
              <a:rPr lang="en-US" altLang="zh-CN" dirty="0"/>
              <a:t>C</a:t>
            </a:r>
            <a:endParaRPr lang="zh-CN" altLang="zh-CN" dirty="0"/>
          </a:p>
        </p:txBody>
      </p:sp>
      <p:sp>
        <p:nvSpPr>
          <p:cNvPr id="6" name="矩形 5"/>
          <p:cNvSpPr/>
          <p:nvPr/>
        </p:nvSpPr>
        <p:spPr>
          <a:xfrm>
            <a:off x="827584" y="4869160"/>
            <a:ext cx="7848872" cy="646331"/>
          </a:xfrm>
          <a:prstGeom prst="rect">
            <a:avLst/>
          </a:prstGeom>
        </p:spPr>
        <p:txBody>
          <a:bodyPr wrap="square">
            <a:spAutoFit/>
          </a:bodyPr>
          <a:lstStyle/>
          <a:p>
            <a:r>
              <a:rPr lang="en-US" altLang="zh-CN" dirty="0"/>
              <a:t>A.</a:t>
            </a:r>
            <a:r>
              <a:rPr lang="zh-CN" altLang="zh-CN" dirty="0"/>
              <a:t>上</a:t>
            </a:r>
            <a:r>
              <a:rPr lang="en-US" altLang="zh-CN" dirty="0"/>
              <a:t>1/3</a:t>
            </a:r>
            <a:r>
              <a:rPr lang="zh-CN" altLang="zh-CN" dirty="0"/>
              <a:t>骨折，骨折近段屈曲、外旋、外展</a:t>
            </a:r>
            <a:r>
              <a:rPr lang="en-US" altLang="zh-CN" dirty="0"/>
              <a:t>  B.</a:t>
            </a:r>
            <a:r>
              <a:rPr lang="zh-CN" altLang="zh-CN" dirty="0"/>
              <a:t>中</a:t>
            </a:r>
            <a:r>
              <a:rPr lang="en-US" altLang="zh-CN" dirty="0"/>
              <a:t>1/3</a:t>
            </a:r>
            <a:r>
              <a:rPr lang="zh-CN" altLang="zh-CN" dirty="0"/>
              <a:t>骨折，骨折移位与暴力方向有关</a:t>
            </a:r>
            <a:r>
              <a:rPr lang="en-US" altLang="zh-CN" dirty="0"/>
              <a:t>C.</a:t>
            </a:r>
            <a:r>
              <a:rPr lang="zh-CN" altLang="zh-CN" dirty="0"/>
              <a:t>下</a:t>
            </a:r>
            <a:r>
              <a:rPr lang="en-US" altLang="zh-CN" dirty="0"/>
              <a:t>1/3</a:t>
            </a:r>
            <a:r>
              <a:rPr lang="zh-CN" altLang="zh-CN" dirty="0"/>
              <a:t>骨折，骨折远段向后移位，损伤腘、静脉和坐骨神经</a:t>
            </a:r>
          </a:p>
        </p:txBody>
      </p:sp>
      <p:sp>
        <p:nvSpPr>
          <p:cNvPr id="7" name="矩形 6"/>
          <p:cNvSpPr/>
          <p:nvPr/>
        </p:nvSpPr>
        <p:spPr>
          <a:xfrm>
            <a:off x="2448182" y="5723964"/>
            <a:ext cx="3416320" cy="369332"/>
          </a:xfrm>
          <a:prstGeom prst="rect">
            <a:avLst/>
          </a:prstGeom>
        </p:spPr>
        <p:txBody>
          <a:bodyPr wrap="none">
            <a:spAutoFit/>
          </a:bodyPr>
          <a:lstStyle/>
          <a:p>
            <a:r>
              <a:rPr lang="zh-CN" altLang="zh-CN" dirty="0" smtClean="0"/>
              <a:t>股骨</a:t>
            </a:r>
            <a:r>
              <a:rPr lang="zh-CN" altLang="zh-CN" dirty="0"/>
              <a:t>干不同部位骨折的移位情况</a:t>
            </a:r>
          </a:p>
        </p:txBody>
      </p:sp>
    </p:spTree>
    <p:extLst>
      <p:ext uri="{BB962C8B-B14F-4D97-AF65-F5344CB8AC3E}">
        <p14:creationId xmlns:p14="http://schemas.microsoft.com/office/powerpoint/2010/main" xmlns="" val="224669214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五、股骨干骨折</a:t>
            </a:r>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有感</a:t>
            </a:r>
            <a:r>
              <a:rPr lang="zh-CN" altLang="zh-CN" dirty="0"/>
              <a:t>染的危险</a:t>
            </a:r>
            <a:r>
              <a:rPr lang="en-US" altLang="zh-CN" dirty="0"/>
              <a:t>  </a:t>
            </a:r>
            <a:r>
              <a:rPr lang="zh-CN" altLang="zh-CN" dirty="0"/>
              <a:t>与骨牵引</a:t>
            </a:r>
            <a:r>
              <a:rPr lang="zh-CN" altLang="zh-CN" dirty="0" smtClean="0"/>
              <a:t>有关</a:t>
            </a:r>
            <a:endParaRPr lang="zh-CN" altLang="zh-CN" dirty="0"/>
          </a:p>
          <a:p>
            <a:pPr lvl="1"/>
            <a:r>
              <a:rPr lang="zh-CN" altLang="zh-CN" dirty="0" smtClean="0"/>
              <a:t>潜在并发症</a:t>
            </a:r>
            <a:r>
              <a:rPr lang="en-US" altLang="zh-CN" dirty="0" smtClean="0"/>
              <a:t>  </a:t>
            </a:r>
            <a:r>
              <a:rPr lang="zh-CN" altLang="zh-CN" dirty="0"/>
              <a:t>神经血管损伤、</a:t>
            </a:r>
            <a:r>
              <a:rPr lang="zh-CN" altLang="zh-CN" dirty="0" smtClean="0"/>
              <a:t>失血性休克</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58893333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五、股骨干骨折</a:t>
            </a:r>
          </a:p>
        </p:txBody>
      </p:sp>
      <p:sp>
        <p:nvSpPr>
          <p:cNvPr id="3" name="内容占位符 2"/>
          <p:cNvSpPr>
            <a:spLocks noGrp="1"/>
          </p:cNvSpPr>
          <p:nvPr>
            <p:ph idx="1"/>
          </p:nvPr>
        </p:nvSpPr>
        <p:spPr/>
        <p:txBody>
          <a:bodyPr/>
          <a:lstStyle/>
          <a:p>
            <a:r>
              <a:rPr lang="zh-CN" altLang="zh-CN" dirty="0"/>
              <a:t>护理</a:t>
            </a:r>
            <a:r>
              <a:rPr lang="zh-CN" altLang="zh-CN" dirty="0" smtClean="0"/>
              <a:t>措施</a:t>
            </a:r>
            <a:endParaRPr lang="zh-CN" altLang="zh-CN" dirty="0"/>
          </a:p>
          <a:p>
            <a:pPr lvl="1"/>
            <a:r>
              <a:rPr lang="zh-CN" altLang="zh-CN" dirty="0" smtClean="0"/>
              <a:t>保持正确姿势</a:t>
            </a:r>
            <a:r>
              <a:rPr lang="en-US" altLang="zh-CN" dirty="0" smtClean="0"/>
              <a:t>  </a:t>
            </a:r>
          </a:p>
          <a:p>
            <a:pPr lvl="2"/>
            <a:r>
              <a:rPr lang="zh-CN" altLang="zh-CN" dirty="0" smtClean="0"/>
              <a:t>肢体</a:t>
            </a:r>
            <a:r>
              <a:rPr lang="zh-CN" altLang="zh-CN" dirty="0"/>
              <a:t>放置并保持固定所要求的位置，保持牵引的</a:t>
            </a:r>
            <a:r>
              <a:rPr lang="zh-CN" altLang="zh-CN" dirty="0" smtClean="0"/>
              <a:t>有效性</a:t>
            </a:r>
            <a:endParaRPr lang="en-US" altLang="zh-CN" dirty="0"/>
          </a:p>
          <a:p>
            <a:pPr lvl="1"/>
            <a:r>
              <a:rPr lang="zh-CN" altLang="zh-CN" dirty="0" smtClean="0"/>
              <a:t>观察病</a:t>
            </a:r>
            <a:r>
              <a:rPr lang="zh-CN" altLang="zh-CN" dirty="0"/>
              <a:t>情</a:t>
            </a:r>
            <a:r>
              <a:rPr lang="en-US" altLang="zh-CN" dirty="0"/>
              <a:t>  </a:t>
            </a:r>
            <a:endParaRPr lang="en-US" altLang="zh-CN" dirty="0" smtClean="0"/>
          </a:p>
          <a:p>
            <a:pPr lvl="2"/>
            <a:r>
              <a:rPr lang="zh-CN" altLang="zh-CN" dirty="0" smtClean="0"/>
              <a:t>观察</a:t>
            </a:r>
            <a:r>
              <a:rPr lang="zh-CN" altLang="zh-CN" dirty="0"/>
              <a:t>有无坐骨神经损伤和腘动脉损伤的症状和体征；有无压疮、坠积性肺炎、</a:t>
            </a:r>
            <a:r>
              <a:rPr lang="zh-CN" altLang="zh-CN" dirty="0" smtClean="0"/>
              <a:t>泌尿系感染等卧床并发症</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1340273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概论</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en-US" dirty="0" smtClean="0"/>
              <a:t>临床表现</a:t>
            </a:r>
            <a:endParaRPr lang="en-US" altLang="zh-CN" dirty="0" smtClean="0"/>
          </a:p>
          <a:p>
            <a:pPr lvl="2"/>
            <a:r>
              <a:rPr lang="zh-CN" altLang="en-US" dirty="0" smtClean="0"/>
              <a:t>一般表现</a:t>
            </a:r>
            <a:endParaRPr lang="en-US" altLang="zh-CN" dirty="0" smtClean="0"/>
          </a:p>
          <a:p>
            <a:pPr lvl="3"/>
            <a:r>
              <a:rPr lang="zh-CN" altLang="zh-CN" dirty="0"/>
              <a:t>多发性骨折、骨盆骨折、股骨骨折、脊椎骨折和严重的开放性骨折等可</a:t>
            </a:r>
            <a:r>
              <a:rPr lang="zh-CN" altLang="zh-CN" dirty="0" smtClean="0"/>
              <a:t>导致</a:t>
            </a:r>
            <a:r>
              <a:rPr lang="zh-CN" altLang="en-US" dirty="0" smtClean="0"/>
              <a:t>患者</a:t>
            </a:r>
            <a:r>
              <a:rPr lang="zh-CN" altLang="zh-CN" dirty="0" smtClean="0"/>
              <a:t>休克</a:t>
            </a:r>
            <a:r>
              <a:rPr lang="zh-CN" altLang="zh-CN" dirty="0"/>
              <a:t>，体温略有升高，但通常不超过</a:t>
            </a:r>
            <a:r>
              <a:rPr lang="en-US" altLang="zh-CN" dirty="0"/>
              <a:t>38℃</a:t>
            </a:r>
            <a:r>
              <a:rPr lang="zh-CN" altLang="zh-CN" dirty="0"/>
              <a:t>；局部表现主要有疼痛与压痛、局部肿胀</a:t>
            </a:r>
            <a:r>
              <a:rPr lang="zh-CN" altLang="zh-CN" dirty="0" smtClean="0"/>
              <a:t>、</a:t>
            </a:r>
            <a:r>
              <a:rPr lang="zh-CN" altLang="en-US" dirty="0" smtClean="0"/>
              <a:t>发绀</a:t>
            </a:r>
            <a:r>
              <a:rPr lang="zh-CN" altLang="zh-CN" dirty="0" smtClean="0"/>
              <a:t>或</a:t>
            </a:r>
            <a:r>
              <a:rPr lang="zh-CN" altLang="zh-CN" dirty="0"/>
              <a:t>瘀斑、功能障碍</a:t>
            </a:r>
            <a:r>
              <a:rPr lang="zh-CN" altLang="zh-CN" dirty="0" smtClean="0"/>
              <a:t>等</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00452524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五、股骨干骨折</a:t>
            </a:r>
          </a:p>
        </p:txBody>
      </p:sp>
      <p:sp>
        <p:nvSpPr>
          <p:cNvPr id="3" name="内容占位符 2"/>
          <p:cNvSpPr>
            <a:spLocks noGrp="1"/>
          </p:cNvSpPr>
          <p:nvPr>
            <p:ph idx="1"/>
          </p:nvPr>
        </p:nvSpPr>
        <p:spPr/>
        <p:txBody>
          <a:bodyPr/>
          <a:lstStyle/>
          <a:p>
            <a:r>
              <a:rPr lang="zh-CN" altLang="zh-CN" dirty="0"/>
              <a:t>护理措施</a:t>
            </a:r>
          </a:p>
          <a:p>
            <a:pPr lvl="1"/>
            <a:r>
              <a:rPr lang="zh-CN" altLang="zh-CN" dirty="0" smtClean="0"/>
              <a:t>功能锻炼</a:t>
            </a:r>
            <a:r>
              <a:rPr lang="en-US" altLang="zh-CN" dirty="0" smtClean="0"/>
              <a:t>  </a:t>
            </a:r>
            <a:endParaRPr lang="en-US" altLang="zh-CN" dirty="0"/>
          </a:p>
          <a:p>
            <a:pPr lvl="2"/>
            <a:r>
              <a:rPr lang="en-US" altLang="zh-CN" dirty="0"/>
              <a:t>2</a:t>
            </a:r>
            <a:r>
              <a:rPr lang="zh-CN" altLang="zh-CN" dirty="0"/>
              <a:t>周内进行股四头肌等长收缩，同时训练和踝、趾伸屈活动， </a:t>
            </a:r>
            <a:r>
              <a:rPr lang="en-US" altLang="zh-CN" dirty="0"/>
              <a:t>2</a:t>
            </a:r>
            <a:r>
              <a:rPr lang="zh-CN" altLang="zh-CN" dirty="0"/>
              <a:t>周后开始膝关节伸直活动，</a:t>
            </a:r>
            <a:r>
              <a:rPr lang="en-US" altLang="zh-CN" dirty="0"/>
              <a:t>5</a:t>
            </a:r>
            <a:r>
              <a:rPr lang="zh-CN" altLang="zh-CN" dirty="0"/>
              <a:t>～</a:t>
            </a:r>
            <a:r>
              <a:rPr lang="en-US" altLang="zh-CN" dirty="0"/>
              <a:t>6</a:t>
            </a:r>
            <a:r>
              <a:rPr lang="zh-CN" altLang="zh-CN" dirty="0"/>
              <a:t>周后可扶拐下地不负重行走，去除外固定后进行膝关节和髋关节全活动范围锻炼，直至伤后</a:t>
            </a:r>
            <a:r>
              <a:rPr lang="en-US" altLang="zh-CN" dirty="0"/>
              <a:t>3</a:t>
            </a:r>
            <a:r>
              <a:rPr lang="zh-CN" altLang="zh-CN" dirty="0"/>
              <a:t>月复查</a:t>
            </a:r>
            <a:r>
              <a:rPr lang="en-US" altLang="zh-CN" dirty="0"/>
              <a:t>X</a:t>
            </a:r>
            <a:r>
              <a:rPr lang="zh-CN" altLang="zh-CN" dirty="0"/>
              <a:t>片显示骨折愈合后才可弃拐行走，并逐渐进行负重</a:t>
            </a:r>
            <a:r>
              <a:rPr lang="zh-CN" altLang="zh-CN" dirty="0" smtClean="0"/>
              <a:t>行走</a:t>
            </a:r>
            <a:endParaRPr lang="zh-CN" altLang="zh-CN" dirty="0"/>
          </a:p>
          <a:p>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398932553"/>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六、胫腓骨干骨折</a:t>
            </a:r>
          </a:p>
        </p:txBody>
      </p:sp>
      <p:sp>
        <p:nvSpPr>
          <p:cNvPr id="3" name="内容占位符 2"/>
          <p:cNvSpPr>
            <a:spLocks noGrp="1"/>
          </p:cNvSpPr>
          <p:nvPr>
            <p:ph idx="1"/>
          </p:nvPr>
        </p:nvSpPr>
        <p:spPr/>
        <p:txBody>
          <a:bodyPr/>
          <a:lstStyle/>
          <a:p>
            <a:r>
              <a:rPr lang="zh-CN" altLang="zh-CN" dirty="0" smtClean="0"/>
              <a:t>胫腓</a:t>
            </a:r>
            <a:r>
              <a:rPr lang="zh-CN" altLang="zh-CN" dirty="0"/>
              <a:t>骨干骨折（</a:t>
            </a:r>
            <a:r>
              <a:rPr lang="en-US" altLang="zh-CN" dirty="0"/>
              <a:t>factures of </a:t>
            </a:r>
            <a:r>
              <a:rPr lang="en-US" altLang="zh-CN" dirty="0" smtClean="0"/>
              <a:t>shaft </a:t>
            </a:r>
            <a:r>
              <a:rPr lang="en-US" altLang="zh-CN" dirty="0"/>
              <a:t>of </a:t>
            </a:r>
            <a:r>
              <a:rPr lang="en-US" altLang="zh-CN" dirty="0" smtClean="0"/>
              <a:t>tibia </a:t>
            </a:r>
            <a:r>
              <a:rPr lang="en-US" altLang="zh-CN" dirty="0"/>
              <a:t>and fibula</a:t>
            </a:r>
            <a:r>
              <a:rPr lang="zh-CN" altLang="zh-CN" dirty="0"/>
              <a:t>）指发生于胫骨平台以下至踝上部分的</a:t>
            </a:r>
            <a:r>
              <a:rPr lang="zh-CN" altLang="zh-CN" dirty="0" smtClean="0"/>
              <a:t>骨折</a:t>
            </a:r>
            <a:endParaRPr lang="en-US" altLang="zh-CN" dirty="0" smtClean="0"/>
          </a:p>
          <a:p>
            <a:r>
              <a:rPr lang="zh-CN" altLang="zh-CN" dirty="0" smtClean="0"/>
              <a:t>多</a:t>
            </a:r>
            <a:r>
              <a:rPr lang="zh-CN" altLang="zh-CN" dirty="0"/>
              <a:t>见于青壮年和儿童，为长骨骨折中最为多见的一</a:t>
            </a:r>
            <a:r>
              <a:rPr lang="zh-CN" altLang="zh-CN" dirty="0" smtClean="0"/>
              <a:t>种</a:t>
            </a:r>
            <a:endParaRPr lang="en-US" altLang="zh-CN" dirty="0" smtClean="0"/>
          </a:p>
          <a:p>
            <a:r>
              <a:rPr lang="zh-CN" altLang="zh-CN" dirty="0" smtClean="0"/>
              <a:t>大多</a:t>
            </a:r>
            <a:r>
              <a:rPr lang="zh-CN" altLang="zh-CN" dirty="0"/>
              <a:t>由直接暴力造成，因胫骨前内侧及腓骨下段都处于皮下表浅部位，故常呈开放性骨折。小腿肌肉丰富，骨折后可并发骨筋膜室综合征</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605583132"/>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六、胫腓骨干骨折</a:t>
            </a:r>
          </a:p>
        </p:txBody>
      </p:sp>
      <p:sp>
        <p:nvSpPr>
          <p:cNvPr id="3" name="内容占位符 2"/>
          <p:cNvSpPr>
            <a:spLocks noGrp="1"/>
          </p:cNvSpPr>
          <p:nvPr>
            <p:ph idx="1"/>
          </p:nvPr>
        </p:nvSpPr>
        <p:spPr/>
        <p:txBody>
          <a:bodyPr/>
          <a:lstStyle/>
          <a:p>
            <a:r>
              <a:rPr lang="zh-CN" altLang="zh-CN" dirty="0"/>
              <a:t>护理</a:t>
            </a:r>
            <a:r>
              <a:rPr lang="zh-CN" altLang="zh-CN" dirty="0" smtClean="0"/>
              <a:t>评估</a:t>
            </a:r>
            <a:endParaRPr lang="zh-CN" altLang="zh-CN" dirty="0"/>
          </a:p>
          <a:p>
            <a:pPr lvl="1"/>
            <a:r>
              <a:rPr lang="zh-CN" altLang="zh-CN" dirty="0" smtClean="0"/>
              <a:t>临床</a:t>
            </a:r>
            <a:r>
              <a:rPr lang="zh-CN" altLang="zh-CN" dirty="0"/>
              <a:t>表现</a:t>
            </a:r>
          </a:p>
          <a:p>
            <a:pPr lvl="2"/>
            <a:r>
              <a:rPr lang="zh-CN" altLang="zh-CN" dirty="0"/>
              <a:t>伤侧局部疼痛、肿胀、压痛、功能障碍，局部有畸形、反常活动、骨擦音或骨擦感，开放性骨折时可见骨折端外露；继发骨筋膜室综合征时，患肢端出现缺血表现，小腿肿胀明显、张力增加、</a:t>
            </a:r>
            <a:r>
              <a:rPr lang="zh-CN" altLang="zh-CN" dirty="0" smtClean="0"/>
              <a:t>感觉消失</a:t>
            </a:r>
            <a:endParaRPr lang="en-US" altLang="zh-CN" dirty="0" smtClean="0"/>
          </a:p>
          <a:p>
            <a:pPr lvl="2"/>
            <a:r>
              <a:rPr lang="zh-CN" altLang="zh-CN" dirty="0" smtClean="0"/>
              <a:t>若</a:t>
            </a:r>
            <a:r>
              <a:rPr lang="zh-CN" altLang="zh-CN" dirty="0"/>
              <a:t>合并胫前动脉损伤，则足背动脉搏动消失，肢端苍白、</a:t>
            </a:r>
            <a:r>
              <a:rPr lang="zh-CN" altLang="zh-CN" dirty="0" smtClean="0"/>
              <a:t>冰凉</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775433943"/>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六、胫腓骨干骨折</a:t>
            </a:r>
          </a:p>
        </p:txBody>
      </p:sp>
      <p:sp>
        <p:nvSpPr>
          <p:cNvPr id="3" name="内容占位符 2"/>
          <p:cNvSpPr>
            <a:spLocks noGrp="1"/>
          </p:cNvSpPr>
          <p:nvPr>
            <p:ph idx="1"/>
          </p:nvPr>
        </p:nvSpPr>
        <p:spPr/>
        <p:txBody>
          <a:bodyPr/>
          <a:lstStyle/>
          <a:p>
            <a:r>
              <a:rPr lang="zh-CN" altLang="zh-CN" dirty="0"/>
              <a:t>护理评估</a:t>
            </a:r>
          </a:p>
          <a:p>
            <a:pPr lvl="1"/>
            <a:r>
              <a:rPr lang="zh-CN" altLang="zh-CN" dirty="0" smtClean="0"/>
              <a:t>辅助检查</a:t>
            </a:r>
            <a:endParaRPr lang="zh-CN" altLang="zh-CN" dirty="0"/>
          </a:p>
          <a:p>
            <a:pPr lvl="2"/>
            <a:r>
              <a:rPr lang="en-US" altLang="zh-CN" dirty="0"/>
              <a:t>X</a:t>
            </a:r>
            <a:r>
              <a:rPr lang="zh-CN" altLang="zh-CN" dirty="0"/>
              <a:t>线检查可明确骨折部位、类型及移位</a:t>
            </a:r>
            <a:r>
              <a:rPr lang="zh-CN" altLang="zh-CN" dirty="0" smtClean="0"/>
              <a:t>情况</a:t>
            </a:r>
            <a:endParaRPr lang="zh-CN" altLang="zh-CN" dirty="0"/>
          </a:p>
          <a:p>
            <a:pPr lvl="1"/>
            <a:r>
              <a:rPr lang="zh-CN" altLang="zh-CN" dirty="0" smtClean="0"/>
              <a:t>与</a:t>
            </a:r>
            <a:r>
              <a:rPr lang="zh-CN" altLang="zh-CN" dirty="0"/>
              <a:t>疾病相关的健康史或生活史</a:t>
            </a:r>
          </a:p>
          <a:p>
            <a:pPr lvl="2"/>
            <a:r>
              <a:rPr lang="zh-CN" altLang="zh-CN" dirty="0" smtClean="0"/>
              <a:t>评估</a:t>
            </a:r>
            <a:r>
              <a:rPr lang="zh-CN" altLang="en-US" dirty="0" smtClean="0"/>
              <a:t>患者</a:t>
            </a:r>
            <a:r>
              <a:rPr lang="zh-CN" altLang="zh-CN" dirty="0" smtClean="0"/>
              <a:t>受伤</a:t>
            </a:r>
            <a:r>
              <a:rPr lang="zh-CN" altLang="zh-CN" dirty="0"/>
              <a:t>时情况以及可能影响骨折愈合的</a:t>
            </a:r>
            <a:r>
              <a:rPr lang="zh-CN" altLang="zh-CN" dirty="0" smtClean="0"/>
              <a:t>因素</a:t>
            </a:r>
            <a:endParaRPr lang="zh-CN" altLang="zh-CN" dirty="0"/>
          </a:p>
          <a:p>
            <a:pPr lvl="1"/>
            <a:r>
              <a:rPr lang="zh-CN" altLang="zh-CN" dirty="0" smtClean="0"/>
              <a:t>心理</a:t>
            </a:r>
            <a:r>
              <a:rPr lang="zh-CN" altLang="zh-CN" dirty="0"/>
              <a:t>社会状况</a:t>
            </a:r>
          </a:p>
          <a:p>
            <a:pPr lvl="2"/>
            <a:r>
              <a:rPr lang="zh-CN" altLang="zh-CN" dirty="0" smtClean="0"/>
              <a:t>因</a:t>
            </a:r>
            <a:r>
              <a:rPr lang="zh-CN" altLang="en-US" dirty="0" smtClean="0"/>
              <a:t>患者</a:t>
            </a:r>
            <a:r>
              <a:rPr lang="zh-CN" altLang="zh-CN" dirty="0" smtClean="0"/>
              <a:t>多</a:t>
            </a:r>
            <a:r>
              <a:rPr lang="zh-CN" altLang="zh-CN" dirty="0"/>
              <a:t>为青壮年人，可能担心预后不良会影响行走和负重，也可能担心手术费用较高而经济压力</a:t>
            </a:r>
            <a:r>
              <a:rPr lang="zh-CN" altLang="zh-CN" dirty="0" smtClean="0"/>
              <a:t>较大</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246378345"/>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六、胫腓骨干骨折</a:t>
            </a:r>
          </a:p>
        </p:txBody>
      </p:sp>
      <p:sp>
        <p:nvSpPr>
          <p:cNvPr id="3" name="内容占位符 2"/>
          <p:cNvSpPr>
            <a:spLocks noGrp="1"/>
          </p:cNvSpPr>
          <p:nvPr>
            <p:ph idx="1"/>
          </p:nvPr>
        </p:nvSpPr>
        <p:spPr/>
        <p:txBody>
          <a:bodyPr/>
          <a:lstStyle/>
          <a:p>
            <a:r>
              <a:rPr lang="zh-CN" altLang="zh-CN" dirty="0"/>
              <a:t>护理评估</a:t>
            </a:r>
          </a:p>
          <a:p>
            <a:pPr lvl="1"/>
            <a:r>
              <a:rPr lang="zh-CN" altLang="zh-CN" dirty="0" smtClean="0"/>
              <a:t>治疗原则</a:t>
            </a:r>
            <a:endParaRPr lang="zh-CN" altLang="zh-CN" dirty="0"/>
          </a:p>
          <a:p>
            <a:pPr lvl="2"/>
            <a:r>
              <a:rPr lang="zh-CN" altLang="zh-CN" dirty="0"/>
              <a:t>横骨折和短斜骨折，可采用手法复位小夹板固定或石膏固定；不稳定的长斜和螺旋骨折，可采用切开复位螺丝钉、交锁髓内钉或钢板内固定；较为严重的开放性或粉碎性骨折，可用外固定支架复位和固定</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048114157"/>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六、胫腓骨干骨折</a:t>
            </a:r>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有外周神经血管功能障碍</a:t>
            </a:r>
            <a:r>
              <a:rPr lang="zh-CN" altLang="zh-CN" dirty="0"/>
              <a:t>的危险</a:t>
            </a:r>
            <a:r>
              <a:rPr lang="en-US" altLang="zh-CN" dirty="0"/>
              <a:t>  </a:t>
            </a:r>
            <a:r>
              <a:rPr lang="zh-CN" altLang="zh-CN" dirty="0"/>
              <a:t>与骨和软组织损上、外固定不当</a:t>
            </a:r>
            <a:r>
              <a:rPr lang="zh-CN" altLang="zh-CN" dirty="0" smtClean="0"/>
              <a:t>有关</a:t>
            </a:r>
            <a:endParaRPr lang="zh-CN" altLang="zh-CN" dirty="0"/>
          </a:p>
          <a:p>
            <a:pPr lvl="1"/>
            <a:r>
              <a:rPr lang="zh-CN" altLang="zh-CN" dirty="0" smtClean="0"/>
              <a:t>潜在并发症</a:t>
            </a:r>
            <a:r>
              <a:rPr lang="en-US" altLang="zh-CN" dirty="0" smtClean="0"/>
              <a:t>  </a:t>
            </a:r>
            <a:r>
              <a:rPr lang="zh-CN" altLang="zh-CN" dirty="0"/>
              <a:t>肌萎缩、关节</a:t>
            </a:r>
            <a:r>
              <a:rPr lang="zh-CN" altLang="zh-CN" dirty="0" smtClean="0"/>
              <a:t>僵直</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98617496"/>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六、胫腓骨干骨折</a:t>
            </a:r>
          </a:p>
        </p:txBody>
      </p:sp>
      <p:sp>
        <p:nvSpPr>
          <p:cNvPr id="3" name="内容占位符 2"/>
          <p:cNvSpPr>
            <a:spLocks noGrp="1"/>
          </p:cNvSpPr>
          <p:nvPr>
            <p:ph idx="1"/>
          </p:nvPr>
        </p:nvSpPr>
        <p:spPr/>
        <p:txBody>
          <a:bodyPr/>
          <a:lstStyle/>
          <a:p>
            <a:r>
              <a:rPr lang="zh-CN" altLang="zh-CN" dirty="0"/>
              <a:t>护理</a:t>
            </a:r>
            <a:r>
              <a:rPr lang="zh-CN" altLang="zh-CN" dirty="0" smtClean="0"/>
              <a:t>措施</a:t>
            </a:r>
            <a:endParaRPr lang="zh-CN" altLang="zh-CN" dirty="0"/>
          </a:p>
          <a:p>
            <a:pPr lvl="1"/>
            <a:r>
              <a:rPr lang="zh-CN" altLang="zh-CN" dirty="0" smtClean="0"/>
              <a:t>保持正确姿势</a:t>
            </a:r>
            <a:r>
              <a:rPr lang="en-US" altLang="zh-CN" dirty="0" smtClean="0"/>
              <a:t>  </a:t>
            </a:r>
          </a:p>
          <a:p>
            <a:pPr lvl="2"/>
            <a:r>
              <a:rPr lang="zh-CN" altLang="zh-CN" dirty="0" smtClean="0"/>
              <a:t>抬高</a:t>
            </a:r>
            <a:r>
              <a:rPr lang="zh-CN" altLang="zh-CN" dirty="0"/>
              <a:t>患肢，保持有效牵引和</a:t>
            </a:r>
            <a:r>
              <a:rPr lang="zh-CN" altLang="zh-CN" dirty="0" smtClean="0"/>
              <a:t>固定</a:t>
            </a:r>
            <a:endParaRPr lang="zh-CN" altLang="zh-CN" dirty="0"/>
          </a:p>
          <a:p>
            <a:pPr lvl="1"/>
            <a:r>
              <a:rPr lang="zh-CN" altLang="zh-CN" dirty="0" smtClean="0"/>
              <a:t>观察病</a:t>
            </a:r>
            <a:r>
              <a:rPr lang="zh-CN" altLang="zh-CN" dirty="0"/>
              <a:t>情</a:t>
            </a:r>
            <a:r>
              <a:rPr lang="en-US" altLang="zh-CN" dirty="0"/>
              <a:t>  </a:t>
            </a:r>
            <a:endParaRPr lang="en-US" altLang="zh-CN" dirty="0" smtClean="0"/>
          </a:p>
          <a:p>
            <a:pPr lvl="2"/>
            <a:r>
              <a:rPr lang="zh-CN" altLang="zh-CN" dirty="0" smtClean="0"/>
              <a:t>观察</a:t>
            </a:r>
            <a:r>
              <a:rPr lang="zh-CN" altLang="zh-CN" dirty="0"/>
              <a:t>有无患肢剧烈疼痛，足趾皮肤苍白、发凉、麻木，被动伸趾疼痛，足背动脉搏动减弱或消失等小腿缺血及骨筋膜室综合征表现；有无足下垂、小腿外侧及足背感觉障碍等坐骨神经或腓总神经损伤症状。一旦发现异常，及时报告医师并协助处理</a:t>
            </a:r>
            <a:r>
              <a:rPr lang="zh-CN" altLang="zh-CN" dirty="0" smtClean="0"/>
              <a:t>。</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39032571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六、胫腓骨干骨折</a:t>
            </a:r>
          </a:p>
        </p:txBody>
      </p:sp>
      <p:sp>
        <p:nvSpPr>
          <p:cNvPr id="3" name="内容占位符 2"/>
          <p:cNvSpPr>
            <a:spLocks noGrp="1"/>
          </p:cNvSpPr>
          <p:nvPr>
            <p:ph idx="1"/>
          </p:nvPr>
        </p:nvSpPr>
        <p:spPr/>
        <p:txBody>
          <a:bodyPr/>
          <a:lstStyle/>
          <a:p>
            <a:r>
              <a:rPr lang="zh-CN" altLang="zh-CN" dirty="0"/>
              <a:t>护理措施</a:t>
            </a:r>
          </a:p>
          <a:p>
            <a:pPr lvl="1"/>
            <a:r>
              <a:rPr lang="zh-CN" altLang="zh-CN" dirty="0" smtClean="0"/>
              <a:t>功能锻炼</a:t>
            </a:r>
            <a:r>
              <a:rPr lang="en-US" altLang="zh-CN" dirty="0" smtClean="0"/>
              <a:t>  </a:t>
            </a:r>
          </a:p>
          <a:p>
            <a:pPr lvl="2"/>
            <a:r>
              <a:rPr lang="zh-CN" altLang="zh-CN" dirty="0" smtClean="0"/>
              <a:t>早期</a:t>
            </a:r>
            <a:r>
              <a:rPr lang="zh-CN" altLang="zh-CN" dirty="0"/>
              <a:t>进行股四头肌的等长收缩和足趾伸屈活动，</a:t>
            </a:r>
            <a:r>
              <a:rPr lang="en-US" altLang="zh-CN" dirty="0"/>
              <a:t>2</a:t>
            </a:r>
            <a:r>
              <a:rPr lang="zh-CN" altLang="zh-CN" dirty="0"/>
              <a:t>周后进行踝关节和膝关节的伸屈活动，禁止在膝关节伸直状态下旋转大腿，以免影响骨折固定；</a:t>
            </a:r>
            <a:r>
              <a:rPr lang="en-US" altLang="zh-CN" dirty="0"/>
              <a:t>6</a:t>
            </a:r>
            <a:r>
              <a:rPr lang="zh-CN" altLang="zh-CN" dirty="0"/>
              <a:t>周后进行扶拐下地不负重行走，解除外固定后进行患侧下肢全活动范围锻炼，并逐渐进行负重活动。</a:t>
            </a:r>
          </a:p>
          <a:p>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630917729"/>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dirty="0"/>
              <a:t>第三节 脊柱骨折和脊髓损伤</a:t>
            </a:r>
            <a:endParaRPr lang="zh-CN" altLang="en-US" dirty="0"/>
          </a:p>
        </p:txBody>
      </p:sp>
    </p:spTree>
    <p:extLst>
      <p:ext uri="{BB962C8B-B14F-4D97-AF65-F5344CB8AC3E}">
        <p14:creationId xmlns:p14="http://schemas.microsoft.com/office/powerpoint/2010/main" xmlns="" val="3708041110"/>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a:t>
            </a:r>
            <a:r>
              <a:rPr lang="zh-CN" altLang="zh-CN" dirty="0" smtClean="0"/>
              <a:t>脊柱</a:t>
            </a:r>
            <a:r>
              <a:rPr lang="zh-CN" altLang="zh-CN" dirty="0"/>
              <a:t>骨折</a:t>
            </a:r>
          </a:p>
        </p:txBody>
      </p:sp>
      <p:sp>
        <p:nvSpPr>
          <p:cNvPr id="3" name="内容占位符 2"/>
          <p:cNvSpPr>
            <a:spLocks noGrp="1"/>
          </p:cNvSpPr>
          <p:nvPr>
            <p:ph idx="1"/>
          </p:nvPr>
        </p:nvSpPr>
        <p:spPr/>
        <p:txBody>
          <a:bodyPr/>
          <a:lstStyle/>
          <a:p>
            <a:r>
              <a:rPr lang="zh-CN" altLang="zh-CN" dirty="0" smtClean="0"/>
              <a:t>脊柱</a:t>
            </a:r>
            <a:r>
              <a:rPr lang="zh-CN" altLang="zh-CN" dirty="0"/>
              <a:t>骨折（</a:t>
            </a:r>
            <a:r>
              <a:rPr lang="en-US" altLang="zh-CN" dirty="0"/>
              <a:t>fracture of </a:t>
            </a:r>
            <a:r>
              <a:rPr lang="en-US" altLang="zh-CN" dirty="0" smtClean="0"/>
              <a:t>spine</a:t>
            </a:r>
            <a:r>
              <a:rPr lang="zh-CN" altLang="zh-CN" dirty="0"/>
              <a:t>）又称脊椎骨折</a:t>
            </a:r>
            <a:r>
              <a:rPr lang="zh-CN" altLang="zh-CN" dirty="0" smtClean="0"/>
              <a:t>，占</a:t>
            </a:r>
            <a:r>
              <a:rPr lang="zh-CN" altLang="zh-CN" dirty="0"/>
              <a:t>全身骨折的</a:t>
            </a:r>
            <a:r>
              <a:rPr lang="en-US" altLang="zh-CN" dirty="0"/>
              <a:t>5%</a:t>
            </a:r>
            <a:r>
              <a:rPr lang="zh-CN" altLang="zh-CN" dirty="0"/>
              <a:t>～</a:t>
            </a:r>
            <a:r>
              <a:rPr lang="en-US" altLang="zh-CN" dirty="0"/>
              <a:t>6%</a:t>
            </a:r>
            <a:r>
              <a:rPr lang="zh-CN" altLang="zh-CN" dirty="0"/>
              <a:t>。脊柱骨折往往病情严重而复杂，常合并脊髓损伤或马尾神经损伤，特别是颈椎骨折</a:t>
            </a:r>
            <a:r>
              <a:rPr lang="en-US" altLang="zh-CN" dirty="0"/>
              <a:t>-</a:t>
            </a:r>
            <a:r>
              <a:rPr lang="zh-CN" altLang="zh-CN" dirty="0"/>
              <a:t>脱位合并脊髓损伤时，可严重致残甚至危及生命</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823799614"/>
      </p:ext>
    </p:extLst>
  </p:cSld>
  <p:clrMapOvr>
    <a:masterClrMapping/>
  </p:clrMapOvr>
</p:sld>
</file>

<file path=ppt/theme/theme1.xml><?xml version="1.0" encoding="utf-8"?>
<a:theme xmlns:a="http://schemas.openxmlformats.org/drawingml/2006/main" name="课件模板">
  <a:themeElements>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fontScheme name="课件模板">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clrMap bg1="lt1" tx1="dk1" bg2="lt2" tx2="dk2" accent1="accent1" accent2="accent2" accent3="accent3" accent4="accent4" accent5="accent5" accent6="accent6" hlink="hlink" folHlink="folHlink"/>
    </a:extraClrScheme>
    <a:extraClrScheme>
      <a:clrScheme name="课件模板 2">
        <a:dk1>
          <a:srgbClr val="336699"/>
        </a:dk1>
        <a:lt1>
          <a:srgbClr val="FFFFFF"/>
        </a:lt1>
        <a:dk2>
          <a:srgbClr val="000000"/>
        </a:dk2>
        <a:lt2>
          <a:srgbClr val="DDDDDD"/>
        </a:lt2>
        <a:accent1>
          <a:srgbClr val="BEC779"/>
        </a:accent1>
        <a:accent2>
          <a:srgbClr val="C78DD7"/>
        </a:accent2>
        <a:accent3>
          <a:srgbClr val="FFFFFF"/>
        </a:accent3>
        <a:accent4>
          <a:srgbClr val="2A5682"/>
        </a:accent4>
        <a:accent5>
          <a:srgbClr val="DBE0BE"/>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3">
        <a:dk1>
          <a:srgbClr val="336699"/>
        </a:dk1>
        <a:lt1>
          <a:srgbClr val="FFFFFF"/>
        </a:lt1>
        <a:dk2>
          <a:srgbClr val="000000"/>
        </a:dk2>
        <a:lt2>
          <a:srgbClr val="DDDDDD"/>
        </a:lt2>
        <a:accent1>
          <a:srgbClr val="E8B558"/>
        </a:accent1>
        <a:accent2>
          <a:srgbClr val="C78DD7"/>
        </a:accent2>
        <a:accent3>
          <a:srgbClr val="FFFFFF"/>
        </a:accent3>
        <a:accent4>
          <a:srgbClr val="2A5682"/>
        </a:accent4>
        <a:accent5>
          <a:srgbClr val="F2D7B4"/>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4">
        <a:dk1>
          <a:srgbClr val="336699"/>
        </a:dk1>
        <a:lt1>
          <a:srgbClr val="FFFFFF"/>
        </a:lt1>
        <a:dk2>
          <a:srgbClr val="000000"/>
        </a:dk2>
        <a:lt2>
          <a:srgbClr val="F7F4D5"/>
        </a:lt2>
        <a:accent1>
          <a:srgbClr val="79B4C7"/>
        </a:accent1>
        <a:accent2>
          <a:srgbClr val="C78DD7"/>
        </a:accent2>
        <a:accent3>
          <a:srgbClr val="FFFFFF"/>
        </a:accent3>
        <a:accent4>
          <a:srgbClr val="2A5682"/>
        </a:accent4>
        <a:accent5>
          <a:srgbClr val="BED6E0"/>
        </a:accent5>
        <a:accent6>
          <a:srgbClr val="B47FC3"/>
        </a:accent6>
        <a:hlink>
          <a:srgbClr val="E79633"/>
        </a:hlink>
        <a:folHlink>
          <a:srgbClr val="878FA5"/>
        </a:folHlink>
      </a:clrScheme>
      <a:clrMap bg1="lt1" tx1="dk1" bg2="lt2" tx2="dk2" accent1="accent1" accent2="accent2" accent3="accent3" accent4="accent4" accent5="accent5" accent6="accent6" hlink="hlink" folHlink="folHlink"/>
    </a:extraClrScheme>
    <a:extraClrScheme>
      <a:clrScheme name="课件模板 5">
        <a:dk1>
          <a:srgbClr val="666699"/>
        </a:dk1>
        <a:lt1>
          <a:srgbClr val="FFFFFF"/>
        </a:lt1>
        <a:dk2>
          <a:srgbClr val="000000"/>
        </a:dk2>
        <a:lt2>
          <a:srgbClr val="F7F4D5"/>
        </a:lt2>
        <a:accent1>
          <a:srgbClr val="A2B5CA"/>
        </a:accent1>
        <a:accent2>
          <a:srgbClr val="CF934B"/>
        </a:accent2>
        <a:accent3>
          <a:srgbClr val="FFFFFF"/>
        </a:accent3>
        <a:accent4>
          <a:srgbClr val="565682"/>
        </a:accent4>
        <a:accent5>
          <a:srgbClr val="CED7E1"/>
        </a:accent5>
        <a:accent6>
          <a:srgbClr val="BB8543"/>
        </a:accent6>
        <a:hlink>
          <a:srgbClr val="3B8FB1"/>
        </a:hlink>
        <a:folHlink>
          <a:srgbClr val="878FA5"/>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388</TotalTime>
  <Pages>0</Pages>
  <Words>7838</Words>
  <Characters>0</Characters>
  <Application>Microsoft Office PowerPoint</Application>
  <DocSecurity>0</DocSecurity>
  <PresentationFormat>全屏显示(4:3)</PresentationFormat>
  <Lines>0</Lines>
  <Paragraphs>1048</Paragraphs>
  <Slides>164</Slides>
  <Notes>0</Notes>
  <HiddenSlides>0</HiddenSlides>
  <MMClips>0</MMClips>
  <ScaleCrop>false</ScaleCrop>
  <HeadingPairs>
    <vt:vector size="4" baseType="variant">
      <vt:variant>
        <vt:lpstr>主题</vt:lpstr>
      </vt:variant>
      <vt:variant>
        <vt:i4>1</vt:i4>
      </vt:variant>
      <vt:variant>
        <vt:lpstr>幻灯片标题</vt:lpstr>
      </vt:variant>
      <vt:variant>
        <vt:i4>164</vt:i4>
      </vt:variant>
    </vt:vector>
  </HeadingPairs>
  <TitlesOfParts>
    <vt:vector size="165" baseType="lpstr">
      <vt:lpstr>课件模板</vt:lpstr>
      <vt:lpstr>第三十八章 骨折患者的护理</vt:lpstr>
      <vt:lpstr>第三十八章 骨折患者的护理</vt:lpstr>
      <vt:lpstr>第三十八章 骨折患者的护理</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第一节 概论</vt:lpstr>
      <vt:lpstr>第二节 常见四肢骨折</vt:lpstr>
      <vt:lpstr>一、锁骨骨折</vt:lpstr>
      <vt:lpstr>一、锁骨骨折</vt:lpstr>
      <vt:lpstr>一、锁骨骨折</vt:lpstr>
      <vt:lpstr>一、锁骨骨折</vt:lpstr>
      <vt:lpstr>一、锁骨骨折</vt:lpstr>
      <vt:lpstr>一、锁骨骨折</vt:lpstr>
      <vt:lpstr>一、锁骨骨折</vt:lpstr>
      <vt:lpstr>一、锁骨骨折</vt:lpstr>
      <vt:lpstr>二、肱骨髁上骨折</vt:lpstr>
      <vt:lpstr>二、肱骨髁上骨折</vt:lpstr>
      <vt:lpstr>二、肱骨髁上骨折</vt:lpstr>
      <vt:lpstr>二、肱骨髁上骨折</vt:lpstr>
      <vt:lpstr>二、肱骨髁上骨折</vt:lpstr>
      <vt:lpstr>二、肱骨髁上骨折</vt:lpstr>
      <vt:lpstr>二、肱骨髁上骨折</vt:lpstr>
      <vt:lpstr>二、肱骨髁上骨折</vt:lpstr>
      <vt:lpstr>二、肱骨髁上骨折</vt:lpstr>
      <vt:lpstr>三、桡骨远端伸直型骨折</vt:lpstr>
      <vt:lpstr>三、桡骨远端伸直型骨折</vt:lpstr>
      <vt:lpstr>三、桡骨远端伸直型骨折</vt:lpstr>
      <vt:lpstr>三、桡骨远端伸直型骨折</vt:lpstr>
      <vt:lpstr>三、桡骨远端伸直型骨折</vt:lpstr>
      <vt:lpstr>三、桡骨远端伸直型骨折</vt:lpstr>
      <vt:lpstr>三、桡骨远端伸直型骨折</vt:lpstr>
      <vt:lpstr>三、桡骨远端伸直型骨折</vt:lpstr>
      <vt:lpstr>三、桡骨远端伸直型骨折</vt:lpstr>
      <vt:lpstr>四、股骨颈骨折</vt:lpstr>
      <vt:lpstr>四、股骨颈骨折</vt:lpstr>
      <vt:lpstr>四、股骨颈骨折</vt:lpstr>
      <vt:lpstr>四、股骨颈骨折</vt:lpstr>
      <vt:lpstr>四、股骨颈骨折</vt:lpstr>
      <vt:lpstr>四、股骨颈骨折</vt:lpstr>
      <vt:lpstr>四、股骨颈骨折</vt:lpstr>
      <vt:lpstr>四、股骨颈骨折</vt:lpstr>
      <vt:lpstr>四、股骨颈骨折</vt:lpstr>
      <vt:lpstr>四、股骨颈骨折</vt:lpstr>
      <vt:lpstr>五、股骨干骨折</vt:lpstr>
      <vt:lpstr>五、股骨干骨折</vt:lpstr>
      <vt:lpstr>五、股骨干骨折</vt:lpstr>
      <vt:lpstr>五、股骨干骨折</vt:lpstr>
      <vt:lpstr>五、股骨干骨折</vt:lpstr>
      <vt:lpstr>五、股骨干骨折</vt:lpstr>
      <vt:lpstr>六、胫腓骨干骨折</vt:lpstr>
      <vt:lpstr>六、胫腓骨干骨折</vt:lpstr>
      <vt:lpstr>六、胫腓骨干骨折</vt:lpstr>
      <vt:lpstr>六、胫腓骨干骨折</vt:lpstr>
      <vt:lpstr>六、胫腓骨干骨折</vt:lpstr>
      <vt:lpstr>六、胫腓骨干骨折</vt:lpstr>
      <vt:lpstr>六、胫腓骨干骨折</vt:lpstr>
      <vt:lpstr>第三节 脊柱骨折和脊髓损伤</vt:lpstr>
      <vt:lpstr>一、脊柱骨折</vt:lpstr>
      <vt:lpstr>一、脊柱骨折</vt:lpstr>
      <vt:lpstr>一、脊柱骨折</vt:lpstr>
      <vt:lpstr>一、脊柱骨折</vt:lpstr>
      <vt:lpstr>一、脊柱骨折</vt:lpstr>
      <vt:lpstr>一、脊柱骨折</vt:lpstr>
      <vt:lpstr>一、脊柱骨折</vt:lpstr>
      <vt:lpstr>一、脊柱骨折</vt:lpstr>
      <vt:lpstr>一、脊柱骨折</vt:lpstr>
      <vt:lpstr>一、脊柱骨折</vt:lpstr>
      <vt:lpstr>二、脊髓损伤</vt:lpstr>
      <vt:lpstr>二、脊髓损伤</vt:lpstr>
      <vt:lpstr>二、脊髓损伤</vt:lpstr>
      <vt:lpstr>二、脊髓损伤</vt:lpstr>
      <vt:lpstr>二、脊髓损伤</vt:lpstr>
      <vt:lpstr>二、脊髓损伤</vt:lpstr>
      <vt:lpstr>二、脊髓损伤</vt:lpstr>
      <vt:lpstr>二、脊髓损伤</vt:lpstr>
      <vt:lpstr>二、脊髓损伤</vt:lpstr>
      <vt:lpstr>二、脊髓损伤</vt:lpstr>
      <vt:lpstr>二、脊髓损伤</vt:lpstr>
      <vt:lpstr>二、脊髓损伤</vt:lpstr>
      <vt:lpstr>二、脊髓损伤</vt:lpstr>
      <vt:lpstr>第四节 骨盆骨折</vt:lpstr>
      <vt:lpstr>第四节 骨盆骨折</vt:lpstr>
      <vt:lpstr>第四节 骨盆骨折</vt:lpstr>
      <vt:lpstr>第四节 骨盆骨折</vt:lpstr>
      <vt:lpstr>第四节 骨盆骨折</vt:lpstr>
      <vt:lpstr>第四节 骨盆骨折</vt:lpstr>
      <vt:lpstr>第四节 骨盆骨折</vt:lpstr>
      <vt:lpstr>第四节 骨盆骨折</vt:lpstr>
      <vt:lpstr>第四节 骨盆骨折</vt:lpstr>
      <vt:lpstr>第四节 骨盆骨折</vt:lpstr>
      <vt:lpstr>第五节 断肢（指）再植</vt:lpstr>
      <vt:lpstr>第五节 断肢（指）再植</vt:lpstr>
      <vt:lpstr>第五节 断肢（指）再植</vt:lpstr>
      <vt:lpstr>第五节 断肢（指）再植</vt:lpstr>
      <vt:lpstr>第五节 断肢（指）再植</vt:lpstr>
      <vt:lpstr>第五节 断肢（指）再植</vt:lpstr>
      <vt:lpstr>第五节 断肢（指）再植</vt:lpstr>
      <vt:lpstr>第五节 断肢（指）再植</vt:lpstr>
      <vt:lpstr>第五节 断肢（指）再植</vt:lpstr>
      <vt:lpstr>第五节 断肢（指）再植</vt:lpstr>
      <vt:lpstr>第五节 断肢（指）再植</vt:lpstr>
      <vt:lpstr>第五节 断肢（指）再植</vt:lpstr>
      <vt:lpstr>第三十八章 骨折患者的护理</vt:lpstr>
      <vt:lpstr>第三十八章 骨折患者的护理</vt:lpstr>
      <vt:lpstr>第三十八章 骨折患者的护理</vt:lpstr>
      <vt:lpstr>第三十八章 骨折患者的护理</vt:lpstr>
      <vt:lpstr>第三十八章 骨折患者的护理</vt:lpstr>
      <vt:lpstr>第三十八章 骨折患者的护理</vt:lpstr>
      <vt:lpstr>第三十八章 骨折患者的护理</vt:lpstr>
      <vt:lpstr>第三十八章 骨折患者的护理</vt:lpstr>
      <vt:lpstr>第三十八章 骨折患者的护理</vt:lpstr>
      <vt:lpstr>第三十八章 骨折患者的护理</vt:lpstr>
      <vt:lpstr>第三十八章 骨折患者的护理</vt:lpstr>
      <vt:lpstr>第三十八章 骨折患者的护理</vt:lpstr>
      <vt:lpstr>第三十八章 骨折患者的护理</vt:lpstr>
      <vt:lpstr>第三十八章 骨折患者的护理</vt:lpstr>
      <vt:lpstr>第三十八章 骨折患者的护理</vt:lpstr>
      <vt:lpstr>第三十八章 骨折患者的护理</vt:lpstr>
      <vt:lpstr>第三十八章 骨折患者的护理</vt:lpstr>
      <vt:lpstr>第三十八章 骨折患者的护理</vt:lpstr>
      <vt:lpstr>第三十八章 骨折患者的护理</vt:lpstr>
      <vt:lpstr>第三十八章 骨折患者的护理</vt:lpstr>
      <vt:lpstr>第三十八章 骨折患者的护理</vt:lpstr>
    </vt:vector>
  </TitlesOfParts>
  <Company>pump</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课程名称</dc:title>
  <dc:creator>zhang7</dc:creator>
  <cp:lastModifiedBy>微软用户</cp:lastModifiedBy>
  <cp:revision>56</cp:revision>
  <cp:lastPrinted>1899-12-30T00:00:00Z</cp:lastPrinted>
  <dcterms:created xsi:type="dcterms:W3CDTF">2008-12-16T07:41:38Z</dcterms:created>
  <dcterms:modified xsi:type="dcterms:W3CDTF">2015-08-07T07:46:24Z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2052-6.4.0.1920</vt:lpwstr>
  </property>
</Properties>
</file>