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00" r:id="rId2"/>
  </p:sldMasterIdLst>
  <p:notesMasterIdLst>
    <p:notesMasterId r:id="rId69"/>
  </p:notesMasterIdLst>
  <p:sldIdLst>
    <p:sldId id="256" r:id="rId3"/>
    <p:sldId id="262" r:id="rId4"/>
    <p:sldId id="259" r:id="rId5"/>
    <p:sldId id="317" r:id="rId6"/>
    <p:sldId id="386" r:id="rId7"/>
    <p:sldId id="389" r:id="rId8"/>
    <p:sldId id="399" r:id="rId9"/>
    <p:sldId id="388" r:id="rId10"/>
    <p:sldId id="395" r:id="rId11"/>
    <p:sldId id="390" r:id="rId12"/>
    <p:sldId id="391" r:id="rId13"/>
    <p:sldId id="393" r:id="rId14"/>
    <p:sldId id="394" r:id="rId15"/>
    <p:sldId id="396" r:id="rId16"/>
    <p:sldId id="397" r:id="rId17"/>
    <p:sldId id="398" r:id="rId18"/>
    <p:sldId id="400" r:id="rId19"/>
    <p:sldId id="401" r:id="rId20"/>
    <p:sldId id="402" r:id="rId21"/>
    <p:sldId id="404" r:id="rId22"/>
    <p:sldId id="403" r:id="rId23"/>
    <p:sldId id="405" r:id="rId24"/>
    <p:sldId id="406" r:id="rId25"/>
    <p:sldId id="407" r:id="rId26"/>
    <p:sldId id="408" r:id="rId27"/>
    <p:sldId id="409" r:id="rId28"/>
    <p:sldId id="410" r:id="rId29"/>
    <p:sldId id="419" r:id="rId30"/>
    <p:sldId id="411" r:id="rId31"/>
    <p:sldId id="412" r:id="rId32"/>
    <p:sldId id="413" r:id="rId33"/>
    <p:sldId id="414" r:id="rId34"/>
    <p:sldId id="415" r:id="rId35"/>
    <p:sldId id="416" r:id="rId36"/>
    <p:sldId id="417" r:id="rId37"/>
    <p:sldId id="418" r:id="rId38"/>
    <p:sldId id="420" r:id="rId39"/>
    <p:sldId id="421" r:id="rId40"/>
    <p:sldId id="422" r:id="rId41"/>
    <p:sldId id="423" r:id="rId42"/>
    <p:sldId id="424" r:id="rId43"/>
    <p:sldId id="425" r:id="rId44"/>
    <p:sldId id="426" r:id="rId45"/>
    <p:sldId id="427" r:id="rId46"/>
    <p:sldId id="428" r:id="rId47"/>
    <p:sldId id="429" r:id="rId48"/>
    <p:sldId id="430" r:id="rId49"/>
    <p:sldId id="431" r:id="rId50"/>
    <p:sldId id="432" r:id="rId51"/>
    <p:sldId id="433" r:id="rId52"/>
    <p:sldId id="434" r:id="rId53"/>
    <p:sldId id="435" r:id="rId54"/>
    <p:sldId id="436" r:id="rId55"/>
    <p:sldId id="438" r:id="rId56"/>
    <p:sldId id="439" r:id="rId57"/>
    <p:sldId id="441" r:id="rId58"/>
    <p:sldId id="442" r:id="rId59"/>
    <p:sldId id="443" r:id="rId60"/>
    <p:sldId id="444" r:id="rId61"/>
    <p:sldId id="445" r:id="rId62"/>
    <p:sldId id="446" r:id="rId63"/>
    <p:sldId id="447" r:id="rId64"/>
    <p:sldId id="448" r:id="rId65"/>
    <p:sldId id="449" r:id="rId66"/>
    <p:sldId id="450" r:id="rId67"/>
    <p:sldId id="384" r:id="rId68"/>
  </p:sldIdLst>
  <p:sldSz cx="9144000" cy="6858000" type="screen4x3"/>
  <p:notesSz cx="6858000" cy="9144000"/>
  <p:defaultTextStyle>
    <a:defPPr>
      <a:defRPr lang="en-US"/>
    </a:defPPr>
    <a:lvl1pPr algn="l" rtl="0" fontAlgn="base">
      <a:spcBef>
        <a:spcPct val="0"/>
      </a:spcBef>
      <a:spcAft>
        <a:spcPct val="0"/>
      </a:spcAft>
      <a:buFont typeface="Arial" charset="0"/>
      <a:defRPr kern="1200">
        <a:solidFill>
          <a:schemeClr val="tx2"/>
        </a:solidFill>
        <a:latin typeface="Arial" charset="0"/>
        <a:ea typeface="+mn-ea"/>
        <a:cs typeface="+mn-cs"/>
      </a:defRPr>
    </a:lvl1pPr>
    <a:lvl2pPr marL="457200" algn="l" rtl="0" fontAlgn="base">
      <a:spcBef>
        <a:spcPct val="0"/>
      </a:spcBef>
      <a:spcAft>
        <a:spcPct val="0"/>
      </a:spcAft>
      <a:buFont typeface="Arial" charset="0"/>
      <a:defRPr kern="1200">
        <a:solidFill>
          <a:schemeClr val="tx2"/>
        </a:solidFill>
        <a:latin typeface="Arial" charset="0"/>
        <a:ea typeface="+mn-ea"/>
        <a:cs typeface="+mn-cs"/>
      </a:defRPr>
    </a:lvl2pPr>
    <a:lvl3pPr marL="914400" algn="l" rtl="0" fontAlgn="base">
      <a:spcBef>
        <a:spcPct val="0"/>
      </a:spcBef>
      <a:spcAft>
        <a:spcPct val="0"/>
      </a:spcAft>
      <a:buFont typeface="Arial" charset="0"/>
      <a:defRPr kern="1200">
        <a:solidFill>
          <a:schemeClr val="tx2"/>
        </a:solidFill>
        <a:latin typeface="Arial" charset="0"/>
        <a:ea typeface="+mn-ea"/>
        <a:cs typeface="+mn-cs"/>
      </a:defRPr>
    </a:lvl3pPr>
    <a:lvl4pPr marL="1371600" algn="l" rtl="0" fontAlgn="base">
      <a:spcBef>
        <a:spcPct val="0"/>
      </a:spcBef>
      <a:spcAft>
        <a:spcPct val="0"/>
      </a:spcAft>
      <a:buFont typeface="Arial" charset="0"/>
      <a:defRPr kern="1200">
        <a:solidFill>
          <a:schemeClr val="tx2"/>
        </a:solidFill>
        <a:latin typeface="Arial" charset="0"/>
        <a:ea typeface="+mn-ea"/>
        <a:cs typeface="+mn-cs"/>
      </a:defRPr>
    </a:lvl4pPr>
    <a:lvl5pPr marL="1828800" algn="l" rtl="0" fontAlgn="base">
      <a:spcBef>
        <a:spcPct val="0"/>
      </a:spcBef>
      <a:spcAft>
        <a:spcPct val="0"/>
      </a:spcAft>
      <a:buFont typeface="Arial" charset="0"/>
      <a:defRPr kern="1200">
        <a:solidFill>
          <a:schemeClr val="tx2"/>
        </a:solidFill>
        <a:latin typeface="Arial" charset="0"/>
        <a:ea typeface="+mn-ea"/>
        <a:cs typeface="+mn-cs"/>
      </a:defRPr>
    </a:lvl5pPr>
    <a:lvl6pPr marL="2286000" algn="l" defTabSz="914400" rtl="0" eaLnBrk="1" latinLnBrk="0" hangingPunct="1">
      <a:defRPr kern="1200">
        <a:solidFill>
          <a:schemeClr val="tx2"/>
        </a:solidFill>
        <a:latin typeface="Arial" charset="0"/>
        <a:ea typeface="+mn-ea"/>
        <a:cs typeface="+mn-cs"/>
      </a:defRPr>
    </a:lvl6pPr>
    <a:lvl7pPr marL="2743200" algn="l" defTabSz="914400" rtl="0" eaLnBrk="1" latinLnBrk="0" hangingPunct="1">
      <a:defRPr kern="1200">
        <a:solidFill>
          <a:schemeClr val="tx2"/>
        </a:solidFill>
        <a:latin typeface="Arial" charset="0"/>
        <a:ea typeface="+mn-ea"/>
        <a:cs typeface="+mn-cs"/>
      </a:defRPr>
    </a:lvl7pPr>
    <a:lvl8pPr marL="3200400" algn="l" defTabSz="914400" rtl="0" eaLnBrk="1" latinLnBrk="0" hangingPunct="1">
      <a:defRPr kern="1200">
        <a:solidFill>
          <a:schemeClr val="tx2"/>
        </a:solidFill>
        <a:latin typeface="Arial" charset="0"/>
        <a:ea typeface="+mn-ea"/>
        <a:cs typeface="+mn-cs"/>
      </a:defRPr>
    </a:lvl8pPr>
    <a:lvl9pPr marL="3657600" algn="l" defTabSz="914400" rtl="0" eaLnBrk="1" latinLnBrk="0" hangingPunct="1">
      <a:defRPr kern="1200">
        <a:solidFill>
          <a:schemeClr val="tx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00"/>
    <a:srgbClr val="FF0066"/>
    <a:srgbClr val="FF0000"/>
    <a:srgbClr val="800000"/>
    <a:srgbClr val="009900"/>
    <a:srgbClr val="FF6699"/>
    <a:srgbClr val="CC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56" autoAdjust="0"/>
    <p:restoredTop sz="77778" autoAdjust="0"/>
  </p:normalViewPr>
  <p:slideViewPr>
    <p:cSldViewPr>
      <p:cViewPr varScale="1">
        <p:scale>
          <a:sx n="81" d="100"/>
          <a:sy n="81" d="100"/>
        </p:scale>
        <p:origin x="-840" y="-102"/>
      </p:cViewPr>
      <p:guideLst>
        <p:guide orient="horz" pos="2160"/>
        <p:guide pos="2914"/>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7F50533-F80D-4187-9B67-B33B5596B250}" type="datetimeFigureOut">
              <a:rPr lang="zh-CN" altLang="en-US"/>
              <a:pPr>
                <a:defRPr/>
              </a:pPr>
              <a:t>2015/12/10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F4CFAFB-C47E-47DC-A794-4B6A54D51E2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zh-CN" sz="1200" b="1" kern="1200" dirty="0" smtClean="0">
                <a:solidFill>
                  <a:schemeClr val="tx1"/>
                </a:solidFill>
                <a:latin typeface="+mn-lt"/>
                <a:ea typeface="+mn-ea"/>
                <a:cs typeface="+mn-cs"/>
              </a:rPr>
              <a:t>识记</a:t>
            </a:r>
            <a:r>
              <a:rPr lang="zh-CN" altLang="zh-CN" sz="1200" kern="1200" dirty="0" smtClean="0">
                <a:solidFill>
                  <a:schemeClr val="tx1"/>
                </a:solidFill>
                <a:latin typeface="+mn-lt"/>
                <a:ea typeface="+mn-ea"/>
                <a:cs typeface="+mn-cs"/>
              </a:rPr>
              <a:t>：</a:t>
            </a:r>
          </a:p>
          <a:p>
            <a:r>
              <a:rPr lang="zh-CN" altLang="zh-CN" sz="1200" b="1" kern="1200" dirty="0" smtClean="0">
                <a:solidFill>
                  <a:schemeClr val="tx1"/>
                </a:solidFill>
                <a:latin typeface="+mn-lt"/>
                <a:ea typeface="+mn-ea"/>
                <a:cs typeface="+mn-cs"/>
              </a:rPr>
              <a:t>理解</a:t>
            </a:r>
            <a:r>
              <a:rPr lang="zh-CN" altLang="zh-CN" sz="1200" kern="1200" dirty="0" smtClean="0">
                <a:solidFill>
                  <a:schemeClr val="tx1"/>
                </a:solidFill>
                <a:latin typeface="+mn-lt"/>
                <a:ea typeface="+mn-ea"/>
                <a:cs typeface="+mn-cs"/>
              </a:rPr>
              <a:t>：</a:t>
            </a: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3</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38</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39</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40</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41</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42</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43</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47</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r>
              <a:rPr lang="en-US" altLang="zh-CN" sz="1200" kern="1200" dirty="0" smtClean="0">
                <a:solidFill>
                  <a:schemeClr val="tx1"/>
                </a:solidFill>
                <a:latin typeface="+mn-lt"/>
                <a:ea typeface="+mn-ea"/>
                <a:cs typeface="+mn-cs"/>
              </a:rPr>
              <a:t>4</a:t>
            </a:r>
            <a:r>
              <a:rPr lang="zh-CN" altLang="zh-CN" sz="1200" kern="1200" dirty="0" smtClean="0">
                <a:solidFill>
                  <a:schemeClr val="tx1"/>
                </a:solidFill>
                <a:latin typeface="+mn-lt"/>
                <a:ea typeface="+mn-ea"/>
                <a:cs typeface="+mn-cs"/>
              </a:rPr>
              <a:t>．感知障碍</a:t>
            </a:r>
            <a:r>
              <a:rPr lang="en-US" altLang="zh-CN" sz="1200" kern="1200" dirty="0" smtClean="0">
                <a:solidFill>
                  <a:schemeClr val="tx1"/>
                </a:solidFill>
                <a:latin typeface="+mn-lt"/>
                <a:ea typeface="+mn-ea"/>
                <a:cs typeface="+mn-cs"/>
              </a:rPr>
              <a:t>  </a:t>
            </a:r>
            <a:r>
              <a:rPr lang="zh-CN" altLang="zh-CN" sz="1200" kern="1200" dirty="0" smtClean="0">
                <a:solidFill>
                  <a:schemeClr val="tx1"/>
                </a:solidFill>
                <a:latin typeface="+mn-lt"/>
                <a:ea typeface="+mn-ea"/>
                <a:cs typeface="+mn-cs"/>
              </a:rPr>
              <a:t>主要表现为错觉、幻觉（幻视多见），内容常带有恐怖性。</a:t>
            </a:r>
          </a:p>
          <a:p>
            <a:r>
              <a:rPr lang="en-US" altLang="zh-CN" sz="1200" kern="1200" dirty="0" smtClean="0">
                <a:solidFill>
                  <a:schemeClr val="tx1"/>
                </a:solidFill>
                <a:latin typeface="+mn-lt"/>
                <a:ea typeface="+mn-ea"/>
                <a:cs typeface="+mn-cs"/>
              </a:rPr>
              <a:t>5</a:t>
            </a:r>
            <a:r>
              <a:rPr lang="zh-CN" altLang="zh-CN" sz="1200" kern="1200" dirty="0" smtClean="0">
                <a:solidFill>
                  <a:schemeClr val="tx1"/>
                </a:solidFill>
                <a:latin typeface="+mn-lt"/>
                <a:ea typeface="+mn-ea"/>
                <a:cs typeface="+mn-cs"/>
              </a:rPr>
              <a:t>．情感障碍</a:t>
            </a:r>
            <a:r>
              <a:rPr lang="en-US" altLang="zh-CN" sz="1200" kern="1200" dirty="0" smtClean="0">
                <a:solidFill>
                  <a:schemeClr val="tx1"/>
                </a:solidFill>
                <a:latin typeface="+mn-lt"/>
                <a:ea typeface="+mn-ea"/>
                <a:cs typeface="+mn-cs"/>
              </a:rPr>
              <a:t>  </a:t>
            </a:r>
            <a:r>
              <a:rPr lang="zh-CN" altLang="zh-CN" sz="1200" kern="1200" dirty="0" smtClean="0">
                <a:solidFill>
                  <a:schemeClr val="tx1"/>
                </a:solidFill>
                <a:latin typeface="+mn-lt"/>
                <a:ea typeface="+mn-ea"/>
                <a:cs typeface="+mn-cs"/>
              </a:rPr>
              <a:t>情感变化无常。①安静型：表现为抑郁、表情淡漠；②躁动型：表现为焦虑、恐惧、易激惹。</a:t>
            </a:r>
          </a:p>
          <a:p>
            <a:r>
              <a:rPr lang="en-US" altLang="zh-CN" sz="1200" kern="1200" dirty="0" smtClean="0">
                <a:solidFill>
                  <a:schemeClr val="tx1"/>
                </a:solidFill>
                <a:latin typeface="+mn-lt"/>
                <a:ea typeface="+mn-ea"/>
                <a:cs typeface="+mn-cs"/>
              </a:rPr>
              <a:t>6</a:t>
            </a:r>
            <a:r>
              <a:rPr lang="zh-CN" altLang="zh-CN" sz="1200" kern="1200" dirty="0" smtClean="0">
                <a:solidFill>
                  <a:schemeClr val="tx1"/>
                </a:solidFill>
                <a:latin typeface="+mn-lt"/>
                <a:ea typeface="+mn-ea"/>
                <a:cs typeface="+mn-cs"/>
              </a:rPr>
              <a:t>．行为障碍</a:t>
            </a:r>
            <a:r>
              <a:rPr lang="en-US" altLang="zh-CN" sz="1200" kern="1200" dirty="0" smtClean="0">
                <a:solidFill>
                  <a:schemeClr val="tx1"/>
                </a:solidFill>
                <a:latin typeface="+mn-lt"/>
                <a:ea typeface="+mn-ea"/>
                <a:cs typeface="+mn-cs"/>
              </a:rPr>
              <a:t>  </a:t>
            </a:r>
            <a:r>
              <a:rPr lang="zh-CN" altLang="zh-CN" sz="1200" kern="1200" dirty="0" smtClean="0">
                <a:solidFill>
                  <a:schemeClr val="tx1"/>
                </a:solidFill>
                <a:latin typeface="+mn-lt"/>
                <a:ea typeface="+mn-ea"/>
                <a:cs typeface="+mn-cs"/>
              </a:rPr>
              <a:t>①安静型：表现为活动减少、动作迟缓、行动呆滞、反应迟钝，说话语速缓慢、嗜睡、甚至呈现亚木僵状态；②躁动型：表现兴奋、躁动不安、过度活动、动作快，说话速度快，对刺激敏感、反应增多，若有恐怖的视幻觉或错觉时，可出现逃避或攻击行为。</a:t>
            </a:r>
          </a:p>
          <a:p>
            <a:r>
              <a:rPr lang="en-US" altLang="zh-CN" sz="1200" kern="1200" dirty="0" smtClean="0">
                <a:solidFill>
                  <a:schemeClr val="tx1"/>
                </a:solidFill>
                <a:latin typeface="+mn-lt"/>
                <a:ea typeface="+mn-ea"/>
                <a:cs typeface="+mn-cs"/>
              </a:rPr>
              <a:t>7</a:t>
            </a:r>
            <a:r>
              <a:rPr lang="zh-CN" altLang="zh-CN" sz="1200" kern="1200" dirty="0" smtClean="0">
                <a:solidFill>
                  <a:schemeClr val="tx1"/>
                </a:solidFill>
                <a:latin typeface="+mn-lt"/>
                <a:ea typeface="+mn-ea"/>
                <a:cs typeface="+mn-cs"/>
              </a:rPr>
              <a:t>．睡眠</a:t>
            </a:r>
            <a:r>
              <a:rPr lang="en-US" altLang="zh-CN" sz="1200" kern="1200" dirty="0" smtClean="0">
                <a:solidFill>
                  <a:schemeClr val="tx1"/>
                </a:solidFill>
                <a:latin typeface="+mn-lt"/>
                <a:ea typeface="+mn-ea"/>
                <a:cs typeface="+mn-cs"/>
              </a:rPr>
              <a:t>-</a:t>
            </a:r>
            <a:r>
              <a:rPr lang="zh-CN" altLang="zh-CN" sz="1200" kern="1200" dirty="0" smtClean="0">
                <a:solidFill>
                  <a:schemeClr val="tx1"/>
                </a:solidFill>
                <a:latin typeface="+mn-lt"/>
                <a:ea typeface="+mn-ea"/>
                <a:cs typeface="+mn-cs"/>
              </a:rPr>
              <a:t>觉醒周期障碍</a:t>
            </a:r>
            <a:r>
              <a:rPr lang="en-US" altLang="zh-CN" sz="1200" kern="1200" dirty="0" smtClean="0">
                <a:solidFill>
                  <a:schemeClr val="tx1"/>
                </a:solidFill>
                <a:latin typeface="+mn-lt"/>
                <a:ea typeface="+mn-ea"/>
                <a:cs typeface="+mn-cs"/>
              </a:rPr>
              <a:t>  </a:t>
            </a:r>
            <a:r>
              <a:rPr lang="zh-CN" altLang="zh-CN" sz="1200" kern="1200" dirty="0" smtClean="0">
                <a:solidFill>
                  <a:schemeClr val="tx1"/>
                </a:solidFill>
                <a:latin typeface="+mn-lt"/>
                <a:ea typeface="+mn-ea"/>
                <a:cs typeface="+mn-cs"/>
              </a:rPr>
              <a:t>睡眠</a:t>
            </a:r>
            <a:r>
              <a:rPr lang="en-US" altLang="zh-CN" sz="1200" kern="1200" dirty="0" smtClean="0">
                <a:solidFill>
                  <a:schemeClr val="tx1"/>
                </a:solidFill>
                <a:latin typeface="+mn-lt"/>
                <a:ea typeface="+mn-ea"/>
                <a:cs typeface="+mn-cs"/>
              </a:rPr>
              <a:t>-</a:t>
            </a:r>
            <a:r>
              <a:rPr lang="zh-CN" altLang="zh-CN" sz="1200" kern="1200" dirty="0" smtClean="0">
                <a:solidFill>
                  <a:schemeClr val="tx1"/>
                </a:solidFill>
                <a:latin typeface="+mn-lt"/>
                <a:ea typeface="+mn-ea"/>
                <a:cs typeface="+mn-cs"/>
              </a:rPr>
              <a:t>觉醒周期紊乱，甚至颠倒。</a:t>
            </a:r>
          </a:p>
          <a:p>
            <a:r>
              <a:rPr lang="en-US" altLang="zh-CN" sz="1200" kern="1200" dirty="0" smtClean="0">
                <a:solidFill>
                  <a:schemeClr val="tx1"/>
                </a:solidFill>
                <a:latin typeface="+mn-lt"/>
                <a:ea typeface="+mn-ea"/>
                <a:cs typeface="+mn-cs"/>
              </a:rPr>
              <a:t>8</a:t>
            </a:r>
            <a:r>
              <a:rPr lang="zh-CN" altLang="zh-CN"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ICU</a:t>
            </a:r>
            <a:r>
              <a:rPr lang="zh-CN" altLang="zh-CN" sz="1200" kern="1200" dirty="0" smtClean="0">
                <a:solidFill>
                  <a:schemeClr val="tx1"/>
                </a:solidFill>
                <a:latin typeface="+mn-lt"/>
                <a:ea typeface="+mn-ea"/>
                <a:cs typeface="+mn-cs"/>
              </a:rPr>
              <a:t>谵妄的临床特点</a:t>
            </a:r>
            <a:r>
              <a:rPr lang="en-US" altLang="zh-CN" sz="1200" kern="1200" dirty="0" smtClean="0">
                <a:solidFill>
                  <a:schemeClr val="tx1"/>
                </a:solidFill>
                <a:latin typeface="+mn-lt"/>
                <a:ea typeface="+mn-ea"/>
                <a:cs typeface="+mn-cs"/>
              </a:rPr>
              <a:t>  </a:t>
            </a:r>
            <a:r>
              <a:rPr lang="zh-CN" altLang="zh-CN" sz="1200" kern="1200" dirty="0" smtClean="0">
                <a:solidFill>
                  <a:schemeClr val="tx1"/>
                </a:solidFill>
                <a:latin typeface="+mn-lt"/>
                <a:ea typeface="+mn-ea"/>
                <a:cs typeface="+mn-cs"/>
              </a:rPr>
              <a:t>①起病：常为急性起病，一般在入住</a:t>
            </a:r>
            <a:r>
              <a:rPr lang="en-US" altLang="zh-CN" sz="1200" kern="1200" dirty="0" smtClean="0">
                <a:solidFill>
                  <a:schemeClr val="tx1"/>
                </a:solidFill>
                <a:latin typeface="+mn-lt"/>
                <a:ea typeface="+mn-ea"/>
                <a:cs typeface="+mn-cs"/>
              </a:rPr>
              <a:t>ICU</a:t>
            </a:r>
            <a:r>
              <a:rPr lang="zh-CN" altLang="zh-CN" sz="1200" kern="1200" dirty="0" smtClean="0">
                <a:solidFill>
                  <a:schemeClr val="tx1"/>
                </a:solidFill>
                <a:latin typeface="+mn-lt"/>
                <a:ea typeface="+mn-ea"/>
                <a:cs typeface="+mn-cs"/>
              </a:rPr>
              <a:t>的第</a:t>
            </a:r>
            <a:r>
              <a:rPr lang="en-US" altLang="zh-CN" sz="1200" kern="1200" dirty="0" smtClean="0">
                <a:solidFill>
                  <a:schemeClr val="tx1"/>
                </a:solidFill>
                <a:latin typeface="+mn-lt"/>
                <a:ea typeface="+mn-ea"/>
                <a:cs typeface="+mn-cs"/>
              </a:rPr>
              <a:t>2</a:t>
            </a:r>
            <a:r>
              <a:rPr lang="zh-CN" altLang="zh-CN" sz="1200" kern="1200" dirty="0" smtClean="0">
                <a:solidFill>
                  <a:schemeClr val="tx1"/>
                </a:solidFill>
                <a:latin typeface="+mn-lt"/>
                <a:ea typeface="+mn-ea"/>
                <a:cs typeface="+mn-cs"/>
              </a:rPr>
              <a:t>天发生；②病程：一般可持续数小时或数天，也可持续数周；③预后：谵妄缓解后患者对病中的表现全部或大部分遗忘，轻度谵妄患者常描述做了一场噩梦；若病情未予控制，可继以昏迷，或残留遗忘、痴呆，甚至死亡；④症状昼轻夜重，呈波动性。</a:t>
            </a:r>
          </a:p>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48</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49</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50</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22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51</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52</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53</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54</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55</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AD6520A9-359F-49A2-8A54-51D2EDA89D3C}" type="slidenum">
              <a:rPr lang="zh-CN" altLang="en-US" smtClean="0"/>
              <a:pPr/>
              <a:t>56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r>
              <a:rPr lang="en-US" altLang="zh-CN" sz="1200" kern="1200" dirty="0" smtClean="0">
                <a:solidFill>
                  <a:schemeClr val="tx1"/>
                </a:solidFill>
                <a:latin typeface="+mn-lt"/>
                <a:ea typeface="+mn-ea"/>
                <a:cs typeface="+mn-cs"/>
              </a:rPr>
              <a:t>6</a:t>
            </a:r>
            <a:r>
              <a:rPr lang="zh-CN" altLang="zh-CN" sz="1200" kern="1200" smtClean="0">
                <a:solidFill>
                  <a:schemeClr val="tx1"/>
                </a:solidFill>
                <a:latin typeface="+mn-lt"/>
                <a:ea typeface="+mn-ea"/>
                <a:cs typeface="+mn-cs"/>
              </a:rPr>
              <a:t>．行为障碍</a:t>
            </a:r>
            <a:endParaRPr lang="zh-CN" altLang="zh-CN"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59</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61</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62</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63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23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64</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65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24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25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sz="1200" kern="1200" dirty="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26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34</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35</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3F4CFAFB-C47E-47DC-A794-4B6A54D51E2D}" type="slidenum">
              <a:rPr lang="zh-CN" altLang="en-US" smtClean="0"/>
              <a:pPr>
                <a:defRPr/>
              </a:pPr>
              <a:t>36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A753EE3A-1A0E-4762-A93F-7553ADEFCCC6}"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50FF8976-FF81-4974-9A8F-9C66A18611AD}"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32681D57-8F2C-48C6-A8D9-DA07FC0DEC83}"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push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sh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sh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push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push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1C80BC13-6D26-42E2-B3DF-534F6827E301}"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push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sh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9B3D3D75-C78A-4CBE-BFB8-69541D92CEF9}"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EA797CD3-E135-4CAF-AF23-D6400CEAEE84}"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7ACD8BA6-4D91-4B04-B106-E9F6FEE299ED}"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27844D7A-91C4-4A97-9990-4DA879D521AC}"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A1E41D1F-A7ED-4E99-82FD-30B5412DD289}"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E673D694-958B-4F6F-81F6-DFC9BE635335}"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E08587CA-B0B7-4063-BB29-D685B2334B42}"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transition>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3" cstate="print"/>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p:spPr>
        <p:txBody>
          <a:bodyPr wrap="none" anchor="ctr"/>
          <a:lstStyle/>
          <a:p>
            <a:pPr>
              <a:defRPr/>
            </a:pPr>
            <a:endParaRPr lang="zh-CN" altLang="en-US">
              <a:solidFill>
                <a:schemeClr val="tx1"/>
              </a:solidFill>
              <a:ea typeface="宋体" charset="-122"/>
            </a:endParaRPr>
          </a:p>
        </p:txBody>
      </p:sp>
      <p:sp>
        <p:nvSpPr>
          <p:cNvPr id="1028" name="未知"/>
          <p:cNvSpPr>
            <a:spLocks noChangeArrowheads="1"/>
          </p:cNvSpPr>
          <p:nvPr/>
        </p:nvSpPr>
        <p:spPr bwMode="auto">
          <a:xfrm>
            <a:off x="0" y="950913"/>
            <a:ext cx="9150350" cy="461962"/>
          </a:xfrm>
          <a:custGeom>
            <a:avLst/>
            <a:gdLst>
              <a:gd name="T0" fmla="*/ 2147483647 w 5768"/>
              <a:gd name="T1" fmla="*/ 2147483647 h 366"/>
              <a:gd name="T2" fmla="*/ 0 w 5768"/>
              <a:gd name="T3" fmla="*/ 2147483647 h 366"/>
              <a:gd name="T4" fmla="*/ 2147483647 w 5768"/>
              <a:gd name="T5" fmla="*/ 2147483647 h 366"/>
              <a:gd name="T6" fmla="*/ 2147483647 w 5768"/>
              <a:gd name="T7" fmla="*/ 2147483647 h 366"/>
              <a:gd name="T8" fmla="*/ 2147483647 w 5768"/>
              <a:gd name="T9" fmla="*/ 2147483647 h 366"/>
              <a:gd name="T10" fmla="*/ 2147483647 w 5768"/>
              <a:gd name="T11" fmla="*/ 2147483647 h 366"/>
              <a:gd name="T12" fmla="*/ 2147483647 w 5768"/>
              <a:gd name="T13" fmla="*/ 2147483647 h 366"/>
              <a:gd name="T14" fmla="*/ 0 60000 65536"/>
              <a:gd name="T15" fmla="*/ 0 60000 65536"/>
              <a:gd name="T16" fmla="*/ 0 60000 65536"/>
              <a:gd name="T17" fmla="*/ 0 60000 65536"/>
              <a:gd name="T18" fmla="*/ 0 60000 65536"/>
              <a:gd name="T19" fmla="*/ 0 60000 65536"/>
              <a:gd name="T20" fmla="*/ 0 60000 65536"/>
              <a:gd name="T21" fmla="*/ 0 w 5768"/>
              <a:gd name="T22" fmla="*/ 0 h 366"/>
              <a:gd name="T23" fmla="*/ 5768 w 5768"/>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miter lim="800000"/>
            <a:headEnd/>
            <a:tailEnd/>
          </a:ln>
        </p:spPr>
        <p:txBody>
          <a:bodyPr/>
          <a:lstStyle/>
          <a:p>
            <a:pPr>
              <a:defRPr/>
            </a:pPr>
            <a:endParaRPr lang="zh-CN" altLang="en-US">
              <a:ea typeface="宋体"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a:noFill/>
          </a:ln>
          <a:extLst/>
        </p:spPr>
        <p:txBody>
          <a:bodyPr vert="horz" wrap="square" lIns="91440" tIns="45720" rIns="91440" bIns="45720" numCol="1" anchor="t" anchorCtr="0" compatLnSpc="1">
            <a:prstTxWarp prst="textNoShape">
              <a:avLst/>
            </a:prstTxWarp>
          </a:bodyPr>
          <a:lstStyle>
            <a:lvl1pPr algn="ctr">
              <a:buFont typeface="Arial" pitchFamily="34" charset="0"/>
              <a:buNone/>
              <a:defRPr sz="1400">
                <a:solidFill>
                  <a:schemeClr val="tx1"/>
                </a:solidFill>
                <a:latin typeface="Arial" pitchFamily="34" charset="0"/>
                <a:ea typeface="宋体" pitchFamily="2" charset="-122"/>
              </a:defRPr>
            </a:lvl1pPr>
          </a:lstStyle>
          <a:p>
            <a:pPr>
              <a:defRPr/>
            </a:pPr>
            <a:fld id="{AC7CAB15-F0FA-4187-86E7-E78AA70D2272}"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p>
        </p:txBody>
      </p:sp>
      <p:sp>
        <p:nvSpPr>
          <p:cNvPr id="1033" name="Rectangle 9"/>
          <p:cNvSpPr>
            <a:spLocks noGrp="1" noChangeArrowheads="1"/>
          </p:cNvSpPr>
          <p:nvPr>
            <p:ph type="dt" sz="half" idx="2"/>
          </p:nvPr>
        </p:nvSpPr>
        <p:spPr bwMode="auto">
          <a:xfrm>
            <a:off x="6248400" y="0"/>
            <a:ext cx="2667000" cy="228600"/>
          </a:xfrm>
          <a:prstGeom prst="rect">
            <a:avLst/>
          </a:prstGeom>
          <a:noFill/>
          <a:ln>
            <a:noFill/>
          </a:ln>
          <a:extLst/>
        </p:spPr>
        <p:txBody>
          <a:bodyPr vert="horz" wrap="square" lIns="91440" tIns="45720" rIns="91440" bIns="45720" numCol="1" anchor="t" anchorCtr="0" compatLnSpc="1">
            <a:prstTxWarp prst="textNoShape">
              <a:avLst/>
            </a:prstTxWarp>
          </a:bodyPr>
          <a:lstStyle>
            <a:lvl1pPr algn="r">
              <a:buFont typeface="Arial" pitchFamily="34" charset="0"/>
              <a:buNone/>
              <a:defRPr sz="1000">
                <a:solidFill>
                  <a:schemeClr val="bg1"/>
                </a:solidFill>
                <a:latin typeface="+mn-lt"/>
                <a:ea typeface="宋体" pitchFamily="2" charset="-122"/>
              </a:defRPr>
            </a:lvl1pPr>
          </a:lstStyle>
          <a:p>
            <a:pPr>
              <a:defRPr/>
            </a:pPr>
            <a:r>
              <a:rPr lang="en-US"/>
              <a:t>www.pumpress.com.cn</a:t>
            </a:r>
          </a:p>
        </p:txBody>
      </p:sp>
      <p:pic>
        <p:nvPicPr>
          <p:cNvPr id="1034" name="Picture 10"/>
          <p:cNvPicPr>
            <a:picLocks noChangeAspect="1" noChangeArrowheads="1"/>
          </p:cNvPicPr>
          <p:nvPr/>
        </p:nvPicPr>
        <p:blipFill>
          <a:blip r:embed="rId14" cstate="print"/>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0" fill="hold">
                                          <p:stCondLst>
                                            <p:cond delay="0"/>
                                          </p:stCondLst>
                                        </p:cTn>
                                        <p:tgtEl>
                                          <p:spTgt spid="1031"/>
                                        </p:tgtEl>
                                        <p:attrNameLst>
                                          <p:attrName>style.visibility</p:attrName>
                                        </p:attrNameLst>
                                      </p:cBhvr>
                                      <p:to>
                                        <p:strVal val="visible"/>
                                      </p:to>
                                    </p:set>
                                    <p:anim calcmode="lin" valueType="num">
                                      <p:cBhvr>
                                        <p:cTn id="7" dur="2000" fill="hold"/>
                                        <p:tgtEl>
                                          <p:spTgt spid="1031"/>
                                        </p:tgtEl>
                                        <p:attrNameLst>
                                          <p:attrName>ppt_w</p:attrName>
                                        </p:attrNameLst>
                                      </p:cBhvr>
                                      <p:tavLst>
                                        <p:tav tm="0">
                                          <p:val>
                                            <p:strVal val="#ppt_w"/>
                                          </p:val>
                                        </p:tav>
                                        <p:tav tm="100000">
                                          <p:val>
                                            <p:strVal val="#ppt_w"/>
                                          </p:val>
                                        </p:tav>
                                      </p:tavLst>
                                    </p:anim>
                                    <p:anim calcmode="lin" valueType="num">
                                      <p:cBhvr>
                                        <p:cTn id="8" dur="2000" fill="hold"/>
                                        <p:tgtEl>
                                          <p:spTgt spid="1031"/>
                                        </p:tgtEl>
                                        <p:attrNameLst>
                                          <p:attrName>ppt_h</p:attrName>
                                        </p:attrNameLst>
                                      </p:cBhvr>
                                      <p:tavLst>
                                        <p:tav tm="0">
                                          <p:val>
                                            <p:strVal val="#ppt_h"/>
                                          </p:val>
                                        </p:tav>
                                        <p:tav tm="29800">
                                          <p:val>
                                            <p:strVal val="#ppt_h/2"/>
                                          </p:val>
                                        </p:tav>
                                        <p:tav tm="39800">
                                          <p:val>
                                            <p:strVal val="#ppt_h"/>
                                          </p:val>
                                        </p:tav>
                                        <p:tav tm="50000">
                                          <p:val>
                                            <p:strVal val="#ppt_h/2"/>
                                          </p:val>
                                        </p:tav>
                                        <p:tav tm="59700">
                                          <p:val>
                                            <p:strVal val="#ppt_h"/>
                                          </p:val>
                                        </p:tav>
                                        <p:tav tm="69800">
                                          <p:val>
                                            <p:strVal val="#ppt_h/2"/>
                                          </p:val>
                                        </p:tav>
                                        <p:tav tm="79900">
                                          <p:val>
                                            <p:strVal val="#ppt_h"/>
                                          </p:val>
                                        </p:tav>
                                        <p:tav tm="100000">
                                          <p:val>
                                            <p:strVal val="#ppt_h"/>
                                          </p:val>
                                        </p:tav>
                                      </p:tavLst>
                                    </p:anim>
                                    <p:anim calcmode="lin" valueType="num">
                                      <p:cBhvr>
                                        <p:cTn id="9" dur="2000" fill="hold"/>
                                        <p:tgtEl>
                                          <p:spTgt spid="1031"/>
                                        </p:tgtEl>
                                        <p:attrNameLst>
                                          <p:attrName>ppt_x</p:attrName>
                                        </p:attrNameLst>
                                      </p:cBhvr>
                                      <p:tavLst>
                                        <p:tav tm="0">
                                          <p:val>
                                            <p:strVal val="#ppt_x-.4"/>
                                          </p:val>
                                        </p:tav>
                                        <p:tav tm="100000">
                                          <p:val>
                                            <p:strVal val="#ppt_x"/>
                                          </p:val>
                                        </p:tav>
                                      </p:tavLst>
                                    </p:anim>
                                    <p:anim calcmode="lin" valueType="num">
                                      <p:cBhvr>
                                        <p:cTn id="10" dur="2000" fill="hold"/>
                                        <p:tgtEl>
                                          <p:spTgt spid="1031"/>
                                        </p:tgtEl>
                                        <p:attrNameLst>
                                          <p:attrName>ppt_y</p:attrName>
                                        </p:attrNameLst>
                                      </p:cBhvr>
                                      <p:tavLst>
                                        <p:tav tm="0">
                                          <p:val>
                                            <p:strVal val="#ppt_y-.5"/>
                                          </p:val>
                                        </p:tav>
                                        <p:tav tm="19900">
                                          <p:val>
                                            <p:strVal val="#ppt_y-.2"/>
                                          </p:val>
                                        </p:tav>
                                        <p:tav tm="29800">
                                          <p:val>
                                            <p:strVal val="#ppt_y"/>
                                          </p:val>
                                        </p:tav>
                                        <p:tav tm="39800">
                                          <p:val>
                                            <p:strVal val="#ppt_y-.15"/>
                                          </p:val>
                                        </p:tav>
                                        <p:tav tm="50000">
                                          <p:val>
                                            <p:strVal val="#ppt_y"/>
                                          </p:val>
                                        </p:tav>
                                        <p:tav tm="59700">
                                          <p:val>
                                            <p:strVal val="#ppt_y-.1"/>
                                          </p:val>
                                        </p:tav>
                                        <p:tav tm="69800">
                                          <p:val>
                                            <p:strVal val="#ppt_y"/>
                                          </p:val>
                                        </p:tav>
                                        <p:tav tm="799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0" fill="hold">
                                          <p:stCondLst>
                                            <p:cond delay="0"/>
                                          </p:stCondLst>
                                        </p:cTn>
                                        <p:tgtEl>
                                          <p:spTgt spid="1029">
                                            <p:txEl>
                                              <p:pRg st="0" end="0"/>
                                            </p:txEl>
                                          </p:spTgt>
                                        </p:tgtEl>
                                        <p:attrNameLst>
                                          <p:attrName>style.visibility</p:attrName>
                                        </p:attrNameLst>
                                      </p:cBhvr>
                                      <p:to>
                                        <p:strVal val="visible"/>
                                      </p:to>
                                    </p:set>
                                    <p:animEffect transition="in" filter="fade">
                                      <p:cBhvr>
                                        <p:cTn id="15" dur="500">
                                          <p:stCondLst>
                                            <p:cond delay="0"/>
                                          </p:stCondLst>
                                        </p:cTn>
                                        <p:tgtEl>
                                          <p:spTgt spid="1029">
                                            <p:txEl>
                                              <p:pRg st="0" end="0"/>
                                            </p:txEl>
                                          </p:spTgt>
                                        </p:tgtEl>
                                      </p:cBhvr>
                                    </p:animEffect>
                                    <p:anim calcmode="lin" valueType="num">
                                      <p:cBhvr>
                                        <p:cTn id="16" dur="500" fill="hold">
                                          <p:stCondLst>
                                            <p:cond delay="0"/>
                                          </p:stCondLst>
                                        </p:cTn>
                                        <p:tgtEl>
                                          <p:spTgt spid="1029">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1029">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grpId="0" nodeType="withEffect">
                                  <p:stCondLst>
                                    <p:cond delay="0"/>
                                  </p:stCondLst>
                                  <p:iterate type="lt">
                                    <p:tmPct val="10000"/>
                                  </p:iterate>
                                  <p:childTnLst>
                                    <p:set>
                                      <p:cBhvr>
                                        <p:cTn id="19" dur="0" fill="hold">
                                          <p:stCondLst>
                                            <p:cond delay="0"/>
                                          </p:stCondLst>
                                        </p:cTn>
                                        <p:tgtEl>
                                          <p:spTgt spid="1029">
                                            <p:txEl>
                                              <p:pRg st="1" end="1"/>
                                            </p:txEl>
                                          </p:spTgt>
                                        </p:tgtEl>
                                        <p:attrNameLst>
                                          <p:attrName>style.visibility</p:attrName>
                                        </p:attrNameLst>
                                      </p:cBhvr>
                                      <p:to>
                                        <p:strVal val="visible"/>
                                      </p:to>
                                    </p:set>
                                    <p:animEffect transition="in" filter="fade">
                                      <p:cBhvr>
                                        <p:cTn id="20" dur="500">
                                          <p:stCondLst>
                                            <p:cond delay="0"/>
                                          </p:stCondLst>
                                        </p:cTn>
                                        <p:tgtEl>
                                          <p:spTgt spid="1029">
                                            <p:txEl>
                                              <p:pRg st="1" end="1"/>
                                            </p:txEl>
                                          </p:spTgt>
                                        </p:tgtEl>
                                      </p:cBhvr>
                                    </p:animEffect>
                                    <p:anim calcmode="lin" valueType="num">
                                      <p:cBhvr>
                                        <p:cTn id="21" dur="500" fill="hold">
                                          <p:stCondLst>
                                            <p:cond delay="0"/>
                                          </p:stCondLst>
                                        </p:cTn>
                                        <p:tgtEl>
                                          <p:spTgt spid="1029">
                                            <p:txEl>
                                              <p:pRg st="1" end="1"/>
                                            </p:txEl>
                                          </p:spTgt>
                                        </p:tgtEl>
                                        <p:attrNameLst>
                                          <p:attrName>ppt_x</p:attrName>
                                        </p:attrNameLst>
                                      </p:cBhvr>
                                      <p:tavLst>
                                        <p:tav tm="0">
                                          <p:val>
                                            <p:strVal val="#ppt_x-.1"/>
                                          </p:val>
                                        </p:tav>
                                        <p:tav tm="100000">
                                          <p:val>
                                            <p:strVal val="#ppt_x"/>
                                          </p:val>
                                        </p:tav>
                                      </p:tavLst>
                                    </p:anim>
                                    <p:anim calcmode="lin" valueType="num">
                                      <p:cBhvr>
                                        <p:cTn id="22" dur="500" fill="hold">
                                          <p:stCondLst>
                                            <p:cond delay="0"/>
                                          </p:stCondLst>
                                        </p:cTn>
                                        <p:tgtEl>
                                          <p:spTgt spid="1029">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grpId="0" nodeType="withEffect">
                                  <p:stCondLst>
                                    <p:cond delay="0"/>
                                  </p:stCondLst>
                                  <p:iterate type="lt">
                                    <p:tmPct val="10000"/>
                                  </p:iterate>
                                  <p:childTnLst>
                                    <p:set>
                                      <p:cBhvr>
                                        <p:cTn id="24" dur="0" fill="hold">
                                          <p:stCondLst>
                                            <p:cond delay="0"/>
                                          </p:stCondLst>
                                        </p:cTn>
                                        <p:tgtEl>
                                          <p:spTgt spid="1029">
                                            <p:txEl>
                                              <p:pRg st="2" end="2"/>
                                            </p:txEl>
                                          </p:spTgt>
                                        </p:tgtEl>
                                        <p:attrNameLst>
                                          <p:attrName>style.visibility</p:attrName>
                                        </p:attrNameLst>
                                      </p:cBhvr>
                                      <p:to>
                                        <p:strVal val="visible"/>
                                      </p:to>
                                    </p:set>
                                    <p:animEffect transition="in" filter="fade">
                                      <p:cBhvr>
                                        <p:cTn id="25" dur="500">
                                          <p:stCondLst>
                                            <p:cond delay="0"/>
                                          </p:stCondLst>
                                        </p:cTn>
                                        <p:tgtEl>
                                          <p:spTgt spid="1029">
                                            <p:txEl>
                                              <p:pRg st="2" end="2"/>
                                            </p:txEl>
                                          </p:spTgt>
                                        </p:tgtEl>
                                      </p:cBhvr>
                                    </p:animEffect>
                                    <p:anim calcmode="lin" valueType="num">
                                      <p:cBhvr>
                                        <p:cTn id="26" dur="500" fill="hold">
                                          <p:stCondLst>
                                            <p:cond delay="0"/>
                                          </p:stCondLst>
                                        </p:cTn>
                                        <p:tgtEl>
                                          <p:spTgt spid="1029">
                                            <p:txEl>
                                              <p:pRg st="2" end="2"/>
                                            </p:txEl>
                                          </p:spTgt>
                                        </p:tgtEl>
                                        <p:attrNameLst>
                                          <p:attrName>ppt_x</p:attrName>
                                        </p:attrNameLst>
                                      </p:cBhvr>
                                      <p:tavLst>
                                        <p:tav tm="0">
                                          <p:val>
                                            <p:strVal val="#ppt_x-.1"/>
                                          </p:val>
                                        </p:tav>
                                        <p:tav tm="100000">
                                          <p:val>
                                            <p:strVal val="#ppt_x"/>
                                          </p:val>
                                        </p:tav>
                                      </p:tavLst>
                                    </p:anim>
                                    <p:anim calcmode="lin" valueType="num">
                                      <p:cBhvr>
                                        <p:cTn id="27" dur="500" fill="hold">
                                          <p:stCondLst>
                                            <p:cond delay="0"/>
                                          </p:stCondLst>
                                        </p:cTn>
                                        <p:tgtEl>
                                          <p:spTgt spid="1029">
                                            <p:txEl>
                                              <p:pRg st="2" end="2"/>
                                            </p:txEl>
                                          </p:spTgt>
                                        </p:tgtEl>
                                        <p:attrNameLst>
                                          <p:attrName>ppt_y</p:attrName>
                                        </p:attrNameLst>
                                      </p:cBhvr>
                                      <p:tavLst>
                                        <p:tav tm="0">
                                          <p:val>
                                            <p:strVal val="#ppt_y"/>
                                          </p:val>
                                        </p:tav>
                                        <p:tav tm="100000">
                                          <p:val>
                                            <p:strVal val="#ppt_y"/>
                                          </p:val>
                                        </p:tav>
                                      </p:tavLst>
                                    </p:anim>
                                  </p:childTnLst>
                                </p:cTn>
                              </p:par>
                              <p:par>
                                <p:cTn id="28" presetID="40" presetClass="entr" presetSubtype="0" fill="hold" grpId="0" nodeType="withEffect">
                                  <p:stCondLst>
                                    <p:cond delay="0"/>
                                  </p:stCondLst>
                                  <p:iterate type="lt">
                                    <p:tmPct val="10000"/>
                                  </p:iterate>
                                  <p:childTnLst>
                                    <p:set>
                                      <p:cBhvr>
                                        <p:cTn id="29" dur="0" fill="hold">
                                          <p:stCondLst>
                                            <p:cond delay="0"/>
                                          </p:stCondLst>
                                        </p:cTn>
                                        <p:tgtEl>
                                          <p:spTgt spid="1029">
                                            <p:txEl>
                                              <p:pRg st="3" end="3"/>
                                            </p:txEl>
                                          </p:spTgt>
                                        </p:tgtEl>
                                        <p:attrNameLst>
                                          <p:attrName>style.visibility</p:attrName>
                                        </p:attrNameLst>
                                      </p:cBhvr>
                                      <p:to>
                                        <p:strVal val="visible"/>
                                      </p:to>
                                    </p:set>
                                    <p:animEffect transition="in" filter="fade">
                                      <p:cBhvr>
                                        <p:cTn id="30" dur="500">
                                          <p:stCondLst>
                                            <p:cond delay="0"/>
                                          </p:stCondLst>
                                        </p:cTn>
                                        <p:tgtEl>
                                          <p:spTgt spid="1029">
                                            <p:txEl>
                                              <p:pRg st="3" end="3"/>
                                            </p:txEl>
                                          </p:spTgt>
                                        </p:tgtEl>
                                      </p:cBhvr>
                                    </p:animEffect>
                                    <p:anim calcmode="lin" valueType="num">
                                      <p:cBhvr>
                                        <p:cTn id="31" dur="500" fill="hold">
                                          <p:stCondLst>
                                            <p:cond delay="0"/>
                                          </p:stCondLst>
                                        </p:cTn>
                                        <p:tgtEl>
                                          <p:spTgt spid="1029">
                                            <p:txEl>
                                              <p:pRg st="3" end="3"/>
                                            </p:txEl>
                                          </p:spTgt>
                                        </p:tgtEl>
                                        <p:attrNameLst>
                                          <p:attrName>ppt_x</p:attrName>
                                        </p:attrNameLst>
                                      </p:cBhvr>
                                      <p:tavLst>
                                        <p:tav tm="0">
                                          <p:val>
                                            <p:strVal val="#ppt_x-.1"/>
                                          </p:val>
                                        </p:tav>
                                        <p:tav tm="100000">
                                          <p:val>
                                            <p:strVal val="#ppt_x"/>
                                          </p:val>
                                        </p:tav>
                                      </p:tavLst>
                                    </p:anim>
                                    <p:anim calcmode="lin" valueType="num">
                                      <p:cBhvr>
                                        <p:cTn id="32" dur="500" fill="hold">
                                          <p:stCondLst>
                                            <p:cond delay="0"/>
                                          </p:stCondLst>
                                        </p:cTn>
                                        <p:tgtEl>
                                          <p:spTgt spid="1029">
                                            <p:txEl>
                                              <p:pRg st="3" end="3"/>
                                            </p:txEl>
                                          </p:spTgt>
                                        </p:tgtEl>
                                        <p:attrNameLst>
                                          <p:attrName>ppt_y</p:attrName>
                                        </p:attrNameLst>
                                      </p:cBhvr>
                                      <p:tavLst>
                                        <p:tav tm="0">
                                          <p:val>
                                            <p:strVal val="#ppt_y"/>
                                          </p:val>
                                        </p:tav>
                                        <p:tav tm="100000">
                                          <p:val>
                                            <p:strVal val="#ppt_y"/>
                                          </p:val>
                                        </p:tav>
                                      </p:tavLst>
                                    </p:anim>
                                  </p:childTnLst>
                                </p:cTn>
                              </p:par>
                              <p:par>
                                <p:cTn id="33" presetID="40" presetClass="entr" presetSubtype="0" fill="hold" grpId="0" nodeType="withEffect">
                                  <p:stCondLst>
                                    <p:cond delay="0"/>
                                  </p:stCondLst>
                                  <p:iterate type="lt">
                                    <p:tmPct val="10000"/>
                                  </p:iterate>
                                  <p:childTnLst>
                                    <p:set>
                                      <p:cBhvr>
                                        <p:cTn id="34" dur="0" fill="hold">
                                          <p:stCondLst>
                                            <p:cond delay="0"/>
                                          </p:stCondLst>
                                        </p:cTn>
                                        <p:tgtEl>
                                          <p:spTgt spid="1029">
                                            <p:txEl>
                                              <p:pRg st="4" end="4"/>
                                            </p:txEl>
                                          </p:spTgt>
                                        </p:tgtEl>
                                        <p:attrNameLst>
                                          <p:attrName>style.visibility</p:attrName>
                                        </p:attrNameLst>
                                      </p:cBhvr>
                                      <p:to>
                                        <p:strVal val="visible"/>
                                      </p:to>
                                    </p:set>
                                    <p:animEffect transition="in" filter="fade">
                                      <p:cBhvr>
                                        <p:cTn id="35" dur="500">
                                          <p:stCondLst>
                                            <p:cond delay="0"/>
                                          </p:stCondLst>
                                        </p:cTn>
                                        <p:tgtEl>
                                          <p:spTgt spid="1029">
                                            <p:txEl>
                                              <p:pRg st="4" end="4"/>
                                            </p:txEl>
                                          </p:spTgt>
                                        </p:tgtEl>
                                      </p:cBhvr>
                                    </p:animEffect>
                                    <p:anim calcmode="lin" valueType="num">
                                      <p:cBhvr>
                                        <p:cTn id="36" dur="500" fill="hold">
                                          <p:stCondLst>
                                            <p:cond delay="0"/>
                                          </p:stCondLst>
                                        </p:cTn>
                                        <p:tgtEl>
                                          <p:spTgt spid="1029">
                                            <p:txEl>
                                              <p:pRg st="4" end="4"/>
                                            </p:txEl>
                                          </p:spTgt>
                                        </p:tgtEl>
                                        <p:attrNameLst>
                                          <p:attrName>ppt_x</p:attrName>
                                        </p:attrNameLst>
                                      </p:cBhvr>
                                      <p:tavLst>
                                        <p:tav tm="0">
                                          <p:val>
                                            <p:strVal val="#ppt_x-.1"/>
                                          </p:val>
                                        </p:tav>
                                        <p:tav tm="100000">
                                          <p:val>
                                            <p:strVal val="#ppt_x"/>
                                          </p:val>
                                        </p:tav>
                                      </p:tavLst>
                                    </p:anim>
                                    <p:anim calcmode="lin" valueType="num">
                                      <p:cBhvr>
                                        <p:cTn id="37" dur="500" fill="hold">
                                          <p:stCondLst>
                                            <p:cond delay="0"/>
                                          </p:stCondLst>
                                        </p:cTn>
                                        <p:tgtEl>
                                          <p:spTgt spid="102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build="p" autoUpdateAnimBg="0">
        <p:tmplLst>
          <p:tmpl lvl="1">
            <p:tnLst>
              <p:par>
                <p:cTn presetID="40" presetClass="entr" presetSubtype="0" fill="hold" nodeType="clickEffect">
                  <p:stCondLst>
                    <p:cond delay="0"/>
                  </p:stCondLst>
                  <p:iterate type="lt">
                    <p:tmPct val="10000"/>
                  </p:iterate>
                  <p:childTnLst>
                    <p:set>
                      <p:cBhvr>
                        <p:cTn dur="0" fill="hold">
                          <p:stCondLst>
                            <p:cond delay="0"/>
                          </p:stCondLst>
                        </p:cTn>
                        <p:tgtEl>
                          <p:spTgt spid="1029"/>
                        </p:tgtEl>
                        <p:attrNameLst>
                          <p:attrName>style.visibility</p:attrName>
                        </p:attrNameLst>
                      </p:cBhvr>
                      <p:to>
                        <p:strVal val="visible"/>
                      </p:to>
                    </p:set>
                    <p:animEffect transition="in" filter="fade">
                      <p:cBhvr>
                        <p:cTn dur="500">
                          <p:stCondLst>
                            <p:cond delay="0"/>
                          </p:stCondLst>
                        </p:cTn>
                        <p:tgtEl>
                          <p:spTgt spid="1029"/>
                        </p:tgtEl>
                      </p:cBhvr>
                    </p:animEffect>
                    <p:anim calcmode="lin" valueType="num">
                      <p:cBhvr>
                        <p:cTn dur="500" fill="hold">
                          <p:stCondLst>
                            <p:cond delay="0"/>
                          </p:stCondLst>
                        </p:cTn>
                        <p:tgtEl>
                          <p:spTgt spid="1029"/>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1029"/>
                        </p:tgtEl>
                        <p:attrNameLst>
                          <p:attrName>ppt_y</p:attrName>
                        </p:attrNameLst>
                      </p:cBhvr>
                      <p:tavLst>
                        <p:tav tm="0">
                          <p:val>
                            <p:strVal val="#ppt_y"/>
                          </p:val>
                        </p:tav>
                        <p:tav tm="100000">
                          <p:val>
                            <p:strVal val="#ppt_y"/>
                          </p:val>
                        </p:tav>
                      </p:tavLst>
                    </p:anim>
                  </p:childTnLst>
                </p:cTn>
              </p:par>
            </p:tnLst>
          </p:tmpl>
          <p:tmpl lvl="2">
            <p:tnLst>
              <p:par>
                <p:cTn presetID="40" presetClass="entr" presetSubtype="0" fill="hold" nodeType="withEffect">
                  <p:stCondLst>
                    <p:cond delay="0"/>
                  </p:stCondLst>
                  <p:iterate type="lt">
                    <p:tmPct val="10000"/>
                  </p:iterate>
                  <p:childTnLst>
                    <p:set>
                      <p:cBhvr>
                        <p:cTn dur="0" fill="hold">
                          <p:stCondLst>
                            <p:cond delay="0"/>
                          </p:stCondLst>
                        </p:cTn>
                        <p:tgtEl>
                          <p:spTgt spid="1029"/>
                        </p:tgtEl>
                        <p:attrNameLst>
                          <p:attrName>style.visibility</p:attrName>
                        </p:attrNameLst>
                      </p:cBhvr>
                      <p:to>
                        <p:strVal val="visible"/>
                      </p:to>
                    </p:set>
                    <p:animEffect transition="in" filter="fade">
                      <p:cBhvr>
                        <p:cTn dur="500">
                          <p:stCondLst>
                            <p:cond delay="0"/>
                          </p:stCondLst>
                        </p:cTn>
                        <p:tgtEl>
                          <p:spTgt spid="1029"/>
                        </p:tgtEl>
                      </p:cBhvr>
                    </p:animEffect>
                    <p:anim calcmode="lin" valueType="num">
                      <p:cBhvr>
                        <p:cTn dur="500" fill="hold">
                          <p:stCondLst>
                            <p:cond delay="0"/>
                          </p:stCondLst>
                        </p:cTn>
                        <p:tgtEl>
                          <p:spTgt spid="1029"/>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1029"/>
                        </p:tgtEl>
                        <p:attrNameLst>
                          <p:attrName>ppt_y</p:attrName>
                        </p:attrNameLst>
                      </p:cBhvr>
                      <p:tavLst>
                        <p:tav tm="0">
                          <p:val>
                            <p:strVal val="#ppt_y"/>
                          </p:val>
                        </p:tav>
                        <p:tav tm="100000">
                          <p:val>
                            <p:strVal val="#ppt_y"/>
                          </p:val>
                        </p:tav>
                      </p:tavLst>
                    </p:anim>
                  </p:childTnLst>
                </p:cTn>
              </p:par>
            </p:tnLst>
          </p:tmpl>
          <p:tmpl lvl="3">
            <p:tnLst>
              <p:par>
                <p:cTn presetID="40" presetClass="entr" presetSubtype="0" fill="hold" nodeType="withEffect">
                  <p:stCondLst>
                    <p:cond delay="0"/>
                  </p:stCondLst>
                  <p:iterate type="lt">
                    <p:tmPct val="10000"/>
                  </p:iterate>
                  <p:childTnLst>
                    <p:set>
                      <p:cBhvr>
                        <p:cTn dur="0" fill="hold">
                          <p:stCondLst>
                            <p:cond delay="0"/>
                          </p:stCondLst>
                        </p:cTn>
                        <p:tgtEl>
                          <p:spTgt spid="1029"/>
                        </p:tgtEl>
                        <p:attrNameLst>
                          <p:attrName>style.visibility</p:attrName>
                        </p:attrNameLst>
                      </p:cBhvr>
                      <p:to>
                        <p:strVal val="visible"/>
                      </p:to>
                    </p:set>
                    <p:animEffect transition="in" filter="fade">
                      <p:cBhvr>
                        <p:cTn dur="500">
                          <p:stCondLst>
                            <p:cond delay="0"/>
                          </p:stCondLst>
                        </p:cTn>
                        <p:tgtEl>
                          <p:spTgt spid="1029"/>
                        </p:tgtEl>
                      </p:cBhvr>
                    </p:animEffect>
                    <p:anim calcmode="lin" valueType="num">
                      <p:cBhvr>
                        <p:cTn dur="500" fill="hold">
                          <p:stCondLst>
                            <p:cond delay="0"/>
                          </p:stCondLst>
                        </p:cTn>
                        <p:tgtEl>
                          <p:spTgt spid="1029"/>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1029"/>
                        </p:tgtEl>
                        <p:attrNameLst>
                          <p:attrName>ppt_y</p:attrName>
                        </p:attrNameLst>
                      </p:cBhvr>
                      <p:tavLst>
                        <p:tav tm="0">
                          <p:val>
                            <p:strVal val="#ppt_y"/>
                          </p:val>
                        </p:tav>
                        <p:tav tm="100000">
                          <p:val>
                            <p:strVal val="#ppt_y"/>
                          </p:val>
                        </p:tav>
                      </p:tavLst>
                    </p:anim>
                  </p:childTnLst>
                </p:cTn>
              </p:par>
            </p:tnLst>
          </p:tmpl>
          <p:tmpl lvl="4">
            <p:tnLst>
              <p:par>
                <p:cTn presetID="40" presetClass="entr" presetSubtype="0" fill="hold" nodeType="withEffect">
                  <p:stCondLst>
                    <p:cond delay="0"/>
                  </p:stCondLst>
                  <p:iterate type="lt">
                    <p:tmPct val="10000"/>
                  </p:iterate>
                  <p:childTnLst>
                    <p:set>
                      <p:cBhvr>
                        <p:cTn dur="0" fill="hold">
                          <p:stCondLst>
                            <p:cond delay="0"/>
                          </p:stCondLst>
                        </p:cTn>
                        <p:tgtEl>
                          <p:spTgt spid="1029"/>
                        </p:tgtEl>
                        <p:attrNameLst>
                          <p:attrName>style.visibility</p:attrName>
                        </p:attrNameLst>
                      </p:cBhvr>
                      <p:to>
                        <p:strVal val="visible"/>
                      </p:to>
                    </p:set>
                    <p:animEffect transition="in" filter="fade">
                      <p:cBhvr>
                        <p:cTn dur="500">
                          <p:stCondLst>
                            <p:cond delay="0"/>
                          </p:stCondLst>
                        </p:cTn>
                        <p:tgtEl>
                          <p:spTgt spid="1029"/>
                        </p:tgtEl>
                      </p:cBhvr>
                    </p:animEffect>
                    <p:anim calcmode="lin" valueType="num">
                      <p:cBhvr>
                        <p:cTn dur="500" fill="hold">
                          <p:stCondLst>
                            <p:cond delay="0"/>
                          </p:stCondLst>
                        </p:cTn>
                        <p:tgtEl>
                          <p:spTgt spid="1029"/>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1029"/>
                        </p:tgtEl>
                        <p:attrNameLst>
                          <p:attrName>ppt_y</p:attrName>
                        </p:attrNameLst>
                      </p:cBhvr>
                      <p:tavLst>
                        <p:tav tm="0">
                          <p:val>
                            <p:strVal val="#ppt_y"/>
                          </p:val>
                        </p:tav>
                        <p:tav tm="100000">
                          <p:val>
                            <p:strVal val="#ppt_y"/>
                          </p:val>
                        </p:tav>
                      </p:tavLst>
                    </p:anim>
                  </p:childTnLst>
                </p:cTn>
              </p:par>
            </p:tnLst>
          </p:tmpl>
          <p:tmpl lvl="5">
            <p:tnLst>
              <p:par>
                <p:cTn presetID="40" presetClass="entr" presetSubtype="0" fill="hold" nodeType="withEffect">
                  <p:stCondLst>
                    <p:cond delay="0"/>
                  </p:stCondLst>
                  <p:iterate type="lt">
                    <p:tmPct val="10000"/>
                  </p:iterate>
                  <p:childTnLst>
                    <p:set>
                      <p:cBhvr>
                        <p:cTn dur="0" fill="hold">
                          <p:stCondLst>
                            <p:cond delay="0"/>
                          </p:stCondLst>
                        </p:cTn>
                        <p:tgtEl>
                          <p:spTgt spid="1029"/>
                        </p:tgtEl>
                        <p:attrNameLst>
                          <p:attrName>style.visibility</p:attrName>
                        </p:attrNameLst>
                      </p:cBhvr>
                      <p:to>
                        <p:strVal val="visible"/>
                      </p:to>
                    </p:set>
                    <p:animEffect transition="in" filter="fade">
                      <p:cBhvr>
                        <p:cTn dur="500">
                          <p:stCondLst>
                            <p:cond delay="0"/>
                          </p:stCondLst>
                        </p:cTn>
                        <p:tgtEl>
                          <p:spTgt spid="1029"/>
                        </p:tgtEl>
                      </p:cBhvr>
                    </p:animEffect>
                    <p:anim calcmode="lin" valueType="num">
                      <p:cBhvr>
                        <p:cTn dur="500" fill="hold">
                          <p:stCondLst>
                            <p:cond delay="0"/>
                          </p:stCondLst>
                        </p:cTn>
                        <p:tgtEl>
                          <p:spTgt spid="1029"/>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1029"/>
                        </p:tgtEl>
                        <p:attrNameLst>
                          <p:attrName>ppt_y</p:attrName>
                        </p:attrNameLst>
                      </p:cBhvr>
                      <p:tavLst>
                        <p:tav tm="0">
                          <p:val>
                            <p:strVal val="#ppt_y"/>
                          </p:val>
                        </p:tav>
                        <p:tav tm="100000">
                          <p:val>
                            <p:strVal val="#ppt_y"/>
                          </p:val>
                        </p:tav>
                      </p:tavLst>
                    </p:anim>
                  </p:childTnLst>
                </p:cTn>
              </p:par>
            </p:tnLst>
          </p:tmpl>
        </p:tmplLst>
      </p:bldP>
      <p:bldP spid="1031" grpId="0" autoUpdateAnimBg="0"/>
    </p:bldLst>
  </p:timing>
  <p:txStyles>
    <p:titleStyle>
      <a:lvl1pPr algn="r"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eaLnBrk="0" fontAlgn="base" hangingPunct="0">
        <a:spcBef>
          <a:spcPct val="0"/>
        </a:spcBef>
        <a:spcAft>
          <a:spcPct val="0"/>
        </a:spcAft>
        <a:defRPr sz="3200">
          <a:solidFill>
            <a:schemeClr val="bg1"/>
          </a:solidFill>
          <a:latin typeface="Verdana" pitchFamily="34" charset="0"/>
        </a:defRPr>
      </a:lvl6pPr>
      <a:lvl7pPr marL="914400" algn="r" rtl="0" eaLnBrk="0" fontAlgn="base" hangingPunct="0">
        <a:spcBef>
          <a:spcPct val="0"/>
        </a:spcBef>
        <a:spcAft>
          <a:spcPct val="0"/>
        </a:spcAft>
        <a:defRPr sz="3200">
          <a:solidFill>
            <a:schemeClr val="bg1"/>
          </a:solidFill>
          <a:latin typeface="Verdana" pitchFamily="34" charset="0"/>
        </a:defRPr>
      </a:lvl7pPr>
      <a:lvl8pPr marL="1371600" algn="r" rtl="0" eaLnBrk="0" fontAlgn="base" hangingPunct="0">
        <a:spcBef>
          <a:spcPct val="0"/>
        </a:spcBef>
        <a:spcAft>
          <a:spcPct val="0"/>
        </a:spcAft>
        <a:defRPr sz="3200">
          <a:solidFill>
            <a:schemeClr val="bg1"/>
          </a:solidFill>
          <a:latin typeface="Verdana" pitchFamily="34" charset="0"/>
        </a:defRPr>
      </a:lvl8pPr>
      <a:lvl9pPr marL="1828800" algn="r" rtl="0" eaLnBrk="0" fontAlgn="base" hangingPunct="0">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400">
          <a:solidFill>
            <a:schemeClr val="tx1"/>
          </a:solidFill>
          <a:latin typeface="Arial" pitchFamily="34" charset="0"/>
        </a:defRPr>
      </a:lvl2pPr>
      <a:lvl3pPr marL="1143000" indent="-228600" algn="l" rtl="0" eaLnBrk="0" fontAlgn="base" hangingPunct="0">
        <a:spcBef>
          <a:spcPct val="20000"/>
        </a:spcBef>
        <a:spcAft>
          <a:spcPct val="0"/>
        </a:spcAft>
        <a:buClr>
          <a:schemeClr val="tx1"/>
        </a:buClr>
        <a:buFont typeface="Wingdings" pitchFamily="2" charset="2"/>
        <a:buChar char="•"/>
        <a:defRPr sz="2200">
          <a:solidFill>
            <a:schemeClr val="tx1"/>
          </a:solidFill>
          <a:latin typeface="Arial" pitchFamily="34" charset="0"/>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5pPr>
      <a:lvl6pPr marL="25146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6pPr>
      <a:lvl7pPr marL="29718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7pPr>
      <a:lvl8pPr marL="34290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8pPr>
      <a:lvl9pPr marL="38862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pic>
        <p:nvPicPr>
          <p:cNvPr id="2050" name="Picture 2" descr="21"/>
          <p:cNvPicPr>
            <a:picLocks noChangeAspect="1" noChangeArrowheads="1"/>
          </p:cNvPicPr>
          <p:nvPr userDrawn="1"/>
        </p:nvPicPr>
        <p:blipFill>
          <a:blip r:embed="rId13" cstate="print"/>
          <a:srcRect/>
          <a:stretch>
            <a:fillRect/>
          </a:stretch>
        </p:blipFill>
        <p:spPr bwMode="auto">
          <a:xfrm>
            <a:off x="0" y="6350"/>
            <a:ext cx="9144000" cy="6086475"/>
          </a:xfrm>
          <a:prstGeom prst="rect">
            <a:avLst/>
          </a:prstGeom>
          <a:noFill/>
          <a:ln w="9525">
            <a:noFill/>
            <a:miter lim="800000"/>
            <a:headEnd/>
            <a:tailEnd/>
          </a:ln>
        </p:spPr>
      </p:pic>
      <p:sp>
        <p:nvSpPr>
          <p:cNvPr id="2051" name="未知"/>
          <p:cNvSpPr>
            <a:spLocks noChangeArrowheads="1"/>
          </p:cNvSpPr>
          <p:nvPr/>
        </p:nvSpPr>
        <p:spPr bwMode="auto">
          <a:xfrm>
            <a:off x="0" y="1792288"/>
            <a:ext cx="9097963" cy="341312"/>
          </a:xfrm>
          <a:custGeom>
            <a:avLst/>
            <a:gdLst>
              <a:gd name="T0" fmla="*/ 0 w 5731"/>
              <a:gd name="T1" fmla="*/ 0 h 808"/>
              <a:gd name="T2" fmla="*/ 2147483647 w 5731"/>
              <a:gd name="T3" fmla="*/ 2147483647 h 808"/>
              <a:gd name="T4" fmla="*/ 2147483647 w 5731"/>
              <a:gd name="T5" fmla="*/ 2147483647 h 808"/>
              <a:gd name="T6" fmla="*/ 2147483647 w 5731"/>
              <a:gd name="T7" fmla="*/ 2147483647 h 808"/>
              <a:gd name="T8" fmla="*/ 2147483647 w 5731"/>
              <a:gd name="T9" fmla="*/ 2147483647 h 808"/>
              <a:gd name="T10" fmla="*/ 2147483647 w 5731"/>
              <a:gd name="T11" fmla="*/ 2147483647 h 808"/>
              <a:gd name="T12" fmla="*/ 0 w 5731"/>
              <a:gd name="T13" fmla="*/ 0 h 808"/>
              <a:gd name="T14" fmla="*/ 0 60000 65536"/>
              <a:gd name="T15" fmla="*/ 0 60000 65536"/>
              <a:gd name="T16" fmla="*/ 0 60000 65536"/>
              <a:gd name="T17" fmla="*/ 0 60000 65536"/>
              <a:gd name="T18" fmla="*/ 0 60000 65536"/>
              <a:gd name="T19" fmla="*/ 0 60000 65536"/>
              <a:gd name="T20" fmla="*/ 0 60000 65536"/>
              <a:gd name="T21" fmla="*/ 0 w 5731"/>
              <a:gd name="T22" fmla="*/ 0 h 808"/>
              <a:gd name="T23" fmla="*/ 5731 w 5731"/>
              <a:gd name="T24" fmla="*/ 808 h 8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miter lim="800000"/>
            <a:headEnd/>
            <a:tailEnd/>
          </a:ln>
        </p:spPr>
        <p:txBody>
          <a:bodyPr/>
          <a:lstStyle/>
          <a:p>
            <a:pPr>
              <a:defRPr/>
            </a:pPr>
            <a:endParaRPr lang="zh-CN" altLang="en-US">
              <a:ea typeface="宋体" charset="-122"/>
            </a:endParaRPr>
          </a:p>
        </p:txBody>
      </p:sp>
      <p:grpSp>
        <p:nvGrpSpPr>
          <p:cNvPr id="2052" name="Group 4"/>
          <p:cNvGrpSpPr>
            <a:grpSpLocks/>
          </p:cNvGrpSpPr>
          <p:nvPr/>
        </p:nvGrpSpPr>
        <p:grpSpPr bwMode="auto">
          <a:xfrm>
            <a:off x="0" y="0"/>
            <a:ext cx="9144000" cy="2089150"/>
            <a:chOff x="0" y="0"/>
            <a:chExt cx="5760" cy="1316"/>
          </a:xfrm>
        </p:grpSpPr>
        <p:grpSp>
          <p:nvGrpSpPr>
            <p:cNvPr id="2069" name="Group 5"/>
            <p:cNvGrpSpPr>
              <a:grpSpLocks/>
            </p:cNvGrpSpPr>
            <p:nvPr userDrawn="1"/>
          </p:nvGrpSpPr>
          <p:grpSpPr bwMode="auto">
            <a:xfrm flipV="1">
              <a:off x="18" y="0"/>
              <a:ext cx="5742" cy="1128"/>
              <a:chOff x="0" y="0"/>
              <a:chExt cx="5760" cy="1680"/>
            </a:xfrm>
          </p:grpSpPr>
          <p:sp>
            <p:nvSpPr>
              <p:cNvPr id="2"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p:spPr>
            <p:txBody>
              <a:bodyPr wrap="none" anchor="ctr"/>
              <a:lstStyle/>
              <a:p>
                <a:pPr>
                  <a:defRPr/>
                </a:pPr>
                <a:endParaRPr lang="zh-CN" altLang="en-US">
                  <a:solidFill>
                    <a:schemeClr val="tx1"/>
                  </a:solidFill>
                  <a:ea typeface="宋体" charset="-122"/>
                </a:endParaRPr>
              </a:p>
            </p:txBody>
          </p:sp>
          <p:sp>
            <p:nvSpPr>
              <p:cNvPr id="3" name="Rectangle 7"/>
              <p:cNvSpPr>
                <a:spLocks noChangeArrowheads="1"/>
              </p:cNvSpPr>
              <p:nvPr userDrawn="1"/>
            </p:nvSpPr>
            <p:spPr bwMode="auto">
              <a:xfrm>
                <a:off x="0" y="0"/>
                <a:ext cx="5760" cy="95"/>
              </a:xfrm>
              <a:prstGeom prst="rect">
                <a:avLst/>
              </a:prstGeom>
              <a:solidFill>
                <a:schemeClr val="tx1"/>
              </a:solidFill>
              <a:ln w="9525">
                <a:noFill/>
                <a:miter lim="800000"/>
                <a:headEnd/>
                <a:tailEnd/>
              </a:ln>
            </p:spPr>
            <p:txBody>
              <a:bodyPr wrap="none" anchor="ctr"/>
              <a:lstStyle/>
              <a:p>
                <a:pPr>
                  <a:defRPr/>
                </a:pPr>
                <a:endParaRPr lang="zh-CN" altLang="en-US">
                  <a:solidFill>
                    <a:schemeClr val="tx1"/>
                  </a:solidFill>
                  <a:ea typeface="宋体" charset="-122"/>
                </a:endParaRPr>
              </a:p>
            </p:txBody>
          </p:sp>
        </p:grpSp>
        <p:sp>
          <p:nvSpPr>
            <p:cNvPr id="2070" name="未知"/>
            <p:cNvSpPr>
              <a:spLocks noChangeArrowheads="1"/>
            </p:cNvSpPr>
            <p:nvPr userDrawn="1"/>
          </p:nvSpPr>
          <p:spPr bwMode="auto">
            <a:xfrm>
              <a:off x="0" y="1092"/>
              <a:ext cx="5731" cy="224"/>
            </a:xfrm>
            <a:custGeom>
              <a:avLst/>
              <a:gdLst>
                <a:gd name="T0" fmla="*/ 0 w 5731"/>
                <a:gd name="T1" fmla="*/ 0 h 842"/>
                <a:gd name="T2" fmla="*/ 26 w 5731"/>
                <a:gd name="T3" fmla="*/ 2 h 842"/>
                <a:gd name="T4" fmla="*/ 1795 w 5731"/>
                <a:gd name="T5" fmla="*/ 4 h 842"/>
                <a:gd name="T6" fmla="*/ 3821 w 5731"/>
                <a:gd name="T7" fmla="*/ 4 h 842"/>
                <a:gd name="T8" fmla="*/ 5731 w 5731"/>
                <a:gd name="T9" fmla="*/ 2 h 842"/>
                <a:gd name="T10" fmla="*/ 5693 w 5731"/>
                <a:gd name="T11" fmla="*/ 0 h 842"/>
                <a:gd name="T12" fmla="*/ 0 w 5731"/>
                <a:gd name="T13" fmla="*/ 0 h 842"/>
                <a:gd name="T14" fmla="*/ 0 60000 65536"/>
                <a:gd name="T15" fmla="*/ 0 60000 65536"/>
                <a:gd name="T16" fmla="*/ 0 60000 65536"/>
                <a:gd name="T17" fmla="*/ 0 60000 65536"/>
                <a:gd name="T18" fmla="*/ 0 60000 65536"/>
                <a:gd name="T19" fmla="*/ 0 60000 65536"/>
                <a:gd name="T20" fmla="*/ 0 60000 65536"/>
                <a:gd name="T21" fmla="*/ 0 w 5731"/>
                <a:gd name="T22" fmla="*/ 0 h 842"/>
                <a:gd name="T23" fmla="*/ 5731 w 5731"/>
                <a:gd name="T24" fmla="*/ 842 h 8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miter lim="800000"/>
              <a:headEnd/>
              <a:tailEnd/>
            </a:ln>
          </p:spPr>
          <p:txBody>
            <a:bodyPr/>
            <a:lstStyle/>
            <a:p>
              <a:pPr>
                <a:defRPr/>
              </a:pPr>
              <a:endParaRPr lang="zh-CN" altLang="en-US">
                <a:ea typeface="宋体" charset="-122"/>
              </a:endParaRPr>
            </a:p>
          </p:txBody>
        </p:sp>
      </p:grpSp>
      <p:grpSp>
        <p:nvGrpSpPr>
          <p:cNvPr id="2053" name="Group 9"/>
          <p:cNvGrpSpPr>
            <a:grpSpLocks/>
          </p:cNvGrpSpPr>
          <p:nvPr/>
        </p:nvGrpSpPr>
        <p:grpSpPr bwMode="auto">
          <a:xfrm>
            <a:off x="0" y="4689475"/>
            <a:ext cx="9144000" cy="2168525"/>
            <a:chOff x="0" y="0"/>
            <a:chExt cx="5760" cy="1412"/>
          </a:xfrm>
        </p:grpSpPr>
        <p:grpSp>
          <p:nvGrpSpPr>
            <p:cNvPr id="2063" name="Group 10"/>
            <p:cNvGrpSpPr>
              <a:grpSpLocks/>
            </p:cNvGrpSpPr>
            <p:nvPr userDrawn="1"/>
          </p:nvGrpSpPr>
          <p:grpSpPr bwMode="auto">
            <a:xfrm>
              <a:off x="18" y="231"/>
              <a:ext cx="5742" cy="1181"/>
              <a:chOff x="0" y="0"/>
              <a:chExt cx="5760" cy="1675"/>
            </a:xfrm>
          </p:grpSpPr>
          <p:sp>
            <p:nvSpPr>
              <p:cNvPr id="2067" name="Rectangle 11"/>
              <p:cNvSpPr>
                <a:spLocks noChangeArrowheads="1"/>
              </p:cNvSpPr>
              <p:nvPr userDrawn="1"/>
            </p:nvSpPr>
            <p:spPr bwMode="auto">
              <a:xfrm>
                <a:off x="0" y="-2"/>
                <a:ext cx="5760" cy="1677"/>
              </a:xfrm>
              <a:prstGeom prst="rect">
                <a:avLst/>
              </a:prstGeom>
              <a:solidFill>
                <a:schemeClr val="accent1"/>
              </a:solidFill>
              <a:ln w="9525">
                <a:noFill/>
                <a:miter lim="800000"/>
                <a:headEnd/>
                <a:tailEnd/>
              </a:ln>
            </p:spPr>
            <p:txBody>
              <a:bodyPr wrap="none" anchor="ctr"/>
              <a:lstStyle/>
              <a:p>
                <a:pPr>
                  <a:defRPr/>
                </a:pPr>
                <a:endParaRPr lang="zh-CN" altLang="en-US">
                  <a:solidFill>
                    <a:schemeClr val="tx1"/>
                  </a:solidFill>
                  <a:ea typeface="宋体" charset="-122"/>
                </a:endParaRPr>
              </a:p>
            </p:txBody>
          </p:sp>
          <p:sp>
            <p:nvSpPr>
              <p:cNvPr id="2068" name="Rectangle 12"/>
              <p:cNvSpPr>
                <a:spLocks noChangeArrowheads="1"/>
              </p:cNvSpPr>
              <p:nvPr userDrawn="1"/>
            </p:nvSpPr>
            <p:spPr bwMode="auto">
              <a:xfrm>
                <a:off x="0" y="-2"/>
                <a:ext cx="5760" cy="94"/>
              </a:xfrm>
              <a:prstGeom prst="rect">
                <a:avLst/>
              </a:prstGeom>
              <a:solidFill>
                <a:schemeClr val="accent1"/>
              </a:solidFill>
              <a:ln w="9525">
                <a:noFill/>
                <a:miter lim="800000"/>
                <a:headEnd/>
                <a:tailEnd/>
              </a:ln>
            </p:spPr>
            <p:txBody>
              <a:bodyPr wrap="none" anchor="ctr"/>
              <a:lstStyle/>
              <a:p>
                <a:pPr>
                  <a:defRPr/>
                </a:pPr>
                <a:endParaRPr lang="zh-CN" altLang="en-US">
                  <a:solidFill>
                    <a:schemeClr val="tx1"/>
                  </a:solidFill>
                  <a:ea typeface="宋体" charset="-122"/>
                </a:endParaRPr>
              </a:p>
            </p:txBody>
          </p:sp>
        </p:grpSp>
        <p:grpSp>
          <p:nvGrpSpPr>
            <p:cNvPr id="2064" name="Group 13"/>
            <p:cNvGrpSpPr>
              <a:grpSpLocks/>
            </p:cNvGrpSpPr>
            <p:nvPr userDrawn="1"/>
          </p:nvGrpSpPr>
          <p:grpSpPr bwMode="auto">
            <a:xfrm>
              <a:off x="0" y="0"/>
              <a:ext cx="5731" cy="264"/>
              <a:chOff x="0" y="0"/>
              <a:chExt cx="5731" cy="426"/>
            </a:xfrm>
          </p:grpSpPr>
          <p:sp>
            <p:nvSpPr>
              <p:cNvPr id="2065" name="未知"/>
              <p:cNvSpPr>
                <a:spLocks noChangeArrowheads="1"/>
              </p:cNvSpPr>
              <p:nvPr userDrawn="1"/>
            </p:nvSpPr>
            <p:spPr bwMode="auto">
              <a:xfrm flipV="1">
                <a:off x="0" y="0"/>
                <a:ext cx="5731" cy="364"/>
              </a:xfrm>
              <a:custGeom>
                <a:avLst/>
                <a:gdLst>
                  <a:gd name="T0" fmla="*/ 0 w 5731"/>
                  <a:gd name="T1" fmla="*/ 0 h 808"/>
                  <a:gd name="T2" fmla="*/ 19 w 5731"/>
                  <a:gd name="T3" fmla="*/ 12 h 808"/>
                  <a:gd name="T4" fmla="*/ 1824 w 5731"/>
                  <a:gd name="T5" fmla="*/ 31 h 808"/>
                  <a:gd name="T6" fmla="*/ 3946 w 5731"/>
                  <a:gd name="T7" fmla="*/ 29 h 808"/>
                  <a:gd name="T8" fmla="*/ 5731 w 5731"/>
                  <a:gd name="T9" fmla="*/ 12 h 808"/>
                  <a:gd name="T10" fmla="*/ 5722 w 5731"/>
                  <a:gd name="T11" fmla="*/ 6 h 808"/>
                  <a:gd name="T12" fmla="*/ 0 w 5731"/>
                  <a:gd name="T13" fmla="*/ 0 h 808"/>
                  <a:gd name="T14" fmla="*/ 0 60000 65536"/>
                  <a:gd name="T15" fmla="*/ 0 60000 65536"/>
                  <a:gd name="T16" fmla="*/ 0 60000 65536"/>
                  <a:gd name="T17" fmla="*/ 0 60000 65536"/>
                  <a:gd name="T18" fmla="*/ 0 60000 65536"/>
                  <a:gd name="T19" fmla="*/ 0 60000 65536"/>
                  <a:gd name="T20" fmla="*/ 0 60000 65536"/>
                  <a:gd name="T21" fmla="*/ 0 w 5731"/>
                  <a:gd name="T22" fmla="*/ 0 h 808"/>
                  <a:gd name="T23" fmla="*/ 5731 w 5731"/>
                  <a:gd name="T24" fmla="*/ 808 h 8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miter lim="800000"/>
                <a:headEnd/>
                <a:tailEnd/>
              </a:ln>
            </p:spPr>
            <p:txBody>
              <a:bodyPr/>
              <a:lstStyle/>
              <a:p>
                <a:pPr>
                  <a:defRPr/>
                </a:pPr>
                <a:endParaRPr lang="zh-CN" altLang="en-US">
                  <a:ea typeface="宋体" charset="-122"/>
                </a:endParaRPr>
              </a:p>
            </p:txBody>
          </p:sp>
          <p:sp>
            <p:nvSpPr>
              <p:cNvPr id="2066" name="未知"/>
              <p:cNvSpPr>
                <a:spLocks noChangeArrowheads="1"/>
              </p:cNvSpPr>
              <p:nvPr userDrawn="1"/>
            </p:nvSpPr>
            <p:spPr bwMode="auto">
              <a:xfrm flipV="1">
                <a:off x="0" y="47"/>
                <a:ext cx="5731" cy="379"/>
              </a:xfrm>
              <a:custGeom>
                <a:avLst/>
                <a:gdLst>
                  <a:gd name="T0" fmla="*/ 0 w 5731"/>
                  <a:gd name="T1" fmla="*/ 1 h 842"/>
                  <a:gd name="T2" fmla="*/ 26 w 5731"/>
                  <a:gd name="T3" fmla="*/ 13 h 842"/>
                  <a:gd name="T4" fmla="*/ 1795 w 5731"/>
                  <a:gd name="T5" fmla="*/ 32 h 842"/>
                  <a:gd name="T6" fmla="*/ 3821 w 5731"/>
                  <a:gd name="T7" fmla="*/ 31 h 842"/>
                  <a:gd name="T8" fmla="*/ 5731 w 5731"/>
                  <a:gd name="T9" fmla="*/ 13 h 842"/>
                  <a:gd name="T10" fmla="*/ 5693 w 5731"/>
                  <a:gd name="T11" fmla="*/ 0 h 842"/>
                  <a:gd name="T12" fmla="*/ 0 w 5731"/>
                  <a:gd name="T13" fmla="*/ 1 h 842"/>
                  <a:gd name="T14" fmla="*/ 0 60000 65536"/>
                  <a:gd name="T15" fmla="*/ 0 60000 65536"/>
                  <a:gd name="T16" fmla="*/ 0 60000 65536"/>
                  <a:gd name="T17" fmla="*/ 0 60000 65536"/>
                  <a:gd name="T18" fmla="*/ 0 60000 65536"/>
                  <a:gd name="T19" fmla="*/ 0 60000 65536"/>
                  <a:gd name="T20" fmla="*/ 0 60000 65536"/>
                  <a:gd name="T21" fmla="*/ 0 w 5731"/>
                  <a:gd name="T22" fmla="*/ 0 h 842"/>
                  <a:gd name="T23" fmla="*/ 5731 w 5731"/>
                  <a:gd name="T24" fmla="*/ 842 h 8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miter lim="800000"/>
                <a:headEnd/>
                <a:tailEnd/>
              </a:ln>
            </p:spPr>
            <p:txBody>
              <a:bodyPr/>
              <a:lstStyle/>
              <a:p>
                <a:pPr>
                  <a:defRPr/>
                </a:pPr>
                <a:endParaRPr lang="zh-CN" altLang="en-US">
                  <a:ea typeface="宋体" charset="-122"/>
                </a:endParaRPr>
              </a:p>
            </p:txBody>
          </p:sp>
        </p:grpSp>
      </p:grpSp>
      <p:grpSp>
        <p:nvGrpSpPr>
          <p:cNvPr id="2054" name="Group 16"/>
          <p:cNvGrpSpPr>
            <a:grpSpLocks/>
          </p:cNvGrpSpPr>
          <p:nvPr/>
        </p:nvGrpSpPr>
        <p:grpSpPr bwMode="auto">
          <a:xfrm>
            <a:off x="0" y="0"/>
            <a:ext cx="9144000" cy="6867525"/>
            <a:chOff x="0" y="0"/>
            <a:chExt cx="5760" cy="4326"/>
          </a:xfrm>
        </p:grpSpPr>
        <p:sp>
          <p:nvSpPr>
            <p:cNvPr id="2058" name="AutoShape 17"/>
            <p:cNvSpPr>
              <a:spLocks noChangeArrowheads="1"/>
            </p:cNvSpPr>
            <p:nvPr/>
          </p:nvSpPr>
          <p:spPr bwMode="auto">
            <a:xfrm>
              <a:off x="27" y="24"/>
              <a:ext cx="5709" cy="4272"/>
            </a:xfrm>
            <a:prstGeom prst="roundRect">
              <a:avLst>
                <a:gd name="adj" fmla="val 6227"/>
              </a:avLst>
            </a:prstGeom>
            <a:noFill/>
            <a:ln w="76200">
              <a:solidFill>
                <a:schemeClr val="bg1"/>
              </a:solidFill>
              <a:round/>
              <a:headEnd/>
              <a:tailEnd/>
            </a:ln>
          </p:spPr>
          <p:txBody>
            <a:bodyPr wrap="none" anchor="ctr"/>
            <a:lstStyle/>
            <a:p>
              <a:pPr>
                <a:defRPr/>
              </a:pPr>
              <a:endParaRPr lang="zh-CN" altLang="en-US">
                <a:solidFill>
                  <a:schemeClr val="tx1"/>
                </a:solidFill>
                <a:ea typeface="宋体" charset="-122"/>
              </a:endParaRPr>
            </a:p>
          </p:txBody>
        </p:sp>
        <p:sp>
          <p:nvSpPr>
            <p:cNvPr id="2059" name="未知"/>
            <p:cNvSpPr>
              <a:spLocks noChangeArrowheads="1"/>
            </p:cNvSpPr>
            <p:nvPr/>
          </p:nvSpPr>
          <p:spPr bwMode="auto">
            <a:xfrm>
              <a:off x="3" y="0"/>
              <a:ext cx="288" cy="288"/>
            </a:xfrm>
            <a:custGeom>
              <a:avLst/>
              <a:gdLst>
                <a:gd name="T0" fmla="*/ 0 w 336"/>
                <a:gd name="T1" fmla="*/ 15 h 384"/>
                <a:gd name="T2" fmla="*/ 0 w 336"/>
                <a:gd name="T3" fmla="*/ 122 h 384"/>
                <a:gd name="T4" fmla="*/ 51 w 336"/>
                <a:gd name="T5" fmla="*/ 61 h 384"/>
                <a:gd name="T6" fmla="*/ 104 w 336"/>
                <a:gd name="T7" fmla="*/ 15 h 384"/>
                <a:gd name="T8" fmla="*/ 182 w 336"/>
                <a:gd name="T9" fmla="*/ 0 h 384"/>
                <a:gd name="T10" fmla="*/ 0 w 336"/>
                <a:gd name="T11" fmla="*/ 0 h 384"/>
                <a:gd name="T12" fmla="*/ 0 60000 65536"/>
                <a:gd name="T13" fmla="*/ 0 60000 65536"/>
                <a:gd name="T14" fmla="*/ 0 60000 65536"/>
                <a:gd name="T15" fmla="*/ 0 60000 65536"/>
                <a:gd name="T16" fmla="*/ 0 60000 65536"/>
                <a:gd name="T17" fmla="*/ 0 60000 65536"/>
                <a:gd name="T18" fmla="*/ 0 w 336"/>
                <a:gd name="T19" fmla="*/ 0 h 384"/>
                <a:gd name="T20" fmla="*/ 336 w 336"/>
                <a:gd name="T21" fmla="*/ 384 h 384"/>
              </a:gdLst>
              <a:ahLst/>
              <a:cxnLst>
                <a:cxn ang="T12">
                  <a:pos x="T0" y="T1"/>
                </a:cxn>
                <a:cxn ang="T13">
                  <a:pos x="T2" y="T3"/>
                </a:cxn>
                <a:cxn ang="T14">
                  <a:pos x="T4" y="T5"/>
                </a:cxn>
                <a:cxn ang="T15">
                  <a:pos x="T6" y="T7"/>
                </a:cxn>
                <a:cxn ang="T16">
                  <a:pos x="T8" y="T9"/>
                </a:cxn>
                <a:cxn ang="T17">
                  <a:pos x="T10" y="T11"/>
                </a:cxn>
              </a:cxnLst>
              <a:rect l="T18" t="T19" r="T20" b="T21"/>
              <a:pathLst>
                <a:path w="336" h="384">
                  <a:moveTo>
                    <a:pt x="0" y="48"/>
                  </a:moveTo>
                  <a:lnTo>
                    <a:pt x="0" y="384"/>
                  </a:lnTo>
                  <a:lnTo>
                    <a:pt x="96" y="192"/>
                  </a:lnTo>
                  <a:lnTo>
                    <a:pt x="192" y="48"/>
                  </a:lnTo>
                  <a:lnTo>
                    <a:pt x="336" y="0"/>
                  </a:lnTo>
                  <a:lnTo>
                    <a:pt x="0" y="0"/>
                  </a:lnTo>
                </a:path>
              </a:pathLst>
            </a:custGeom>
            <a:solidFill>
              <a:schemeClr val="bg1"/>
            </a:solidFill>
            <a:ln w="9525">
              <a:noFill/>
              <a:miter lim="800000"/>
              <a:headEnd/>
              <a:tailEnd/>
            </a:ln>
          </p:spPr>
          <p:txBody>
            <a:bodyPr/>
            <a:lstStyle/>
            <a:p>
              <a:pPr>
                <a:defRPr/>
              </a:pPr>
              <a:endParaRPr lang="zh-CN" altLang="en-US">
                <a:ea typeface="宋体" charset="-122"/>
              </a:endParaRPr>
            </a:p>
          </p:txBody>
        </p:sp>
        <p:sp>
          <p:nvSpPr>
            <p:cNvPr id="2060" name="未知"/>
            <p:cNvSpPr>
              <a:spLocks noChangeArrowheads="1"/>
            </p:cNvSpPr>
            <p:nvPr/>
          </p:nvSpPr>
          <p:spPr bwMode="auto">
            <a:xfrm rot="-5408599">
              <a:off x="-47" y="4030"/>
              <a:ext cx="336" cy="242"/>
            </a:xfrm>
            <a:custGeom>
              <a:avLst/>
              <a:gdLst>
                <a:gd name="T0" fmla="*/ 0 w 336"/>
                <a:gd name="T1" fmla="*/ 8 h 384"/>
                <a:gd name="T2" fmla="*/ 0 w 336"/>
                <a:gd name="T3" fmla="*/ 61 h 384"/>
                <a:gd name="T4" fmla="*/ 96 w 336"/>
                <a:gd name="T5" fmla="*/ 30 h 384"/>
                <a:gd name="T6" fmla="*/ 192 w 336"/>
                <a:gd name="T7" fmla="*/ 8 h 384"/>
                <a:gd name="T8" fmla="*/ 336 w 336"/>
                <a:gd name="T9" fmla="*/ 0 h 384"/>
                <a:gd name="T10" fmla="*/ 0 w 336"/>
                <a:gd name="T11" fmla="*/ 0 h 384"/>
                <a:gd name="T12" fmla="*/ 0 60000 65536"/>
                <a:gd name="T13" fmla="*/ 0 60000 65536"/>
                <a:gd name="T14" fmla="*/ 0 60000 65536"/>
                <a:gd name="T15" fmla="*/ 0 60000 65536"/>
                <a:gd name="T16" fmla="*/ 0 60000 65536"/>
                <a:gd name="T17" fmla="*/ 0 60000 65536"/>
                <a:gd name="T18" fmla="*/ 0 w 336"/>
                <a:gd name="T19" fmla="*/ 0 h 384"/>
                <a:gd name="T20" fmla="*/ 336 w 336"/>
                <a:gd name="T21" fmla="*/ 384 h 384"/>
              </a:gdLst>
              <a:ahLst/>
              <a:cxnLst>
                <a:cxn ang="T12">
                  <a:pos x="T0" y="T1"/>
                </a:cxn>
                <a:cxn ang="T13">
                  <a:pos x="T2" y="T3"/>
                </a:cxn>
                <a:cxn ang="T14">
                  <a:pos x="T4" y="T5"/>
                </a:cxn>
                <a:cxn ang="T15">
                  <a:pos x="T6" y="T7"/>
                </a:cxn>
                <a:cxn ang="T16">
                  <a:pos x="T8" y="T9"/>
                </a:cxn>
                <a:cxn ang="T17">
                  <a:pos x="T10" y="T11"/>
                </a:cxn>
              </a:cxnLst>
              <a:rect l="T18" t="T19" r="T20" b="T21"/>
              <a:pathLst>
                <a:path w="336" h="384">
                  <a:moveTo>
                    <a:pt x="0" y="48"/>
                  </a:moveTo>
                  <a:lnTo>
                    <a:pt x="0" y="384"/>
                  </a:lnTo>
                  <a:lnTo>
                    <a:pt x="96" y="192"/>
                  </a:lnTo>
                  <a:lnTo>
                    <a:pt x="192" y="48"/>
                  </a:lnTo>
                  <a:lnTo>
                    <a:pt x="336" y="0"/>
                  </a:lnTo>
                  <a:lnTo>
                    <a:pt x="0" y="0"/>
                  </a:lnTo>
                </a:path>
              </a:pathLst>
            </a:custGeom>
            <a:solidFill>
              <a:schemeClr val="bg1"/>
            </a:solidFill>
            <a:ln w="9525">
              <a:noFill/>
              <a:miter lim="800000"/>
              <a:headEnd/>
              <a:tailEnd/>
            </a:ln>
          </p:spPr>
          <p:txBody>
            <a:bodyPr/>
            <a:lstStyle/>
            <a:p>
              <a:pPr>
                <a:defRPr/>
              </a:pPr>
              <a:endParaRPr lang="zh-CN" altLang="en-US">
                <a:ea typeface="宋体" charset="-122"/>
              </a:endParaRPr>
            </a:p>
          </p:txBody>
        </p:sp>
        <p:sp>
          <p:nvSpPr>
            <p:cNvPr id="2061" name="未知"/>
            <p:cNvSpPr>
              <a:spLocks noChangeArrowheads="1"/>
            </p:cNvSpPr>
            <p:nvPr/>
          </p:nvSpPr>
          <p:spPr bwMode="auto">
            <a:xfrm>
              <a:off x="5520" y="3978"/>
              <a:ext cx="240" cy="348"/>
            </a:xfrm>
            <a:custGeom>
              <a:avLst/>
              <a:gdLst>
                <a:gd name="T0" fmla="*/ 222 w 246"/>
                <a:gd name="T1" fmla="*/ 0 h 348"/>
                <a:gd name="T2" fmla="*/ 148 w 246"/>
                <a:gd name="T3" fmla="*/ 196 h 348"/>
                <a:gd name="T4" fmla="*/ 76 w 246"/>
                <a:gd name="T5" fmla="*/ 282 h 348"/>
                <a:gd name="T6" fmla="*/ 0 w 246"/>
                <a:gd name="T7" fmla="*/ 342 h 348"/>
                <a:gd name="T8" fmla="*/ 222 w 246"/>
                <a:gd name="T9" fmla="*/ 348 h 348"/>
                <a:gd name="T10" fmla="*/ 0 60000 65536"/>
                <a:gd name="T11" fmla="*/ 0 60000 65536"/>
                <a:gd name="T12" fmla="*/ 0 60000 65536"/>
                <a:gd name="T13" fmla="*/ 0 60000 65536"/>
                <a:gd name="T14" fmla="*/ 0 60000 65536"/>
                <a:gd name="T15" fmla="*/ 0 w 246"/>
                <a:gd name="T16" fmla="*/ 0 h 348"/>
                <a:gd name="T17" fmla="*/ 246 w 246"/>
                <a:gd name="T18" fmla="*/ 348 h 348"/>
              </a:gdLst>
              <a:ahLst/>
              <a:cxnLst>
                <a:cxn ang="T10">
                  <a:pos x="T0" y="T1"/>
                </a:cxn>
                <a:cxn ang="T11">
                  <a:pos x="T2" y="T3"/>
                </a:cxn>
                <a:cxn ang="T12">
                  <a:pos x="T4" y="T5"/>
                </a:cxn>
                <a:cxn ang="T13">
                  <a:pos x="T6" y="T7"/>
                </a:cxn>
                <a:cxn ang="T14">
                  <a:pos x="T8" y="T9"/>
                </a:cxn>
              </a:cxnLst>
              <a:rect l="T15" t="T16" r="T17" b="T18"/>
              <a:pathLst>
                <a:path w="246" h="348">
                  <a:moveTo>
                    <a:pt x="246" y="0"/>
                  </a:moveTo>
                  <a:lnTo>
                    <a:pt x="164" y="196"/>
                  </a:lnTo>
                  <a:lnTo>
                    <a:pt x="84" y="282"/>
                  </a:lnTo>
                  <a:lnTo>
                    <a:pt x="0" y="342"/>
                  </a:lnTo>
                  <a:lnTo>
                    <a:pt x="246" y="348"/>
                  </a:lnTo>
                </a:path>
              </a:pathLst>
            </a:custGeom>
            <a:solidFill>
              <a:schemeClr val="bg1"/>
            </a:solidFill>
            <a:ln w="9525">
              <a:noFill/>
              <a:miter lim="800000"/>
              <a:headEnd/>
              <a:tailEnd/>
            </a:ln>
          </p:spPr>
          <p:txBody>
            <a:bodyPr/>
            <a:lstStyle/>
            <a:p>
              <a:pPr>
                <a:defRPr/>
              </a:pPr>
              <a:endParaRPr lang="zh-CN" altLang="en-US">
                <a:ea typeface="宋体" charset="-122"/>
              </a:endParaRPr>
            </a:p>
          </p:txBody>
        </p:sp>
        <p:sp>
          <p:nvSpPr>
            <p:cNvPr id="2062" name="未知"/>
            <p:cNvSpPr>
              <a:spLocks noChangeArrowheads="1"/>
            </p:cNvSpPr>
            <p:nvPr/>
          </p:nvSpPr>
          <p:spPr bwMode="auto">
            <a:xfrm rot="5400000">
              <a:off x="5472" y="0"/>
              <a:ext cx="288" cy="288"/>
            </a:xfrm>
            <a:custGeom>
              <a:avLst/>
              <a:gdLst>
                <a:gd name="T0" fmla="*/ 0 w 336"/>
                <a:gd name="T1" fmla="*/ 15 h 384"/>
                <a:gd name="T2" fmla="*/ 0 w 336"/>
                <a:gd name="T3" fmla="*/ 122 h 384"/>
                <a:gd name="T4" fmla="*/ 51 w 336"/>
                <a:gd name="T5" fmla="*/ 61 h 384"/>
                <a:gd name="T6" fmla="*/ 104 w 336"/>
                <a:gd name="T7" fmla="*/ 15 h 384"/>
                <a:gd name="T8" fmla="*/ 182 w 336"/>
                <a:gd name="T9" fmla="*/ 0 h 384"/>
                <a:gd name="T10" fmla="*/ 0 w 336"/>
                <a:gd name="T11" fmla="*/ 0 h 384"/>
                <a:gd name="T12" fmla="*/ 0 60000 65536"/>
                <a:gd name="T13" fmla="*/ 0 60000 65536"/>
                <a:gd name="T14" fmla="*/ 0 60000 65536"/>
                <a:gd name="T15" fmla="*/ 0 60000 65536"/>
                <a:gd name="T16" fmla="*/ 0 60000 65536"/>
                <a:gd name="T17" fmla="*/ 0 60000 65536"/>
                <a:gd name="T18" fmla="*/ 0 w 336"/>
                <a:gd name="T19" fmla="*/ 0 h 384"/>
                <a:gd name="T20" fmla="*/ 336 w 336"/>
                <a:gd name="T21" fmla="*/ 384 h 384"/>
              </a:gdLst>
              <a:ahLst/>
              <a:cxnLst>
                <a:cxn ang="T12">
                  <a:pos x="T0" y="T1"/>
                </a:cxn>
                <a:cxn ang="T13">
                  <a:pos x="T2" y="T3"/>
                </a:cxn>
                <a:cxn ang="T14">
                  <a:pos x="T4" y="T5"/>
                </a:cxn>
                <a:cxn ang="T15">
                  <a:pos x="T6" y="T7"/>
                </a:cxn>
                <a:cxn ang="T16">
                  <a:pos x="T8" y="T9"/>
                </a:cxn>
                <a:cxn ang="T17">
                  <a:pos x="T10" y="T11"/>
                </a:cxn>
              </a:cxnLst>
              <a:rect l="T18" t="T19" r="T20" b="T21"/>
              <a:pathLst>
                <a:path w="336" h="384">
                  <a:moveTo>
                    <a:pt x="0" y="48"/>
                  </a:moveTo>
                  <a:lnTo>
                    <a:pt x="0" y="384"/>
                  </a:lnTo>
                  <a:lnTo>
                    <a:pt x="96" y="192"/>
                  </a:lnTo>
                  <a:lnTo>
                    <a:pt x="192" y="48"/>
                  </a:lnTo>
                  <a:lnTo>
                    <a:pt x="336" y="0"/>
                  </a:lnTo>
                  <a:lnTo>
                    <a:pt x="0" y="0"/>
                  </a:lnTo>
                </a:path>
              </a:pathLst>
            </a:custGeom>
            <a:solidFill>
              <a:schemeClr val="bg1"/>
            </a:solidFill>
            <a:ln w="9525">
              <a:noFill/>
              <a:miter lim="800000"/>
              <a:headEnd/>
              <a:tailEnd/>
            </a:ln>
          </p:spPr>
          <p:txBody>
            <a:bodyPr/>
            <a:lstStyle/>
            <a:p>
              <a:pPr>
                <a:defRPr/>
              </a:pPr>
              <a:endParaRPr lang="zh-CN" altLang="en-US">
                <a:ea typeface="宋体" charset="-122"/>
              </a:endParaRPr>
            </a:p>
          </p:txBody>
        </p:sp>
      </p:grpSp>
      <p:pic>
        <p:nvPicPr>
          <p:cNvPr id="2055" name="Picture 24"/>
          <p:cNvPicPr>
            <a:picLocks noChangeAspect="1" noChangeArrowheads="1"/>
          </p:cNvPicPr>
          <p:nvPr/>
        </p:nvPicPr>
        <p:blipFill>
          <a:blip r:embed="rId14" cstate="print"/>
          <a:srcRect/>
          <a:stretch>
            <a:fillRect/>
          </a:stretch>
        </p:blipFill>
        <p:spPr bwMode="auto">
          <a:xfrm>
            <a:off x="323850" y="333375"/>
            <a:ext cx="6480175" cy="1038225"/>
          </a:xfrm>
          <a:prstGeom prst="rect">
            <a:avLst/>
          </a:prstGeom>
          <a:noFill/>
          <a:ln w="9525">
            <a:noFill/>
            <a:miter lim="800000"/>
            <a:headEnd/>
            <a:tailEnd/>
          </a:ln>
        </p:spPr>
      </p:pic>
      <p:sp>
        <p:nvSpPr>
          <p:cNvPr id="2071"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72"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Lst>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0" fill="hold">
                                          <p:stCondLst>
                                            <p:cond delay="0"/>
                                          </p:stCondLst>
                                        </p:cTn>
                                        <p:tgtEl>
                                          <p:spTgt spid="2072"/>
                                        </p:tgtEl>
                                        <p:attrNameLst>
                                          <p:attrName>style.visibility</p:attrName>
                                        </p:attrNameLst>
                                      </p:cBhvr>
                                      <p:to>
                                        <p:strVal val="visible"/>
                                      </p:to>
                                    </p:set>
                                    <p:anim calcmode="lin" valueType="num">
                                      <p:cBhvr>
                                        <p:cTn id="7" dur="2000" fill="hold"/>
                                        <p:tgtEl>
                                          <p:spTgt spid="2072"/>
                                        </p:tgtEl>
                                        <p:attrNameLst>
                                          <p:attrName>ppt_w</p:attrName>
                                        </p:attrNameLst>
                                      </p:cBhvr>
                                      <p:tavLst>
                                        <p:tav tm="0">
                                          <p:val>
                                            <p:strVal val="#ppt_w"/>
                                          </p:val>
                                        </p:tav>
                                        <p:tav tm="100000">
                                          <p:val>
                                            <p:strVal val="#ppt_w"/>
                                          </p:val>
                                        </p:tav>
                                      </p:tavLst>
                                    </p:anim>
                                    <p:anim calcmode="lin" valueType="num">
                                      <p:cBhvr>
                                        <p:cTn id="8" dur="2000" fill="hold"/>
                                        <p:tgtEl>
                                          <p:spTgt spid="2072"/>
                                        </p:tgtEl>
                                        <p:attrNameLst>
                                          <p:attrName>ppt_h</p:attrName>
                                        </p:attrNameLst>
                                      </p:cBhvr>
                                      <p:tavLst>
                                        <p:tav tm="0">
                                          <p:val>
                                            <p:strVal val="#ppt_h"/>
                                          </p:val>
                                        </p:tav>
                                        <p:tav tm="29800">
                                          <p:val>
                                            <p:strVal val="#ppt_h/2"/>
                                          </p:val>
                                        </p:tav>
                                        <p:tav tm="39800">
                                          <p:val>
                                            <p:strVal val="#ppt_h"/>
                                          </p:val>
                                        </p:tav>
                                        <p:tav tm="50000">
                                          <p:val>
                                            <p:strVal val="#ppt_h/2"/>
                                          </p:val>
                                        </p:tav>
                                        <p:tav tm="59700">
                                          <p:val>
                                            <p:strVal val="#ppt_h"/>
                                          </p:val>
                                        </p:tav>
                                        <p:tav tm="69800">
                                          <p:val>
                                            <p:strVal val="#ppt_h/2"/>
                                          </p:val>
                                        </p:tav>
                                        <p:tav tm="79900">
                                          <p:val>
                                            <p:strVal val="#ppt_h"/>
                                          </p:val>
                                        </p:tav>
                                        <p:tav tm="100000">
                                          <p:val>
                                            <p:strVal val="#ppt_h"/>
                                          </p:val>
                                        </p:tav>
                                      </p:tavLst>
                                    </p:anim>
                                    <p:anim calcmode="lin" valueType="num">
                                      <p:cBhvr>
                                        <p:cTn id="9" dur="2000" fill="hold"/>
                                        <p:tgtEl>
                                          <p:spTgt spid="2072"/>
                                        </p:tgtEl>
                                        <p:attrNameLst>
                                          <p:attrName>ppt_x</p:attrName>
                                        </p:attrNameLst>
                                      </p:cBhvr>
                                      <p:tavLst>
                                        <p:tav tm="0">
                                          <p:val>
                                            <p:strVal val="#ppt_x-.4"/>
                                          </p:val>
                                        </p:tav>
                                        <p:tav tm="100000">
                                          <p:val>
                                            <p:strVal val="#ppt_x"/>
                                          </p:val>
                                        </p:tav>
                                      </p:tavLst>
                                    </p:anim>
                                    <p:anim calcmode="lin" valueType="num">
                                      <p:cBhvr>
                                        <p:cTn id="10" dur="2000" fill="hold"/>
                                        <p:tgtEl>
                                          <p:spTgt spid="2072"/>
                                        </p:tgtEl>
                                        <p:attrNameLst>
                                          <p:attrName>ppt_y</p:attrName>
                                        </p:attrNameLst>
                                      </p:cBhvr>
                                      <p:tavLst>
                                        <p:tav tm="0">
                                          <p:val>
                                            <p:strVal val="#ppt_y-.5"/>
                                          </p:val>
                                        </p:tav>
                                        <p:tav tm="19900">
                                          <p:val>
                                            <p:strVal val="#ppt_y-.2"/>
                                          </p:val>
                                        </p:tav>
                                        <p:tav tm="29800">
                                          <p:val>
                                            <p:strVal val="#ppt_y"/>
                                          </p:val>
                                        </p:tav>
                                        <p:tav tm="39800">
                                          <p:val>
                                            <p:strVal val="#ppt_y-.15"/>
                                          </p:val>
                                        </p:tav>
                                        <p:tav tm="50000">
                                          <p:val>
                                            <p:strVal val="#ppt_y"/>
                                          </p:val>
                                        </p:tav>
                                        <p:tav tm="59700">
                                          <p:val>
                                            <p:strVal val="#ppt_y-.1"/>
                                          </p:val>
                                        </p:tav>
                                        <p:tav tm="69800">
                                          <p:val>
                                            <p:strVal val="#ppt_y"/>
                                          </p:val>
                                        </p:tav>
                                        <p:tav tm="799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0" fill="hold">
                                          <p:stCondLst>
                                            <p:cond delay="0"/>
                                          </p:stCondLst>
                                        </p:cTn>
                                        <p:tgtEl>
                                          <p:spTgt spid="2071">
                                            <p:txEl>
                                              <p:pRg st="0" end="0"/>
                                            </p:txEl>
                                          </p:spTgt>
                                        </p:tgtEl>
                                        <p:attrNameLst>
                                          <p:attrName>style.visibility</p:attrName>
                                        </p:attrNameLst>
                                      </p:cBhvr>
                                      <p:to>
                                        <p:strVal val="visible"/>
                                      </p:to>
                                    </p:set>
                                    <p:animEffect transition="in" filter="fade">
                                      <p:cBhvr>
                                        <p:cTn id="15" dur="500">
                                          <p:stCondLst>
                                            <p:cond delay="0"/>
                                          </p:stCondLst>
                                        </p:cTn>
                                        <p:tgtEl>
                                          <p:spTgt spid="2071">
                                            <p:txEl>
                                              <p:pRg st="0" end="0"/>
                                            </p:txEl>
                                          </p:spTgt>
                                        </p:tgtEl>
                                      </p:cBhvr>
                                    </p:animEffect>
                                    <p:anim calcmode="lin" valueType="num">
                                      <p:cBhvr>
                                        <p:cTn id="16" dur="500" fill="hold">
                                          <p:stCondLst>
                                            <p:cond delay="0"/>
                                          </p:stCondLst>
                                        </p:cTn>
                                        <p:tgtEl>
                                          <p:spTgt spid="2071">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2071">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grpId="0" nodeType="withEffect">
                                  <p:stCondLst>
                                    <p:cond delay="0"/>
                                  </p:stCondLst>
                                  <p:iterate type="lt">
                                    <p:tmPct val="10000"/>
                                  </p:iterate>
                                  <p:childTnLst>
                                    <p:set>
                                      <p:cBhvr>
                                        <p:cTn id="19" dur="0" fill="hold">
                                          <p:stCondLst>
                                            <p:cond delay="0"/>
                                          </p:stCondLst>
                                        </p:cTn>
                                        <p:tgtEl>
                                          <p:spTgt spid="2071">
                                            <p:txEl>
                                              <p:pRg st="1" end="1"/>
                                            </p:txEl>
                                          </p:spTgt>
                                        </p:tgtEl>
                                        <p:attrNameLst>
                                          <p:attrName>style.visibility</p:attrName>
                                        </p:attrNameLst>
                                      </p:cBhvr>
                                      <p:to>
                                        <p:strVal val="visible"/>
                                      </p:to>
                                    </p:set>
                                    <p:animEffect transition="in" filter="fade">
                                      <p:cBhvr>
                                        <p:cTn id="20" dur="500">
                                          <p:stCondLst>
                                            <p:cond delay="0"/>
                                          </p:stCondLst>
                                        </p:cTn>
                                        <p:tgtEl>
                                          <p:spTgt spid="2071">
                                            <p:txEl>
                                              <p:pRg st="1" end="1"/>
                                            </p:txEl>
                                          </p:spTgt>
                                        </p:tgtEl>
                                      </p:cBhvr>
                                    </p:animEffect>
                                    <p:anim calcmode="lin" valueType="num">
                                      <p:cBhvr>
                                        <p:cTn id="21" dur="500" fill="hold">
                                          <p:stCondLst>
                                            <p:cond delay="0"/>
                                          </p:stCondLst>
                                        </p:cTn>
                                        <p:tgtEl>
                                          <p:spTgt spid="2071">
                                            <p:txEl>
                                              <p:pRg st="1" end="1"/>
                                            </p:txEl>
                                          </p:spTgt>
                                        </p:tgtEl>
                                        <p:attrNameLst>
                                          <p:attrName>ppt_x</p:attrName>
                                        </p:attrNameLst>
                                      </p:cBhvr>
                                      <p:tavLst>
                                        <p:tav tm="0">
                                          <p:val>
                                            <p:strVal val="#ppt_x-.1"/>
                                          </p:val>
                                        </p:tav>
                                        <p:tav tm="100000">
                                          <p:val>
                                            <p:strVal val="#ppt_x"/>
                                          </p:val>
                                        </p:tav>
                                      </p:tavLst>
                                    </p:anim>
                                    <p:anim calcmode="lin" valueType="num">
                                      <p:cBhvr>
                                        <p:cTn id="22" dur="500" fill="hold">
                                          <p:stCondLst>
                                            <p:cond delay="0"/>
                                          </p:stCondLst>
                                        </p:cTn>
                                        <p:tgtEl>
                                          <p:spTgt spid="2071">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grpId="0" nodeType="withEffect">
                                  <p:stCondLst>
                                    <p:cond delay="0"/>
                                  </p:stCondLst>
                                  <p:iterate type="lt">
                                    <p:tmPct val="10000"/>
                                  </p:iterate>
                                  <p:childTnLst>
                                    <p:set>
                                      <p:cBhvr>
                                        <p:cTn id="24" dur="0" fill="hold">
                                          <p:stCondLst>
                                            <p:cond delay="0"/>
                                          </p:stCondLst>
                                        </p:cTn>
                                        <p:tgtEl>
                                          <p:spTgt spid="2071">
                                            <p:txEl>
                                              <p:pRg st="2" end="2"/>
                                            </p:txEl>
                                          </p:spTgt>
                                        </p:tgtEl>
                                        <p:attrNameLst>
                                          <p:attrName>style.visibility</p:attrName>
                                        </p:attrNameLst>
                                      </p:cBhvr>
                                      <p:to>
                                        <p:strVal val="visible"/>
                                      </p:to>
                                    </p:set>
                                    <p:animEffect transition="in" filter="fade">
                                      <p:cBhvr>
                                        <p:cTn id="25" dur="500">
                                          <p:stCondLst>
                                            <p:cond delay="0"/>
                                          </p:stCondLst>
                                        </p:cTn>
                                        <p:tgtEl>
                                          <p:spTgt spid="2071">
                                            <p:txEl>
                                              <p:pRg st="2" end="2"/>
                                            </p:txEl>
                                          </p:spTgt>
                                        </p:tgtEl>
                                      </p:cBhvr>
                                    </p:animEffect>
                                    <p:anim calcmode="lin" valueType="num">
                                      <p:cBhvr>
                                        <p:cTn id="26" dur="500" fill="hold">
                                          <p:stCondLst>
                                            <p:cond delay="0"/>
                                          </p:stCondLst>
                                        </p:cTn>
                                        <p:tgtEl>
                                          <p:spTgt spid="2071">
                                            <p:txEl>
                                              <p:pRg st="2" end="2"/>
                                            </p:txEl>
                                          </p:spTgt>
                                        </p:tgtEl>
                                        <p:attrNameLst>
                                          <p:attrName>ppt_x</p:attrName>
                                        </p:attrNameLst>
                                      </p:cBhvr>
                                      <p:tavLst>
                                        <p:tav tm="0">
                                          <p:val>
                                            <p:strVal val="#ppt_x-.1"/>
                                          </p:val>
                                        </p:tav>
                                        <p:tav tm="100000">
                                          <p:val>
                                            <p:strVal val="#ppt_x"/>
                                          </p:val>
                                        </p:tav>
                                      </p:tavLst>
                                    </p:anim>
                                    <p:anim calcmode="lin" valueType="num">
                                      <p:cBhvr>
                                        <p:cTn id="27" dur="500" fill="hold">
                                          <p:stCondLst>
                                            <p:cond delay="0"/>
                                          </p:stCondLst>
                                        </p:cTn>
                                        <p:tgtEl>
                                          <p:spTgt spid="2071">
                                            <p:txEl>
                                              <p:pRg st="2" end="2"/>
                                            </p:txEl>
                                          </p:spTgt>
                                        </p:tgtEl>
                                        <p:attrNameLst>
                                          <p:attrName>ppt_y</p:attrName>
                                        </p:attrNameLst>
                                      </p:cBhvr>
                                      <p:tavLst>
                                        <p:tav tm="0">
                                          <p:val>
                                            <p:strVal val="#ppt_y"/>
                                          </p:val>
                                        </p:tav>
                                        <p:tav tm="100000">
                                          <p:val>
                                            <p:strVal val="#ppt_y"/>
                                          </p:val>
                                        </p:tav>
                                      </p:tavLst>
                                    </p:anim>
                                  </p:childTnLst>
                                </p:cTn>
                              </p:par>
                              <p:par>
                                <p:cTn id="28" presetID="40" presetClass="entr" presetSubtype="0" fill="hold" grpId="0" nodeType="withEffect">
                                  <p:stCondLst>
                                    <p:cond delay="0"/>
                                  </p:stCondLst>
                                  <p:iterate type="lt">
                                    <p:tmPct val="10000"/>
                                  </p:iterate>
                                  <p:childTnLst>
                                    <p:set>
                                      <p:cBhvr>
                                        <p:cTn id="29" dur="0" fill="hold">
                                          <p:stCondLst>
                                            <p:cond delay="0"/>
                                          </p:stCondLst>
                                        </p:cTn>
                                        <p:tgtEl>
                                          <p:spTgt spid="2071">
                                            <p:txEl>
                                              <p:pRg st="3" end="3"/>
                                            </p:txEl>
                                          </p:spTgt>
                                        </p:tgtEl>
                                        <p:attrNameLst>
                                          <p:attrName>style.visibility</p:attrName>
                                        </p:attrNameLst>
                                      </p:cBhvr>
                                      <p:to>
                                        <p:strVal val="visible"/>
                                      </p:to>
                                    </p:set>
                                    <p:animEffect transition="in" filter="fade">
                                      <p:cBhvr>
                                        <p:cTn id="30" dur="500">
                                          <p:stCondLst>
                                            <p:cond delay="0"/>
                                          </p:stCondLst>
                                        </p:cTn>
                                        <p:tgtEl>
                                          <p:spTgt spid="2071">
                                            <p:txEl>
                                              <p:pRg st="3" end="3"/>
                                            </p:txEl>
                                          </p:spTgt>
                                        </p:tgtEl>
                                      </p:cBhvr>
                                    </p:animEffect>
                                    <p:anim calcmode="lin" valueType="num">
                                      <p:cBhvr>
                                        <p:cTn id="31" dur="500" fill="hold">
                                          <p:stCondLst>
                                            <p:cond delay="0"/>
                                          </p:stCondLst>
                                        </p:cTn>
                                        <p:tgtEl>
                                          <p:spTgt spid="2071">
                                            <p:txEl>
                                              <p:pRg st="3" end="3"/>
                                            </p:txEl>
                                          </p:spTgt>
                                        </p:tgtEl>
                                        <p:attrNameLst>
                                          <p:attrName>ppt_x</p:attrName>
                                        </p:attrNameLst>
                                      </p:cBhvr>
                                      <p:tavLst>
                                        <p:tav tm="0">
                                          <p:val>
                                            <p:strVal val="#ppt_x-.1"/>
                                          </p:val>
                                        </p:tav>
                                        <p:tav tm="100000">
                                          <p:val>
                                            <p:strVal val="#ppt_x"/>
                                          </p:val>
                                        </p:tav>
                                      </p:tavLst>
                                    </p:anim>
                                    <p:anim calcmode="lin" valueType="num">
                                      <p:cBhvr>
                                        <p:cTn id="32" dur="500" fill="hold">
                                          <p:stCondLst>
                                            <p:cond delay="0"/>
                                          </p:stCondLst>
                                        </p:cTn>
                                        <p:tgtEl>
                                          <p:spTgt spid="2071">
                                            <p:txEl>
                                              <p:pRg st="3" end="3"/>
                                            </p:txEl>
                                          </p:spTgt>
                                        </p:tgtEl>
                                        <p:attrNameLst>
                                          <p:attrName>ppt_y</p:attrName>
                                        </p:attrNameLst>
                                      </p:cBhvr>
                                      <p:tavLst>
                                        <p:tav tm="0">
                                          <p:val>
                                            <p:strVal val="#ppt_y"/>
                                          </p:val>
                                        </p:tav>
                                        <p:tav tm="100000">
                                          <p:val>
                                            <p:strVal val="#ppt_y"/>
                                          </p:val>
                                        </p:tav>
                                      </p:tavLst>
                                    </p:anim>
                                  </p:childTnLst>
                                </p:cTn>
                              </p:par>
                              <p:par>
                                <p:cTn id="33" presetID="40" presetClass="entr" presetSubtype="0" fill="hold" grpId="0" nodeType="withEffect">
                                  <p:stCondLst>
                                    <p:cond delay="0"/>
                                  </p:stCondLst>
                                  <p:iterate type="lt">
                                    <p:tmPct val="10000"/>
                                  </p:iterate>
                                  <p:childTnLst>
                                    <p:set>
                                      <p:cBhvr>
                                        <p:cTn id="34" dur="0" fill="hold">
                                          <p:stCondLst>
                                            <p:cond delay="0"/>
                                          </p:stCondLst>
                                        </p:cTn>
                                        <p:tgtEl>
                                          <p:spTgt spid="2071">
                                            <p:txEl>
                                              <p:pRg st="4" end="4"/>
                                            </p:txEl>
                                          </p:spTgt>
                                        </p:tgtEl>
                                        <p:attrNameLst>
                                          <p:attrName>style.visibility</p:attrName>
                                        </p:attrNameLst>
                                      </p:cBhvr>
                                      <p:to>
                                        <p:strVal val="visible"/>
                                      </p:to>
                                    </p:set>
                                    <p:animEffect transition="in" filter="fade">
                                      <p:cBhvr>
                                        <p:cTn id="35" dur="500">
                                          <p:stCondLst>
                                            <p:cond delay="0"/>
                                          </p:stCondLst>
                                        </p:cTn>
                                        <p:tgtEl>
                                          <p:spTgt spid="2071">
                                            <p:txEl>
                                              <p:pRg st="4" end="4"/>
                                            </p:txEl>
                                          </p:spTgt>
                                        </p:tgtEl>
                                      </p:cBhvr>
                                    </p:animEffect>
                                    <p:anim calcmode="lin" valueType="num">
                                      <p:cBhvr>
                                        <p:cTn id="36" dur="500" fill="hold">
                                          <p:stCondLst>
                                            <p:cond delay="0"/>
                                          </p:stCondLst>
                                        </p:cTn>
                                        <p:tgtEl>
                                          <p:spTgt spid="2071">
                                            <p:txEl>
                                              <p:pRg st="4" end="4"/>
                                            </p:txEl>
                                          </p:spTgt>
                                        </p:tgtEl>
                                        <p:attrNameLst>
                                          <p:attrName>ppt_x</p:attrName>
                                        </p:attrNameLst>
                                      </p:cBhvr>
                                      <p:tavLst>
                                        <p:tav tm="0">
                                          <p:val>
                                            <p:strVal val="#ppt_x-.1"/>
                                          </p:val>
                                        </p:tav>
                                        <p:tav tm="100000">
                                          <p:val>
                                            <p:strVal val="#ppt_x"/>
                                          </p:val>
                                        </p:tav>
                                      </p:tavLst>
                                    </p:anim>
                                    <p:anim calcmode="lin" valueType="num">
                                      <p:cBhvr>
                                        <p:cTn id="37" dur="500" fill="hold">
                                          <p:stCondLst>
                                            <p:cond delay="0"/>
                                          </p:stCondLst>
                                        </p:cTn>
                                        <p:tgtEl>
                                          <p:spTgt spid="207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1" grpId="0" build="p" autoUpdateAnimBg="0">
        <p:tmplLst>
          <p:tmpl lvl="1">
            <p:tnLst>
              <p:par>
                <p:cTn presetID="40" presetClass="entr" presetSubtype="0" fill="hold" nodeType="clickEffect">
                  <p:stCondLst>
                    <p:cond delay="0"/>
                  </p:stCondLst>
                  <p:iterate type="lt">
                    <p:tmPct val="10000"/>
                  </p:iterate>
                  <p:childTnLst>
                    <p:set>
                      <p:cBhvr>
                        <p:cTn dur="0" fill="hold">
                          <p:stCondLst>
                            <p:cond delay="0"/>
                          </p:stCondLst>
                        </p:cTn>
                        <p:tgtEl>
                          <p:spTgt spid="2071"/>
                        </p:tgtEl>
                        <p:attrNameLst>
                          <p:attrName>style.visibility</p:attrName>
                        </p:attrNameLst>
                      </p:cBhvr>
                      <p:to>
                        <p:strVal val="visible"/>
                      </p:to>
                    </p:set>
                    <p:animEffect transition="in" filter="fade">
                      <p:cBhvr>
                        <p:cTn dur="500">
                          <p:stCondLst>
                            <p:cond delay="0"/>
                          </p:stCondLst>
                        </p:cTn>
                        <p:tgtEl>
                          <p:spTgt spid="2071"/>
                        </p:tgtEl>
                      </p:cBhvr>
                    </p:animEffect>
                    <p:anim calcmode="lin" valueType="num">
                      <p:cBhvr>
                        <p:cTn dur="500" fill="hold">
                          <p:stCondLst>
                            <p:cond delay="0"/>
                          </p:stCondLst>
                        </p:cTn>
                        <p:tgtEl>
                          <p:spTgt spid="2071"/>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2071"/>
                        </p:tgtEl>
                        <p:attrNameLst>
                          <p:attrName>ppt_y</p:attrName>
                        </p:attrNameLst>
                      </p:cBhvr>
                      <p:tavLst>
                        <p:tav tm="0">
                          <p:val>
                            <p:strVal val="#ppt_y"/>
                          </p:val>
                        </p:tav>
                        <p:tav tm="100000">
                          <p:val>
                            <p:strVal val="#ppt_y"/>
                          </p:val>
                        </p:tav>
                      </p:tavLst>
                    </p:anim>
                  </p:childTnLst>
                </p:cTn>
              </p:par>
            </p:tnLst>
          </p:tmpl>
          <p:tmpl lvl="2">
            <p:tnLst>
              <p:par>
                <p:cTn presetID="40" presetClass="entr" presetSubtype="0" fill="hold" nodeType="withEffect">
                  <p:stCondLst>
                    <p:cond delay="0"/>
                  </p:stCondLst>
                  <p:iterate type="lt">
                    <p:tmPct val="10000"/>
                  </p:iterate>
                  <p:childTnLst>
                    <p:set>
                      <p:cBhvr>
                        <p:cTn dur="0" fill="hold">
                          <p:stCondLst>
                            <p:cond delay="0"/>
                          </p:stCondLst>
                        </p:cTn>
                        <p:tgtEl>
                          <p:spTgt spid="2071"/>
                        </p:tgtEl>
                        <p:attrNameLst>
                          <p:attrName>style.visibility</p:attrName>
                        </p:attrNameLst>
                      </p:cBhvr>
                      <p:to>
                        <p:strVal val="visible"/>
                      </p:to>
                    </p:set>
                    <p:animEffect transition="in" filter="fade">
                      <p:cBhvr>
                        <p:cTn dur="500">
                          <p:stCondLst>
                            <p:cond delay="0"/>
                          </p:stCondLst>
                        </p:cTn>
                        <p:tgtEl>
                          <p:spTgt spid="2071"/>
                        </p:tgtEl>
                      </p:cBhvr>
                    </p:animEffect>
                    <p:anim calcmode="lin" valueType="num">
                      <p:cBhvr>
                        <p:cTn dur="500" fill="hold">
                          <p:stCondLst>
                            <p:cond delay="0"/>
                          </p:stCondLst>
                        </p:cTn>
                        <p:tgtEl>
                          <p:spTgt spid="2071"/>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2071"/>
                        </p:tgtEl>
                        <p:attrNameLst>
                          <p:attrName>ppt_y</p:attrName>
                        </p:attrNameLst>
                      </p:cBhvr>
                      <p:tavLst>
                        <p:tav tm="0">
                          <p:val>
                            <p:strVal val="#ppt_y"/>
                          </p:val>
                        </p:tav>
                        <p:tav tm="100000">
                          <p:val>
                            <p:strVal val="#ppt_y"/>
                          </p:val>
                        </p:tav>
                      </p:tavLst>
                    </p:anim>
                  </p:childTnLst>
                </p:cTn>
              </p:par>
            </p:tnLst>
          </p:tmpl>
          <p:tmpl lvl="3">
            <p:tnLst>
              <p:par>
                <p:cTn presetID="40" presetClass="entr" presetSubtype="0" fill="hold" nodeType="withEffect">
                  <p:stCondLst>
                    <p:cond delay="0"/>
                  </p:stCondLst>
                  <p:iterate type="lt">
                    <p:tmPct val="10000"/>
                  </p:iterate>
                  <p:childTnLst>
                    <p:set>
                      <p:cBhvr>
                        <p:cTn dur="0" fill="hold">
                          <p:stCondLst>
                            <p:cond delay="0"/>
                          </p:stCondLst>
                        </p:cTn>
                        <p:tgtEl>
                          <p:spTgt spid="2071"/>
                        </p:tgtEl>
                        <p:attrNameLst>
                          <p:attrName>style.visibility</p:attrName>
                        </p:attrNameLst>
                      </p:cBhvr>
                      <p:to>
                        <p:strVal val="visible"/>
                      </p:to>
                    </p:set>
                    <p:animEffect transition="in" filter="fade">
                      <p:cBhvr>
                        <p:cTn dur="500">
                          <p:stCondLst>
                            <p:cond delay="0"/>
                          </p:stCondLst>
                        </p:cTn>
                        <p:tgtEl>
                          <p:spTgt spid="2071"/>
                        </p:tgtEl>
                      </p:cBhvr>
                    </p:animEffect>
                    <p:anim calcmode="lin" valueType="num">
                      <p:cBhvr>
                        <p:cTn dur="500" fill="hold">
                          <p:stCondLst>
                            <p:cond delay="0"/>
                          </p:stCondLst>
                        </p:cTn>
                        <p:tgtEl>
                          <p:spTgt spid="2071"/>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2071"/>
                        </p:tgtEl>
                        <p:attrNameLst>
                          <p:attrName>ppt_y</p:attrName>
                        </p:attrNameLst>
                      </p:cBhvr>
                      <p:tavLst>
                        <p:tav tm="0">
                          <p:val>
                            <p:strVal val="#ppt_y"/>
                          </p:val>
                        </p:tav>
                        <p:tav tm="100000">
                          <p:val>
                            <p:strVal val="#ppt_y"/>
                          </p:val>
                        </p:tav>
                      </p:tavLst>
                    </p:anim>
                  </p:childTnLst>
                </p:cTn>
              </p:par>
            </p:tnLst>
          </p:tmpl>
          <p:tmpl lvl="4">
            <p:tnLst>
              <p:par>
                <p:cTn presetID="40" presetClass="entr" presetSubtype="0" fill="hold" nodeType="withEffect">
                  <p:stCondLst>
                    <p:cond delay="0"/>
                  </p:stCondLst>
                  <p:iterate type="lt">
                    <p:tmPct val="10000"/>
                  </p:iterate>
                  <p:childTnLst>
                    <p:set>
                      <p:cBhvr>
                        <p:cTn dur="0" fill="hold">
                          <p:stCondLst>
                            <p:cond delay="0"/>
                          </p:stCondLst>
                        </p:cTn>
                        <p:tgtEl>
                          <p:spTgt spid="2071"/>
                        </p:tgtEl>
                        <p:attrNameLst>
                          <p:attrName>style.visibility</p:attrName>
                        </p:attrNameLst>
                      </p:cBhvr>
                      <p:to>
                        <p:strVal val="visible"/>
                      </p:to>
                    </p:set>
                    <p:animEffect transition="in" filter="fade">
                      <p:cBhvr>
                        <p:cTn dur="500">
                          <p:stCondLst>
                            <p:cond delay="0"/>
                          </p:stCondLst>
                        </p:cTn>
                        <p:tgtEl>
                          <p:spTgt spid="2071"/>
                        </p:tgtEl>
                      </p:cBhvr>
                    </p:animEffect>
                    <p:anim calcmode="lin" valueType="num">
                      <p:cBhvr>
                        <p:cTn dur="500" fill="hold">
                          <p:stCondLst>
                            <p:cond delay="0"/>
                          </p:stCondLst>
                        </p:cTn>
                        <p:tgtEl>
                          <p:spTgt spid="2071"/>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2071"/>
                        </p:tgtEl>
                        <p:attrNameLst>
                          <p:attrName>ppt_y</p:attrName>
                        </p:attrNameLst>
                      </p:cBhvr>
                      <p:tavLst>
                        <p:tav tm="0">
                          <p:val>
                            <p:strVal val="#ppt_y"/>
                          </p:val>
                        </p:tav>
                        <p:tav tm="100000">
                          <p:val>
                            <p:strVal val="#ppt_y"/>
                          </p:val>
                        </p:tav>
                      </p:tavLst>
                    </p:anim>
                  </p:childTnLst>
                </p:cTn>
              </p:par>
            </p:tnLst>
          </p:tmpl>
          <p:tmpl lvl="5">
            <p:tnLst>
              <p:par>
                <p:cTn presetID="40" presetClass="entr" presetSubtype="0" fill="hold" nodeType="withEffect">
                  <p:stCondLst>
                    <p:cond delay="0"/>
                  </p:stCondLst>
                  <p:iterate type="lt">
                    <p:tmPct val="10000"/>
                  </p:iterate>
                  <p:childTnLst>
                    <p:set>
                      <p:cBhvr>
                        <p:cTn dur="0" fill="hold">
                          <p:stCondLst>
                            <p:cond delay="0"/>
                          </p:stCondLst>
                        </p:cTn>
                        <p:tgtEl>
                          <p:spTgt spid="2071"/>
                        </p:tgtEl>
                        <p:attrNameLst>
                          <p:attrName>style.visibility</p:attrName>
                        </p:attrNameLst>
                      </p:cBhvr>
                      <p:to>
                        <p:strVal val="visible"/>
                      </p:to>
                    </p:set>
                    <p:animEffect transition="in" filter="fade">
                      <p:cBhvr>
                        <p:cTn dur="500">
                          <p:stCondLst>
                            <p:cond delay="0"/>
                          </p:stCondLst>
                        </p:cTn>
                        <p:tgtEl>
                          <p:spTgt spid="2071"/>
                        </p:tgtEl>
                      </p:cBhvr>
                    </p:animEffect>
                    <p:anim calcmode="lin" valueType="num">
                      <p:cBhvr>
                        <p:cTn dur="500" fill="hold">
                          <p:stCondLst>
                            <p:cond delay="0"/>
                          </p:stCondLst>
                        </p:cTn>
                        <p:tgtEl>
                          <p:spTgt spid="2071"/>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2071"/>
                        </p:tgtEl>
                        <p:attrNameLst>
                          <p:attrName>ppt_y</p:attrName>
                        </p:attrNameLst>
                      </p:cBhvr>
                      <p:tavLst>
                        <p:tav tm="0">
                          <p:val>
                            <p:strVal val="#ppt_y"/>
                          </p:val>
                        </p:tav>
                        <p:tav tm="100000">
                          <p:val>
                            <p:strVal val="#ppt_y"/>
                          </p:val>
                        </p:tav>
                      </p:tavLst>
                    </p:anim>
                  </p:childTnLst>
                </p:cTn>
              </p:par>
            </p:tnLst>
          </p:tmpl>
        </p:tmplLst>
      </p:bldP>
      <p:bldP spid="2072" grpId="0" autoUpdateAnimBg="0"/>
    </p:bldLst>
  </p:timing>
  <p:txStyles>
    <p:titleStyle>
      <a:lvl1pPr algn="r"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eaLnBrk="0" fontAlgn="base" hangingPunct="0">
        <a:spcBef>
          <a:spcPct val="0"/>
        </a:spcBef>
        <a:spcAft>
          <a:spcPct val="0"/>
        </a:spcAft>
        <a:defRPr sz="3200">
          <a:solidFill>
            <a:schemeClr val="bg1"/>
          </a:solidFill>
          <a:latin typeface="Verdana" pitchFamily="34" charset="0"/>
        </a:defRPr>
      </a:lvl6pPr>
      <a:lvl7pPr marL="914400" algn="r" rtl="0" eaLnBrk="0" fontAlgn="base" hangingPunct="0">
        <a:spcBef>
          <a:spcPct val="0"/>
        </a:spcBef>
        <a:spcAft>
          <a:spcPct val="0"/>
        </a:spcAft>
        <a:defRPr sz="3200">
          <a:solidFill>
            <a:schemeClr val="bg1"/>
          </a:solidFill>
          <a:latin typeface="Verdana" pitchFamily="34" charset="0"/>
        </a:defRPr>
      </a:lvl7pPr>
      <a:lvl8pPr marL="1371600" algn="r" rtl="0" eaLnBrk="0" fontAlgn="base" hangingPunct="0">
        <a:spcBef>
          <a:spcPct val="0"/>
        </a:spcBef>
        <a:spcAft>
          <a:spcPct val="0"/>
        </a:spcAft>
        <a:defRPr sz="3200">
          <a:solidFill>
            <a:schemeClr val="bg1"/>
          </a:solidFill>
          <a:latin typeface="Verdana" pitchFamily="34" charset="0"/>
        </a:defRPr>
      </a:lvl8pPr>
      <a:lvl9pPr marL="1828800" algn="r" rtl="0" eaLnBrk="0" fontAlgn="base" hangingPunct="0">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400">
          <a:solidFill>
            <a:schemeClr val="tx1"/>
          </a:solidFill>
          <a:latin typeface="Arial" pitchFamily="34" charset="0"/>
        </a:defRPr>
      </a:lvl2pPr>
      <a:lvl3pPr marL="1143000" indent="-228600" algn="l" rtl="0" eaLnBrk="0" fontAlgn="base" hangingPunct="0">
        <a:spcBef>
          <a:spcPct val="20000"/>
        </a:spcBef>
        <a:spcAft>
          <a:spcPct val="0"/>
        </a:spcAft>
        <a:buClr>
          <a:schemeClr val="tx1"/>
        </a:buClr>
        <a:buFont typeface="Wingdings" pitchFamily="2" charset="2"/>
        <a:buChar char="•"/>
        <a:defRPr sz="2200">
          <a:solidFill>
            <a:schemeClr val="tx1"/>
          </a:solidFill>
          <a:latin typeface="Arial" pitchFamily="34" charset="0"/>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5pPr>
      <a:lvl6pPr marL="25146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6pPr>
      <a:lvl7pPr marL="29718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7pPr>
      <a:lvl8pPr marL="34290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8pPr>
      <a:lvl9pPr marL="3886200" indent="-228600" algn="l" rtl="0" eaLnBrk="0" fontAlgn="base" hangingPunct="0">
        <a:spcBef>
          <a:spcPct val="20000"/>
        </a:spcBef>
        <a:spcAft>
          <a:spcPct val="0"/>
        </a:spcAft>
        <a:buFont typeface="Wingdings" pitchFamily="2" charset="2"/>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标题 1"/>
          <p:cNvSpPr>
            <a:spLocks noGrp="1"/>
          </p:cNvSpPr>
          <p:nvPr>
            <p:ph type="ctrTitle" idx="4294967295"/>
          </p:nvPr>
        </p:nvSpPr>
        <p:spPr>
          <a:xfrm>
            <a:off x="107950" y="2276475"/>
            <a:ext cx="4821238" cy="2286000"/>
          </a:xfrm>
        </p:spPr>
        <p:txBody>
          <a:bodyPr/>
          <a:lstStyle/>
          <a:p>
            <a:pPr algn="l"/>
            <a:r>
              <a:rPr lang="zh-CN" altLang="zh-CN" sz="3600" b="1" dirty="0" smtClean="0">
                <a:solidFill>
                  <a:schemeClr val="bg1"/>
                </a:solidFill>
                <a:latin typeface="+mj-lt"/>
                <a:ea typeface="+mj-ea"/>
                <a:cs typeface="+mj-cs"/>
              </a:rPr>
              <a:t>危重患者的镇痛、</a:t>
            </a:r>
            <a:r>
              <a:rPr lang="en-US" altLang="zh-CN" sz="3600" b="1" dirty="0" smtClean="0">
                <a:solidFill>
                  <a:schemeClr val="bg1"/>
                </a:solidFill>
                <a:latin typeface="+mj-lt"/>
                <a:ea typeface="+mj-ea"/>
                <a:cs typeface="+mj-cs"/>
              </a:rPr>
              <a:t/>
            </a:r>
            <a:br>
              <a:rPr lang="en-US" altLang="zh-CN" sz="3600" b="1" dirty="0" smtClean="0">
                <a:solidFill>
                  <a:schemeClr val="bg1"/>
                </a:solidFill>
                <a:latin typeface="+mj-lt"/>
                <a:ea typeface="+mj-ea"/>
                <a:cs typeface="+mj-cs"/>
              </a:rPr>
            </a:br>
            <a:r>
              <a:rPr lang="zh-CN" altLang="zh-CN" sz="3600" b="1" dirty="0" smtClean="0">
                <a:solidFill>
                  <a:schemeClr val="bg1"/>
                </a:solidFill>
                <a:latin typeface="+mj-lt"/>
                <a:ea typeface="+mj-ea"/>
                <a:cs typeface="+mj-cs"/>
              </a:rPr>
              <a:t>镇静、谵妄管理</a:t>
            </a:r>
            <a:endParaRPr lang="zh-CN" altLang="en-US" sz="2800" b="1" dirty="0" smtClean="0">
              <a:ea typeface="宋体" pitchFamily="2"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lvl="1" indent="-646113" eaLnBrk="1" hangingPunct="1">
              <a:lnSpc>
                <a:spcPct val="120000"/>
              </a:lnSpc>
              <a:buClr>
                <a:srgbClr val="970D24"/>
              </a:buClr>
              <a:buNone/>
            </a:pPr>
            <a:r>
              <a:rPr lang="zh-CN" altLang="zh-CN" b="1" dirty="0" smtClean="0">
                <a:latin typeface="宋体" pitchFamily="2" charset="-122"/>
                <a:ea typeface="宋体" pitchFamily="2" charset="-122"/>
              </a:rPr>
              <a:t>（</a:t>
            </a:r>
            <a:r>
              <a:rPr lang="en-US" altLang="zh-CN" b="1" dirty="0" smtClean="0">
                <a:latin typeface="宋体" pitchFamily="2" charset="-122"/>
                <a:ea typeface="宋体" pitchFamily="2" charset="-122"/>
              </a:rPr>
              <a:t>2</a:t>
            </a:r>
            <a:r>
              <a:rPr lang="zh-CN" altLang="zh-CN" b="1" dirty="0" smtClean="0">
                <a:latin typeface="宋体" pitchFamily="2" charset="-122"/>
                <a:ea typeface="宋体" pitchFamily="2" charset="-122"/>
              </a:rPr>
              <a:t>）视觉模拟法（</a:t>
            </a:r>
            <a:r>
              <a:rPr lang="en-US" altLang="zh-CN" b="1" dirty="0" smtClean="0">
                <a:latin typeface="宋体" pitchFamily="2" charset="-122"/>
                <a:ea typeface="宋体" pitchFamily="2" charset="-122"/>
              </a:rPr>
              <a:t>visual analogue scale</a:t>
            </a:r>
            <a:r>
              <a:rPr lang="zh-CN" altLang="zh-CN" b="1" dirty="0" smtClean="0">
                <a:latin typeface="宋体" pitchFamily="2" charset="-122"/>
                <a:ea typeface="宋体" pitchFamily="2" charset="-122"/>
              </a:rPr>
              <a:t>，</a:t>
            </a:r>
            <a:r>
              <a:rPr lang="en-US" altLang="zh-CN" b="1" dirty="0" smtClean="0">
                <a:latin typeface="宋体" pitchFamily="2" charset="-122"/>
                <a:ea typeface="宋体" pitchFamily="2" charset="-122"/>
              </a:rPr>
              <a:t>VAS</a:t>
            </a:r>
            <a:r>
              <a:rPr lang="zh-CN" altLang="zh-CN" b="1" dirty="0" smtClean="0">
                <a:latin typeface="宋体" pitchFamily="2" charset="-122"/>
                <a:ea typeface="宋体" pitchFamily="2" charset="-122"/>
              </a:rPr>
              <a:t>）：用一条</a:t>
            </a:r>
            <a:r>
              <a:rPr lang="en-US" altLang="zh-CN" b="1" dirty="0" smtClean="0">
                <a:latin typeface="宋体" pitchFamily="2" charset="-122"/>
                <a:ea typeface="宋体" pitchFamily="2" charset="-122"/>
              </a:rPr>
              <a:t>100 mm</a:t>
            </a:r>
            <a:r>
              <a:rPr lang="zh-CN" altLang="zh-CN" b="1" dirty="0" smtClean="0">
                <a:latin typeface="宋体" pitchFamily="2" charset="-122"/>
                <a:ea typeface="宋体" pitchFamily="2" charset="-122"/>
              </a:rPr>
              <a:t>的水平直线，两端分别定为不痛到最痛。由被测试者在最接近自己疼痛程度的地方画垂线标记，以此量化其疼痛强度。</a:t>
            </a:r>
          </a:p>
          <a:p>
            <a:pPr lvl="1" indent="-646113" eaLnBrk="1" hangingPunct="1">
              <a:lnSpc>
                <a:spcPct val="120000"/>
              </a:lnSpc>
              <a:buClr>
                <a:srgbClr val="970D24"/>
              </a:buClr>
              <a:buNone/>
            </a:pPr>
            <a:r>
              <a:rPr lang="en-US" altLang="zh-CN" b="1" dirty="0" smtClean="0">
                <a:latin typeface="宋体" pitchFamily="2" charset="-122"/>
                <a:ea typeface="宋体" pitchFamily="2" charset="-122"/>
              </a:rPr>
              <a:t> </a:t>
            </a:r>
            <a:endParaRPr lang="zh-CN" altLang="zh-CN" b="1" dirty="0" smtClean="0">
              <a:latin typeface="宋体" pitchFamily="2" charset="-122"/>
              <a:ea typeface="宋体" pitchFamily="2" charset="-122"/>
            </a:endParaRPr>
          </a:p>
          <a:p>
            <a:pPr lvl="1" indent="-646113" eaLnBrk="1" hangingPunct="1">
              <a:lnSpc>
                <a:spcPct val="120000"/>
              </a:lnSpc>
              <a:buClr>
                <a:srgbClr val="970D24"/>
              </a:buClr>
              <a:buNone/>
            </a:pPr>
            <a:r>
              <a:rPr lang="en-US" altLang="zh-CN" b="1" dirty="0" smtClean="0">
                <a:solidFill>
                  <a:schemeClr val="tx2"/>
                </a:solidFill>
                <a:latin typeface="宋体" pitchFamily="2" charset="-122"/>
                <a:ea typeface="宋体" pitchFamily="2" charset="-122"/>
              </a:rPr>
              <a:t>                    </a:t>
            </a:r>
            <a:endParaRPr lang="zh-CN" altLang="zh-CN" b="1" dirty="0" smtClean="0">
              <a:solidFill>
                <a:schemeClr val="tx2"/>
              </a:solidFill>
              <a:latin typeface="宋体" pitchFamily="2" charset="-122"/>
              <a:ea typeface="宋体" pitchFamily="2" charset="-122"/>
            </a:endParaRPr>
          </a:p>
          <a:p>
            <a:pPr lvl="1" indent="-646113" eaLnBrk="1" hangingPunct="1">
              <a:lnSpc>
                <a:spcPct val="120000"/>
              </a:lnSpc>
              <a:buClr>
                <a:srgbClr val="970D24"/>
              </a:buClr>
              <a:buNone/>
            </a:pP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10</a:t>
            </a:fld>
            <a:endParaRPr lang="en-US" altLang="zh-CN" sz="1400">
              <a:ea typeface="宋体" pitchFamily="2" charset="-122"/>
            </a:endParaRPr>
          </a:p>
        </p:txBody>
      </p:sp>
      <p:pic>
        <p:nvPicPr>
          <p:cNvPr id="80898" name="Picture 2"/>
          <p:cNvPicPr>
            <a:picLocks noChangeAspect="1" noChangeArrowheads="1"/>
          </p:cNvPicPr>
          <p:nvPr/>
        </p:nvPicPr>
        <p:blipFill>
          <a:blip r:embed="rId2" cstate="print"/>
          <a:srcRect/>
          <a:stretch>
            <a:fillRect/>
          </a:stretch>
        </p:blipFill>
        <p:spPr bwMode="auto">
          <a:xfrm>
            <a:off x="1115616" y="4437111"/>
            <a:ext cx="6624736" cy="1574937"/>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lvl="1" indent="-646113" eaLnBrk="1" hangingPunct="1">
              <a:lnSpc>
                <a:spcPct val="120000"/>
              </a:lnSpc>
              <a:buClr>
                <a:srgbClr val="970D24"/>
              </a:buClr>
              <a:buNone/>
            </a:pPr>
            <a:r>
              <a:rPr lang="zh-CN" altLang="zh-CN" b="1" dirty="0" smtClean="0"/>
              <a:t>（</a:t>
            </a:r>
            <a:r>
              <a:rPr lang="en-US" altLang="zh-CN" b="1" dirty="0" smtClean="0"/>
              <a:t>3</a:t>
            </a:r>
            <a:r>
              <a:rPr lang="zh-CN" altLang="zh-CN" b="1" dirty="0" smtClean="0"/>
              <a:t>）数字评分法（</a:t>
            </a:r>
            <a:r>
              <a:rPr lang="en-US" altLang="zh-CN" b="1" dirty="0" smtClean="0"/>
              <a:t>numeric rating scale</a:t>
            </a:r>
            <a:r>
              <a:rPr lang="zh-CN" altLang="zh-CN" b="1" dirty="0" smtClean="0"/>
              <a:t>，</a:t>
            </a:r>
            <a:r>
              <a:rPr lang="en-US" altLang="zh-CN" b="1" dirty="0" smtClean="0"/>
              <a:t>NRS</a:t>
            </a:r>
            <a:r>
              <a:rPr lang="zh-CN" altLang="zh-CN" b="1" dirty="0" smtClean="0"/>
              <a:t>）：</a:t>
            </a:r>
            <a:r>
              <a:rPr lang="en-US" altLang="zh-CN" b="1" dirty="0" smtClean="0"/>
              <a:t>NRS</a:t>
            </a:r>
            <a:r>
              <a:rPr lang="zh-CN" altLang="zh-CN" b="1" dirty="0" smtClean="0"/>
              <a:t>是一个从</a:t>
            </a:r>
            <a:r>
              <a:rPr lang="en-US" altLang="zh-CN" b="1" dirty="0" smtClean="0"/>
              <a:t>0</a:t>
            </a:r>
            <a:r>
              <a:rPr lang="zh-CN" altLang="zh-CN" b="1" dirty="0" smtClean="0"/>
              <a:t>～</a:t>
            </a:r>
            <a:r>
              <a:rPr lang="en-US" altLang="zh-CN" b="1" dirty="0" smtClean="0"/>
              <a:t>10</a:t>
            </a:r>
            <a:r>
              <a:rPr lang="zh-CN" altLang="zh-CN" b="1" dirty="0" smtClean="0"/>
              <a:t>的点状标尺，</a:t>
            </a:r>
            <a:r>
              <a:rPr lang="en-US" altLang="zh-CN" b="1" dirty="0" smtClean="0"/>
              <a:t> 0</a:t>
            </a:r>
            <a:r>
              <a:rPr lang="zh-CN" altLang="zh-CN" b="1" dirty="0" smtClean="0"/>
              <a:t>代表不疼，</a:t>
            </a:r>
            <a:r>
              <a:rPr lang="en-US" altLang="zh-CN" b="1" dirty="0" smtClean="0"/>
              <a:t>10</a:t>
            </a:r>
            <a:r>
              <a:rPr lang="zh-CN" altLang="zh-CN" b="1" dirty="0" smtClean="0"/>
              <a:t>代表疼痛难忍，由患者从上面选一个数字描述疼痛</a:t>
            </a:r>
            <a:r>
              <a:rPr lang="zh-CN" altLang="en-US" b="1" dirty="0" smtClean="0"/>
              <a:t>。</a:t>
            </a:r>
            <a:r>
              <a:rPr lang="en-US" altLang="zh-CN" b="1" dirty="0" smtClean="0">
                <a:latin typeface="宋体" pitchFamily="2" charset="-122"/>
                <a:ea typeface="宋体" pitchFamily="2" charset="-122"/>
              </a:rPr>
              <a:t> </a:t>
            </a:r>
            <a:endParaRPr lang="zh-CN" altLang="zh-CN" b="1" dirty="0" smtClean="0">
              <a:latin typeface="宋体" pitchFamily="2" charset="-122"/>
              <a:ea typeface="宋体" pitchFamily="2" charset="-122"/>
            </a:endParaRPr>
          </a:p>
          <a:p>
            <a:pPr lvl="1" indent="-646113" eaLnBrk="1" hangingPunct="1">
              <a:lnSpc>
                <a:spcPct val="120000"/>
              </a:lnSpc>
              <a:buClr>
                <a:srgbClr val="970D24"/>
              </a:buClr>
              <a:buNone/>
            </a:pPr>
            <a:r>
              <a:rPr lang="en-US" altLang="zh-CN" b="1" dirty="0" smtClean="0">
                <a:solidFill>
                  <a:schemeClr val="tx2"/>
                </a:solidFill>
                <a:latin typeface="宋体" pitchFamily="2" charset="-122"/>
                <a:ea typeface="宋体" pitchFamily="2" charset="-122"/>
              </a:rPr>
              <a:t>                    </a:t>
            </a:r>
            <a:endParaRPr lang="zh-CN" altLang="zh-CN" b="1" dirty="0" smtClean="0">
              <a:solidFill>
                <a:schemeClr val="tx2"/>
              </a:solidFill>
              <a:latin typeface="宋体" pitchFamily="2" charset="-122"/>
              <a:ea typeface="宋体" pitchFamily="2" charset="-122"/>
            </a:endParaRPr>
          </a:p>
          <a:p>
            <a:pPr lvl="1" indent="-646113" eaLnBrk="1" hangingPunct="1">
              <a:lnSpc>
                <a:spcPct val="120000"/>
              </a:lnSpc>
              <a:buClr>
                <a:srgbClr val="970D24"/>
              </a:buClr>
              <a:buNone/>
            </a:pP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11</a:t>
            </a:fld>
            <a:endParaRPr lang="en-US" altLang="zh-CN" sz="1400">
              <a:ea typeface="宋体" pitchFamily="2" charset="-122"/>
            </a:endParaRPr>
          </a:p>
        </p:txBody>
      </p:sp>
      <p:pic>
        <p:nvPicPr>
          <p:cNvPr id="81922" name="Picture 2"/>
          <p:cNvPicPr>
            <a:picLocks noChangeAspect="1" noChangeArrowheads="1"/>
          </p:cNvPicPr>
          <p:nvPr/>
        </p:nvPicPr>
        <p:blipFill>
          <a:blip r:embed="rId2" cstate="print"/>
          <a:srcRect/>
          <a:stretch>
            <a:fillRect/>
          </a:stretch>
        </p:blipFill>
        <p:spPr bwMode="auto">
          <a:xfrm>
            <a:off x="611560" y="3717032"/>
            <a:ext cx="8147191" cy="1728192"/>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lvl="1" indent="-646113" eaLnBrk="1" hangingPunct="1">
              <a:lnSpc>
                <a:spcPct val="120000"/>
              </a:lnSpc>
              <a:buClr>
                <a:srgbClr val="970D24"/>
              </a:buClr>
              <a:buNone/>
            </a:pPr>
            <a:r>
              <a:rPr lang="zh-CN" altLang="zh-CN" b="1" dirty="0" smtClean="0"/>
              <a:t>（</a:t>
            </a:r>
            <a:r>
              <a:rPr lang="en-US" altLang="zh-CN" b="1" dirty="0" smtClean="0"/>
              <a:t>4</a:t>
            </a:r>
            <a:r>
              <a:rPr lang="zh-CN" altLang="zh-CN" b="1" dirty="0" smtClean="0"/>
              <a:t>）面部表情评分法（</a:t>
            </a:r>
            <a:r>
              <a:rPr lang="en-US" altLang="zh-CN" b="1" dirty="0" smtClean="0"/>
              <a:t>faces pain scale</a:t>
            </a:r>
            <a:r>
              <a:rPr lang="zh-CN" altLang="zh-CN" b="1" dirty="0" smtClean="0"/>
              <a:t>，</a:t>
            </a:r>
            <a:r>
              <a:rPr lang="en-US" altLang="zh-CN" b="1" dirty="0" smtClean="0"/>
              <a:t>FPS</a:t>
            </a:r>
            <a:r>
              <a:rPr lang="zh-CN" altLang="zh-CN" b="1" dirty="0" smtClean="0"/>
              <a:t>）：由六种面部表情及</a:t>
            </a:r>
            <a:r>
              <a:rPr lang="en-US" altLang="zh-CN" b="1" dirty="0" smtClean="0"/>
              <a:t>0</a:t>
            </a:r>
            <a:r>
              <a:rPr lang="zh-CN" altLang="zh-CN" b="1" dirty="0" smtClean="0"/>
              <a:t>～</a:t>
            </a:r>
            <a:r>
              <a:rPr lang="en-US" altLang="zh-CN" b="1" dirty="0" smtClean="0"/>
              <a:t>10</a:t>
            </a:r>
            <a:r>
              <a:rPr lang="zh-CN" altLang="zh-CN" b="1" dirty="0" smtClean="0"/>
              <a:t>分（或</a:t>
            </a:r>
            <a:r>
              <a:rPr lang="en-US" altLang="zh-CN" b="1" dirty="0" smtClean="0"/>
              <a:t>0</a:t>
            </a:r>
            <a:r>
              <a:rPr lang="zh-CN" altLang="zh-CN" b="1" dirty="0" smtClean="0"/>
              <a:t>～</a:t>
            </a:r>
            <a:r>
              <a:rPr lang="en-US" altLang="zh-CN" b="1" dirty="0" smtClean="0"/>
              <a:t>5</a:t>
            </a:r>
            <a:r>
              <a:rPr lang="zh-CN" altLang="zh-CN" b="1" dirty="0" smtClean="0"/>
              <a:t>分）构成，程度从不痛到疼痛难忍。由患者选择图像或数字来反映最接近其疼痛的程度</a:t>
            </a:r>
            <a:r>
              <a:rPr lang="zh-CN" altLang="en-US" b="1" dirty="0" smtClean="0"/>
              <a:t>。</a:t>
            </a:r>
            <a:r>
              <a:rPr lang="en-US" altLang="zh-CN" b="1" dirty="0" smtClean="0">
                <a:latin typeface="宋体" pitchFamily="2" charset="-122"/>
                <a:ea typeface="宋体" pitchFamily="2" charset="-122"/>
              </a:rPr>
              <a:t> </a:t>
            </a:r>
            <a:endParaRPr lang="zh-CN" altLang="zh-CN" b="1" dirty="0" smtClean="0">
              <a:latin typeface="宋体" pitchFamily="2" charset="-122"/>
              <a:ea typeface="宋体" pitchFamily="2" charset="-122"/>
            </a:endParaRPr>
          </a:p>
          <a:p>
            <a:pPr lvl="1" indent="-646113" eaLnBrk="1" hangingPunct="1">
              <a:lnSpc>
                <a:spcPct val="120000"/>
              </a:lnSpc>
              <a:buClr>
                <a:srgbClr val="970D24"/>
              </a:buClr>
              <a:buNone/>
            </a:pPr>
            <a:r>
              <a:rPr lang="en-US" altLang="zh-CN" b="1" dirty="0" smtClean="0">
                <a:solidFill>
                  <a:schemeClr val="tx2"/>
                </a:solidFill>
                <a:latin typeface="宋体" pitchFamily="2" charset="-122"/>
                <a:ea typeface="宋体" pitchFamily="2" charset="-122"/>
              </a:rPr>
              <a:t>                    </a:t>
            </a:r>
            <a:endParaRPr lang="zh-CN" altLang="zh-CN" b="1" dirty="0" smtClean="0">
              <a:solidFill>
                <a:schemeClr val="tx2"/>
              </a:solidFill>
              <a:latin typeface="宋体" pitchFamily="2" charset="-122"/>
              <a:ea typeface="宋体" pitchFamily="2" charset="-122"/>
            </a:endParaRPr>
          </a:p>
          <a:p>
            <a:pPr lvl="1" indent="-646113" eaLnBrk="1" hangingPunct="1">
              <a:lnSpc>
                <a:spcPct val="120000"/>
              </a:lnSpc>
              <a:buClr>
                <a:srgbClr val="970D24"/>
              </a:buClr>
              <a:buNone/>
            </a:pP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12</a:t>
            </a:fld>
            <a:endParaRPr lang="en-US" altLang="zh-CN" sz="1400">
              <a:ea typeface="宋体" pitchFamily="2" charset="-122"/>
            </a:endParaRPr>
          </a:p>
        </p:txBody>
      </p:sp>
      <p:pic>
        <p:nvPicPr>
          <p:cNvPr id="82946" name="Picture 2"/>
          <p:cNvPicPr>
            <a:picLocks noChangeAspect="1" noChangeArrowheads="1"/>
          </p:cNvPicPr>
          <p:nvPr/>
        </p:nvPicPr>
        <p:blipFill>
          <a:blip r:embed="rId2" cstate="print"/>
          <a:srcRect/>
          <a:stretch>
            <a:fillRect/>
          </a:stretch>
        </p:blipFill>
        <p:spPr bwMode="auto">
          <a:xfrm>
            <a:off x="539552" y="3933056"/>
            <a:ext cx="8151452" cy="1814686"/>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lvl="1" indent="-646113" eaLnBrk="1" hangingPunct="1">
              <a:lnSpc>
                <a:spcPct val="120000"/>
              </a:lnSpc>
              <a:buClr>
                <a:srgbClr val="970D24"/>
              </a:buClr>
              <a:buNone/>
            </a:pPr>
            <a:r>
              <a:rPr lang="zh-CN" altLang="zh-CN" b="1" dirty="0" smtClean="0"/>
              <a:t>（</a:t>
            </a:r>
            <a:r>
              <a:rPr lang="en-US" altLang="zh-CN" b="1" dirty="0" smtClean="0"/>
              <a:t>5</a:t>
            </a:r>
            <a:r>
              <a:rPr lang="zh-CN" altLang="zh-CN" b="1" dirty="0" smtClean="0"/>
              <a:t>）术后疼痛评分法（</a:t>
            </a:r>
            <a:r>
              <a:rPr lang="en-US" altLang="zh-CN" b="1" dirty="0" smtClean="0"/>
              <a:t>Prince - Henry </a:t>
            </a:r>
            <a:r>
              <a:rPr lang="zh-CN" altLang="zh-CN" b="1" dirty="0" smtClean="0"/>
              <a:t>评分法）：该方法主要用于胸腹部手术后疼痛的测量</a:t>
            </a:r>
            <a:r>
              <a:rPr lang="zh-CN" altLang="en-US" b="1" dirty="0" smtClean="0"/>
              <a:t>。</a:t>
            </a:r>
            <a:r>
              <a:rPr lang="en-US" altLang="zh-CN" b="1" dirty="0" smtClean="0">
                <a:latin typeface="宋体" pitchFamily="2" charset="-122"/>
                <a:ea typeface="宋体" pitchFamily="2" charset="-122"/>
              </a:rPr>
              <a:t> </a:t>
            </a:r>
            <a:endParaRPr lang="zh-CN" altLang="zh-CN" b="1" dirty="0" smtClean="0">
              <a:latin typeface="宋体" pitchFamily="2" charset="-122"/>
              <a:ea typeface="宋体" pitchFamily="2" charset="-122"/>
            </a:endParaRPr>
          </a:p>
          <a:p>
            <a:pPr lvl="1" indent="-646113" eaLnBrk="1" hangingPunct="1">
              <a:lnSpc>
                <a:spcPct val="120000"/>
              </a:lnSpc>
              <a:buClr>
                <a:srgbClr val="970D24"/>
              </a:buClr>
              <a:buNone/>
            </a:pPr>
            <a:r>
              <a:rPr lang="en-US" altLang="zh-CN" b="1" dirty="0" smtClean="0">
                <a:solidFill>
                  <a:schemeClr val="tx2"/>
                </a:solidFill>
                <a:latin typeface="宋体" pitchFamily="2" charset="-122"/>
                <a:ea typeface="宋体" pitchFamily="2" charset="-122"/>
              </a:rPr>
              <a:t>                    </a:t>
            </a:r>
            <a:endParaRPr lang="zh-CN" altLang="zh-CN" b="1" dirty="0" smtClean="0">
              <a:solidFill>
                <a:schemeClr val="tx2"/>
              </a:solidFill>
              <a:latin typeface="宋体" pitchFamily="2" charset="-122"/>
              <a:ea typeface="宋体" pitchFamily="2" charset="-122"/>
            </a:endParaRPr>
          </a:p>
          <a:p>
            <a:pPr lvl="1" indent="-646113" eaLnBrk="1" hangingPunct="1">
              <a:lnSpc>
                <a:spcPct val="120000"/>
              </a:lnSpc>
              <a:buClr>
                <a:srgbClr val="970D24"/>
              </a:buClr>
              <a:buNone/>
            </a:pP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13</a:t>
            </a:fld>
            <a:endParaRPr lang="en-US" altLang="zh-CN" sz="1400">
              <a:ea typeface="宋体" pitchFamily="2" charset="-122"/>
            </a:endParaRPr>
          </a:p>
        </p:txBody>
      </p:sp>
      <p:graphicFrame>
        <p:nvGraphicFramePr>
          <p:cNvPr id="6" name="表格 5"/>
          <p:cNvGraphicFramePr>
            <a:graphicFrameLocks noGrp="1"/>
          </p:cNvGraphicFramePr>
          <p:nvPr/>
        </p:nvGraphicFramePr>
        <p:xfrm>
          <a:off x="1187624" y="3140968"/>
          <a:ext cx="6480720" cy="3024348"/>
        </p:xfrm>
        <a:graphic>
          <a:graphicData uri="http://schemas.openxmlformats.org/drawingml/2006/table">
            <a:tbl>
              <a:tblPr/>
              <a:tblGrid>
                <a:gridCol w="1225827"/>
                <a:gridCol w="5254893"/>
              </a:tblGrid>
              <a:tr h="504058">
                <a:tc>
                  <a:txBody>
                    <a:bodyPr/>
                    <a:lstStyle/>
                    <a:p>
                      <a:pPr marR="89535" algn="ctr">
                        <a:lnSpc>
                          <a:spcPct val="150000"/>
                        </a:lnSpc>
                        <a:spcAft>
                          <a:spcPts val="0"/>
                        </a:spcAft>
                      </a:pPr>
                      <a:r>
                        <a:rPr lang="zh-CN" sz="2000" kern="100" dirty="0">
                          <a:latin typeface="Times New Roman"/>
                          <a:ea typeface="宋体"/>
                          <a:cs typeface="Times New Roman"/>
                        </a:rPr>
                        <a:t>分值</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9535" indent="298450" algn="ctr">
                        <a:lnSpc>
                          <a:spcPct val="150000"/>
                        </a:lnSpc>
                        <a:spcAft>
                          <a:spcPts val="0"/>
                        </a:spcAft>
                      </a:pPr>
                      <a:r>
                        <a:rPr lang="zh-CN" sz="2000" kern="100">
                          <a:latin typeface="Times New Roman"/>
                          <a:ea typeface="宋体"/>
                          <a:cs typeface="Times New Roman"/>
                        </a:rPr>
                        <a:t>描述</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058">
                <a:tc>
                  <a:txBody>
                    <a:bodyPr/>
                    <a:lstStyle/>
                    <a:p>
                      <a:pPr marR="89535" algn="ctr">
                        <a:lnSpc>
                          <a:spcPct val="150000"/>
                        </a:lnSpc>
                        <a:spcAft>
                          <a:spcPts val="0"/>
                        </a:spcAft>
                      </a:pPr>
                      <a:r>
                        <a:rPr lang="en-US" sz="2000" kern="100" dirty="0">
                          <a:latin typeface="Times New Roman"/>
                          <a:ea typeface="宋体"/>
                          <a:cs typeface="Times New Roman"/>
                        </a:rPr>
                        <a:t>0</a:t>
                      </a:r>
                      <a:endParaRPr lang="zh-CN" sz="2000" kern="100" dirty="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R="89535" indent="298450" algn="just">
                        <a:lnSpc>
                          <a:spcPct val="150000"/>
                        </a:lnSpc>
                        <a:spcAft>
                          <a:spcPts val="0"/>
                        </a:spcAft>
                      </a:pPr>
                      <a:r>
                        <a:rPr lang="zh-CN" sz="2000" kern="100" dirty="0">
                          <a:latin typeface="Times New Roman"/>
                          <a:ea typeface="宋体"/>
                          <a:cs typeface="Times New Roman"/>
                        </a:rPr>
                        <a:t>咳嗽时无疼痛</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504058">
                <a:tc>
                  <a:txBody>
                    <a:bodyPr/>
                    <a:lstStyle/>
                    <a:p>
                      <a:pPr marR="89535" algn="ctr">
                        <a:lnSpc>
                          <a:spcPct val="150000"/>
                        </a:lnSpc>
                        <a:spcAft>
                          <a:spcPts val="0"/>
                        </a:spcAft>
                      </a:pPr>
                      <a:r>
                        <a:rPr lang="en-US" sz="2000" kern="100">
                          <a:latin typeface="Times New Roman"/>
                          <a:ea typeface="宋体"/>
                          <a:cs typeface="Times New Roman"/>
                        </a:rPr>
                        <a:t>1</a:t>
                      </a:r>
                      <a:endParaRPr lang="zh-CN" sz="20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indent="298450" algn="just">
                        <a:lnSpc>
                          <a:spcPct val="150000"/>
                        </a:lnSpc>
                        <a:spcAft>
                          <a:spcPts val="0"/>
                        </a:spcAft>
                      </a:pPr>
                      <a:r>
                        <a:rPr lang="zh-CN" sz="2000" kern="100" dirty="0">
                          <a:latin typeface="Times New Roman"/>
                          <a:ea typeface="宋体"/>
                          <a:cs typeface="Times New Roman"/>
                        </a:rPr>
                        <a:t>咳嗽时有疼痛</a:t>
                      </a:r>
                    </a:p>
                  </a:txBody>
                  <a:tcPr marL="68580" marR="68580" marT="0" marB="0" anchor="ctr">
                    <a:lnL>
                      <a:noFill/>
                    </a:lnL>
                    <a:lnR>
                      <a:noFill/>
                    </a:lnR>
                    <a:lnT>
                      <a:noFill/>
                    </a:lnT>
                    <a:lnB>
                      <a:noFill/>
                    </a:lnB>
                  </a:tcPr>
                </a:tc>
              </a:tr>
              <a:tr h="504058">
                <a:tc>
                  <a:txBody>
                    <a:bodyPr/>
                    <a:lstStyle/>
                    <a:p>
                      <a:pPr marR="89535" algn="ctr">
                        <a:lnSpc>
                          <a:spcPct val="150000"/>
                        </a:lnSpc>
                        <a:spcAft>
                          <a:spcPts val="0"/>
                        </a:spcAft>
                      </a:pPr>
                      <a:r>
                        <a:rPr lang="en-US" sz="2000" kern="100">
                          <a:latin typeface="Times New Roman"/>
                          <a:ea typeface="宋体"/>
                          <a:cs typeface="Times New Roman"/>
                        </a:rPr>
                        <a:t>2</a:t>
                      </a:r>
                      <a:endParaRPr lang="zh-CN" sz="20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indent="298450" algn="just">
                        <a:lnSpc>
                          <a:spcPct val="150000"/>
                        </a:lnSpc>
                        <a:spcAft>
                          <a:spcPts val="0"/>
                        </a:spcAft>
                      </a:pPr>
                      <a:r>
                        <a:rPr lang="zh-CN" sz="2000" kern="100" dirty="0">
                          <a:latin typeface="Times New Roman"/>
                          <a:ea typeface="宋体"/>
                          <a:cs typeface="Times New Roman"/>
                        </a:rPr>
                        <a:t>安静时无疼痛，深呼吸时有疼痛</a:t>
                      </a:r>
                    </a:p>
                  </a:txBody>
                  <a:tcPr marL="68580" marR="68580" marT="0" marB="0" anchor="ctr">
                    <a:lnL>
                      <a:noFill/>
                    </a:lnL>
                    <a:lnR>
                      <a:noFill/>
                    </a:lnR>
                    <a:lnT>
                      <a:noFill/>
                    </a:lnT>
                    <a:lnB>
                      <a:noFill/>
                    </a:lnB>
                  </a:tcPr>
                </a:tc>
              </a:tr>
              <a:tr h="504058">
                <a:tc>
                  <a:txBody>
                    <a:bodyPr/>
                    <a:lstStyle/>
                    <a:p>
                      <a:pPr marR="89535" algn="ctr">
                        <a:lnSpc>
                          <a:spcPct val="150000"/>
                        </a:lnSpc>
                        <a:spcAft>
                          <a:spcPts val="0"/>
                        </a:spcAft>
                      </a:pPr>
                      <a:r>
                        <a:rPr lang="en-US" sz="2000" kern="100">
                          <a:latin typeface="Times New Roman"/>
                          <a:ea typeface="宋体"/>
                          <a:cs typeface="Times New Roman"/>
                        </a:rPr>
                        <a:t>3</a:t>
                      </a:r>
                      <a:endParaRPr lang="zh-CN" sz="20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indent="298450" algn="just">
                        <a:lnSpc>
                          <a:spcPct val="150000"/>
                        </a:lnSpc>
                        <a:spcAft>
                          <a:spcPts val="0"/>
                        </a:spcAft>
                      </a:pPr>
                      <a:r>
                        <a:rPr lang="zh-CN" sz="2000" kern="100" dirty="0">
                          <a:latin typeface="Times New Roman"/>
                          <a:ea typeface="宋体"/>
                          <a:cs typeface="Times New Roman"/>
                        </a:rPr>
                        <a:t>安静状态下有较轻疼痛，可以忍受</a:t>
                      </a:r>
                    </a:p>
                  </a:txBody>
                  <a:tcPr marL="68580" marR="68580" marT="0" marB="0" anchor="ctr">
                    <a:lnL>
                      <a:noFill/>
                    </a:lnL>
                    <a:lnR>
                      <a:noFill/>
                    </a:lnR>
                    <a:lnT>
                      <a:noFill/>
                    </a:lnT>
                    <a:lnB>
                      <a:noFill/>
                    </a:lnB>
                  </a:tcPr>
                </a:tc>
              </a:tr>
              <a:tr h="504058">
                <a:tc>
                  <a:txBody>
                    <a:bodyPr/>
                    <a:lstStyle/>
                    <a:p>
                      <a:pPr marR="89535" algn="ctr">
                        <a:lnSpc>
                          <a:spcPct val="150000"/>
                        </a:lnSpc>
                        <a:spcAft>
                          <a:spcPts val="0"/>
                        </a:spcAft>
                      </a:pPr>
                      <a:r>
                        <a:rPr lang="en-US" sz="2000" kern="100">
                          <a:latin typeface="Times New Roman"/>
                          <a:ea typeface="宋体"/>
                          <a:cs typeface="Times New Roman"/>
                        </a:rPr>
                        <a:t>4</a:t>
                      </a:r>
                      <a:endParaRPr lang="zh-CN" sz="2000" kern="100">
                        <a:latin typeface="Times New Roman"/>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R="89535" indent="298450" algn="just">
                        <a:lnSpc>
                          <a:spcPct val="150000"/>
                        </a:lnSpc>
                        <a:spcAft>
                          <a:spcPts val="0"/>
                        </a:spcAft>
                      </a:pPr>
                      <a:r>
                        <a:rPr lang="zh-CN" sz="2000" kern="100" dirty="0">
                          <a:latin typeface="Times New Roman"/>
                          <a:ea typeface="宋体"/>
                          <a:cs typeface="Times New Roman"/>
                        </a:rPr>
                        <a:t>安静状态下有剧烈疼痛，难以忍受</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sh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eaLnBrk="1" hangingPunct="1">
              <a:lnSpc>
                <a:spcPct val="120000"/>
              </a:lnSpc>
              <a:buClr>
                <a:srgbClr val="970D24"/>
              </a:buClr>
              <a:buNone/>
            </a:pPr>
            <a:r>
              <a:rPr lang="zh-CN" altLang="zh-CN" dirty="0" smtClean="0">
                <a:solidFill>
                  <a:schemeClr val="tx2"/>
                </a:solidFill>
                <a:latin typeface="宋体" pitchFamily="2" charset="-122"/>
                <a:ea typeface="宋体" pitchFamily="2" charset="-122"/>
              </a:rPr>
              <a:t>（三）疼痛的程度</a:t>
            </a:r>
          </a:p>
          <a:p>
            <a:pPr lvl="1" indent="-646113" eaLnBrk="1" hangingPunct="1">
              <a:lnSpc>
                <a:spcPct val="120000"/>
              </a:lnSpc>
              <a:buClr>
                <a:srgbClr val="970D24"/>
              </a:buClr>
              <a:buNone/>
            </a:pPr>
            <a:endParaRPr lang="en-US" altLang="zh-CN" b="1" dirty="0" smtClean="0"/>
          </a:p>
          <a:p>
            <a:pPr lvl="1" indent="-646113" eaLnBrk="1" hangingPunct="1">
              <a:lnSpc>
                <a:spcPct val="120000"/>
              </a:lnSpc>
              <a:buClr>
                <a:srgbClr val="970D24"/>
              </a:buClr>
              <a:buNone/>
            </a:pPr>
            <a:r>
              <a:rPr lang="en-US" altLang="zh-CN" b="1" dirty="0" smtClean="0"/>
              <a:t>2</a:t>
            </a:r>
            <a:r>
              <a:rPr lang="zh-CN" altLang="zh-CN" b="1" dirty="0" smtClean="0"/>
              <a:t>．常用的客观疼痛评估工具</a:t>
            </a:r>
            <a:r>
              <a:rPr lang="en-US" altLang="zh-CN" b="1" dirty="0" smtClean="0"/>
              <a:t>  </a:t>
            </a:r>
          </a:p>
          <a:p>
            <a:pPr marL="546100" lvl="1" indent="-449263" eaLnBrk="1" hangingPunct="1">
              <a:lnSpc>
                <a:spcPct val="120000"/>
              </a:lnSpc>
              <a:buClr>
                <a:srgbClr val="970D24"/>
              </a:buClr>
              <a:buFont typeface="Wingdings" pitchFamily="2" charset="2"/>
              <a:buChar char="n"/>
            </a:pPr>
            <a:r>
              <a:rPr lang="zh-CN" altLang="zh-CN" sz="2200" b="1" dirty="0" smtClean="0"/>
              <a:t>当患者在较深镇静、麻醉或接受肌松剂情况下，常常不能主观表达疼痛的强度。</a:t>
            </a:r>
            <a:endParaRPr lang="en-US" altLang="zh-CN" sz="2200" b="1" dirty="0" smtClean="0"/>
          </a:p>
          <a:p>
            <a:pPr marL="546100" lvl="1" indent="-449263" eaLnBrk="1" hangingPunct="1">
              <a:lnSpc>
                <a:spcPct val="120000"/>
              </a:lnSpc>
              <a:buClr>
                <a:srgbClr val="970D24"/>
              </a:buClr>
              <a:buFont typeface="Wingdings" pitchFamily="2" charset="2"/>
              <a:buChar char="n"/>
            </a:pPr>
            <a:r>
              <a:rPr lang="zh-CN" altLang="zh-CN" sz="2200" b="1" dirty="0" smtClean="0"/>
              <a:t>在此情况下，患者的疼痛相关行为</a:t>
            </a:r>
            <a:r>
              <a:rPr lang="en-US" altLang="zh-CN" sz="2200" b="1" dirty="0" smtClean="0"/>
              <a:t>(</a:t>
            </a:r>
            <a:r>
              <a:rPr lang="zh-CN" altLang="zh-CN" sz="2200" b="1" dirty="0" smtClean="0"/>
              <a:t>运动、面部表情和姿势</a:t>
            </a:r>
            <a:r>
              <a:rPr lang="en-US" altLang="zh-CN" sz="2200" b="1" dirty="0" smtClean="0"/>
              <a:t>)</a:t>
            </a:r>
            <a:r>
              <a:rPr lang="zh-CN" altLang="zh-CN" sz="2200" b="1" dirty="0" smtClean="0"/>
              <a:t>与生理指标</a:t>
            </a:r>
            <a:r>
              <a:rPr lang="en-US" altLang="zh-CN" sz="2200" b="1" dirty="0" smtClean="0"/>
              <a:t>(</a:t>
            </a:r>
            <a:r>
              <a:rPr lang="zh-CN" altLang="zh-CN" sz="2200" b="1" dirty="0" smtClean="0"/>
              <a:t>心率、血压和呼吸频率</a:t>
            </a:r>
            <a:r>
              <a:rPr lang="en-US" altLang="zh-CN" sz="2200" b="1" dirty="0" smtClean="0"/>
              <a:t>)</a:t>
            </a:r>
            <a:r>
              <a:rPr lang="zh-CN" altLang="zh-CN" sz="2200" b="1" dirty="0" smtClean="0"/>
              <a:t>的变化也可反映疼痛的程度。</a:t>
            </a:r>
          </a:p>
          <a:p>
            <a:pPr lvl="1" indent="-646113" eaLnBrk="1" hangingPunct="1">
              <a:lnSpc>
                <a:spcPct val="120000"/>
              </a:lnSpc>
              <a:buClr>
                <a:srgbClr val="970D24"/>
              </a:buClr>
              <a:buNone/>
            </a:pPr>
            <a:endParaRPr lang="en-US"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14</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lvl="1" indent="-646113" eaLnBrk="1" hangingPunct="1">
              <a:lnSpc>
                <a:spcPct val="120000"/>
              </a:lnSpc>
              <a:buClr>
                <a:srgbClr val="970D24"/>
              </a:buClr>
              <a:buNone/>
            </a:pPr>
            <a:endParaRPr lang="en-US" altLang="zh-CN" b="1" dirty="0" smtClean="0"/>
          </a:p>
          <a:p>
            <a:pPr lvl="1" indent="-646113" eaLnBrk="1" hangingPunct="1">
              <a:lnSpc>
                <a:spcPct val="120000"/>
              </a:lnSpc>
              <a:buClr>
                <a:srgbClr val="970D24"/>
              </a:buClr>
              <a:buNone/>
            </a:pPr>
            <a:r>
              <a:rPr lang="zh-CN" altLang="zh-CN" b="1" dirty="0" smtClean="0"/>
              <a:t>（</a:t>
            </a:r>
            <a:r>
              <a:rPr lang="en-US" altLang="zh-CN" b="1" dirty="0" smtClean="0"/>
              <a:t>1</a:t>
            </a:r>
            <a:r>
              <a:rPr lang="zh-CN" altLang="zh-CN" b="1" dirty="0" smtClean="0"/>
              <a:t>）行为疼痛量表（</a:t>
            </a:r>
            <a:r>
              <a:rPr lang="en-US" altLang="zh-CN" b="1" dirty="0" smtClean="0"/>
              <a:t>behavioral pain scale</a:t>
            </a:r>
            <a:r>
              <a:rPr lang="zh-CN" altLang="zh-CN" b="1" dirty="0" smtClean="0"/>
              <a:t>，</a:t>
            </a:r>
            <a:r>
              <a:rPr lang="en-US" altLang="zh-CN" b="1" dirty="0" smtClean="0"/>
              <a:t>BPS</a:t>
            </a:r>
            <a:r>
              <a:rPr lang="zh-CN" altLang="zh-CN" b="1" dirty="0" smtClean="0"/>
              <a:t>） 从患者的面部表情、上肢活动、对机械通气的依从性等</a:t>
            </a:r>
            <a:r>
              <a:rPr lang="en-US" altLang="zh-CN" b="1" dirty="0" smtClean="0"/>
              <a:t>3</a:t>
            </a:r>
            <a:r>
              <a:rPr lang="zh-CN" altLang="zh-CN" b="1" dirty="0" smtClean="0"/>
              <a:t>个方面评估，单项评分</a:t>
            </a:r>
            <a:r>
              <a:rPr lang="en-US" altLang="zh-CN" b="1" dirty="0" smtClean="0"/>
              <a:t>1</a:t>
            </a:r>
            <a:r>
              <a:rPr lang="zh-CN" altLang="zh-CN" b="1" dirty="0" smtClean="0"/>
              <a:t>～</a:t>
            </a:r>
            <a:r>
              <a:rPr lang="en-US" altLang="zh-CN" b="1" dirty="0" smtClean="0"/>
              <a:t>4</a:t>
            </a:r>
            <a:r>
              <a:rPr lang="zh-CN" altLang="zh-CN" b="1" dirty="0" smtClean="0"/>
              <a:t>分，总分</a:t>
            </a:r>
            <a:r>
              <a:rPr lang="en-US" altLang="zh-CN" b="1" dirty="0" smtClean="0"/>
              <a:t>3</a:t>
            </a:r>
            <a:r>
              <a:rPr lang="zh-CN" altLang="zh-CN" b="1" dirty="0" smtClean="0"/>
              <a:t>～</a:t>
            </a:r>
            <a:r>
              <a:rPr lang="en-US" altLang="zh-CN" b="1" dirty="0" smtClean="0"/>
              <a:t>12</a:t>
            </a:r>
            <a:r>
              <a:rPr lang="zh-CN" altLang="zh-CN" b="1" dirty="0" smtClean="0"/>
              <a:t>分。</a:t>
            </a:r>
            <a:r>
              <a:rPr lang="en-US" altLang="zh-CN" b="1" dirty="0" smtClean="0"/>
              <a:t>3</a:t>
            </a:r>
            <a:r>
              <a:rPr lang="zh-CN" altLang="zh-CN" b="1" dirty="0" smtClean="0"/>
              <a:t>分为无痛，</a:t>
            </a:r>
            <a:r>
              <a:rPr lang="en-US" altLang="zh-CN" b="1" dirty="0" smtClean="0"/>
              <a:t>12</a:t>
            </a:r>
            <a:r>
              <a:rPr lang="zh-CN" altLang="zh-CN" b="1" dirty="0" smtClean="0"/>
              <a:t>分为最痛。</a:t>
            </a:r>
          </a:p>
          <a:p>
            <a:pPr lvl="1" indent="-646113" eaLnBrk="1" hangingPunct="1">
              <a:lnSpc>
                <a:spcPct val="120000"/>
              </a:lnSpc>
              <a:buClr>
                <a:srgbClr val="970D24"/>
              </a:buClr>
              <a:buNone/>
            </a:pPr>
            <a:endParaRPr lang="en-US" altLang="zh-CN" b="1" dirty="0" smtClean="0"/>
          </a:p>
          <a:p>
            <a:pPr lvl="1" indent="-646113" eaLnBrk="1" hangingPunct="1">
              <a:lnSpc>
                <a:spcPct val="120000"/>
              </a:lnSpc>
              <a:buClr>
                <a:srgbClr val="970D24"/>
              </a:buClr>
              <a:buNone/>
            </a:pPr>
            <a:r>
              <a:rPr lang="zh-CN" altLang="zh-CN" b="1" dirty="0" smtClean="0"/>
              <a:t>（</a:t>
            </a:r>
            <a:r>
              <a:rPr lang="en-US" altLang="zh-CN" b="1" dirty="0" smtClean="0"/>
              <a:t>2</a:t>
            </a:r>
            <a:r>
              <a:rPr lang="zh-CN" altLang="zh-CN" b="1" dirty="0" smtClean="0"/>
              <a:t>）重症疼痛观察工具（</a:t>
            </a:r>
            <a:r>
              <a:rPr lang="en-US" altLang="zh-CN" b="1" dirty="0" smtClean="0"/>
              <a:t>critical care pain observation tool</a:t>
            </a:r>
            <a:r>
              <a:rPr lang="zh-CN" altLang="zh-CN" b="1" dirty="0" smtClean="0"/>
              <a:t>，</a:t>
            </a:r>
            <a:r>
              <a:rPr lang="en-US" altLang="zh-CN" b="1" dirty="0" smtClean="0"/>
              <a:t>CPOT</a:t>
            </a:r>
            <a:r>
              <a:rPr lang="zh-CN" altLang="zh-CN" b="1" dirty="0" smtClean="0"/>
              <a:t>）</a:t>
            </a:r>
            <a:r>
              <a:rPr lang="en-US" altLang="zh-CN" b="1" dirty="0" smtClean="0"/>
              <a:t>  </a:t>
            </a:r>
            <a:r>
              <a:rPr lang="zh-CN" altLang="zh-CN" b="1" dirty="0" smtClean="0"/>
              <a:t>从患者的面部表情、活动、肌肉紧张度、对机械通气的依从性等</a:t>
            </a:r>
            <a:r>
              <a:rPr lang="en-US" altLang="zh-CN" b="1" dirty="0" smtClean="0"/>
              <a:t>4</a:t>
            </a:r>
            <a:r>
              <a:rPr lang="zh-CN" altLang="zh-CN" b="1" dirty="0" smtClean="0"/>
              <a:t>个方面评估，单项评分</a:t>
            </a:r>
            <a:r>
              <a:rPr lang="en-US" altLang="zh-CN" b="1" dirty="0" smtClean="0"/>
              <a:t>0</a:t>
            </a:r>
            <a:r>
              <a:rPr lang="zh-CN" altLang="zh-CN" b="1" dirty="0" smtClean="0"/>
              <a:t>～</a:t>
            </a:r>
            <a:r>
              <a:rPr lang="en-US" altLang="zh-CN" b="1" dirty="0" smtClean="0"/>
              <a:t>2</a:t>
            </a:r>
            <a:r>
              <a:rPr lang="zh-CN" altLang="zh-CN" b="1" dirty="0" smtClean="0"/>
              <a:t>分，总分</a:t>
            </a:r>
            <a:r>
              <a:rPr lang="en-US" altLang="zh-CN" b="1" dirty="0" smtClean="0"/>
              <a:t>0</a:t>
            </a:r>
            <a:r>
              <a:rPr lang="zh-CN" altLang="zh-CN" b="1" dirty="0" smtClean="0"/>
              <a:t>～</a:t>
            </a:r>
            <a:r>
              <a:rPr lang="en-US" altLang="zh-CN" b="1" dirty="0" smtClean="0"/>
              <a:t>8</a:t>
            </a:r>
            <a:r>
              <a:rPr lang="zh-CN" altLang="zh-CN" b="1" dirty="0" smtClean="0"/>
              <a:t>分。</a:t>
            </a:r>
            <a:r>
              <a:rPr lang="en-US" altLang="zh-CN" b="1" dirty="0" smtClean="0"/>
              <a:t>0</a:t>
            </a:r>
            <a:r>
              <a:rPr lang="zh-CN" altLang="zh-CN" b="1" dirty="0" smtClean="0"/>
              <a:t>分为无痛，</a:t>
            </a:r>
            <a:r>
              <a:rPr lang="en-US" altLang="zh-CN" b="1" dirty="0" smtClean="0"/>
              <a:t>8</a:t>
            </a:r>
            <a:r>
              <a:rPr lang="zh-CN" altLang="zh-CN" b="1" dirty="0" smtClean="0"/>
              <a:t>分为最痛。</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15</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467544" y="1124744"/>
            <a:ext cx="8143875" cy="5429250"/>
          </a:xfrm>
        </p:spPr>
        <p:txBody>
          <a:bodyPr/>
          <a:lstStyle/>
          <a:p>
            <a:pPr lvl="1" indent="-646113" eaLnBrk="1" hangingPunct="1">
              <a:lnSpc>
                <a:spcPct val="120000"/>
              </a:lnSpc>
              <a:buClr>
                <a:srgbClr val="970D24"/>
              </a:buClr>
              <a:buNone/>
            </a:pPr>
            <a:endParaRPr lang="en-US" altLang="zh-CN" b="1" dirty="0" smtClean="0"/>
          </a:p>
          <a:p>
            <a:pPr lvl="1" indent="-646113" eaLnBrk="1" hangingPunct="1">
              <a:lnSpc>
                <a:spcPct val="120000"/>
              </a:lnSpc>
              <a:buClr>
                <a:srgbClr val="970D24"/>
              </a:buClr>
              <a:buNone/>
            </a:pPr>
            <a:r>
              <a:rPr lang="zh-CN" altLang="zh-CN" b="1" dirty="0" smtClean="0"/>
              <a:t>（</a:t>
            </a:r>
            <a:r>
              <a:rPr lang="en-US" altLang="zh-CN" b="1" dirty="0" smtClean="0"/>
              <a:t>3</a:t>
            </a:r>
            <a:r>
              <a:rPr lang="zh-CN" altLang="zh-CN" b="1" dirty="0" smtClean="0"/>
              <a:t>）行为疼痛评估量表（</a:t>
            </a:r>
            <a:r>
              <a:rPr lang="en-US" altLang="zh-CN" b="1" dirty="0" smtClean="0"/>
              <a:t>behavioral pain rating scale</a:t>
            </a:r>
            <a:r>
              <a:rPr lang="zh-CN" altLang="zh-CN" b="1" dirty="0" smtClean="0"/>
              <a:t>，</a:t>
            </a:r>
            <a:r>
              <a:rPr lang="en-US" altLang="zh-CN" b="1" dirty="0" smtClean="0"/>
              <a:t>BPRS</a:t>
            </a:r>
            <a:r>
              <a:rPr lang="zh-CN" altLang="zh-CN" b="1" dirty="0" smtClean="0"/>
              <a:t>） 从患者的面部表情、活动、姿势和发音等</a:t>
            </a:r>
            <a:r>
              <a:rPr lang="en-US" altLang="zh-CN" b="1" dirty="0" smtClean="0"/>
              <a:t>4</a:t>
            </a:r>
            <a:r>
              <a:rPr lang="zh-CN" altLang="zh-CN" b="1" dirty="0" smtClean="0"/>
              <a:t>个方面评估，单项评分</a:t>
            </a:r>
            <a:r>
              <a:rPr lang="en-US" altLang="zh-CN" b="1" dirty="0" smtClean="0"/>
              <a:t>0</a:t>
            </a:r>
            <a:r>
              <a:rPr lang="zh-CN" altLang="zh-CN" b="1" dirty="0" smtClean="0"/>
              <a:t>～</a:t>
            </a:r>
            <a:r>
              <a:rPr lang="en-US" altLang="zh-CN" b="1" dirty="0" smtClean="0"/>
              <a:t>3</a:t>
            </a:r>
            <a:r>
              <a:rPr lang="zh-CN" altLang="zh-CN" b="1" dirty="0" smtClean="0"/>
              <a:t>分，总分</a:t>
            </a:r>
            <a:r>
              <a:rPr lang="en-US" altLang="zh-CN" b="1" dirty="0" smtClean="0"/>
              <a:t>0</a:t>
            </a:r>
            <a:r>
              <a:rPr lang="zh-CN" altLang="zh-CN" b="1" dirty="0" smtClean="0"/>
              <a:t>～</a:t>
            </a:r>
            <a:r>
              <a:rPr lang="en-US" altLang="zh-CN" b="1" dirty="0" smtClean="0"/>
              <a:t>12</a:t>
            </a:r>
            <a:r>
              <a:rPr lang="zh-CN" altLang="zh-CN" b="1" dirty="0" smtClean="0"/>
              <a:t>分。</a:t>
            </a:r>
            <a:r>
              <a:rPr lang="en-US" altLang="zh-CN" b="1" dirty="0" smtClean="0"/>
              <a:t>3</a:t>
            </a:r>
            <a:r>
              <a:rPr lang="zh-CN" altLang="zh-CN" b="1" dirty="0" smtClean="0"/>
              <a:t>分为无痛，</a:t>
            </a:r>
            <a:r>
              <a:rPr lang="en-US" altLang="zh-CN" b="1" dirty="0" smtClean="0"/>
              <a:t>12</a:t>
            </a:r>
            <a:r>
              <a:rPr lang="zh-CN" altLang="zh-CN" b="1" dirty="0" smtClean="0"/>
              <a:t>分为最痛。</a:t>
            </a:r>
          </a:p>
          <a:p>
            <a:pPr lvl="1" indent="-646113" eaLnBrk="1" hangingPunct="1">
              <a:lnSpc>
                <a:spcPct val="120000"/>
              </a:lnSpc>
              <a:buClr>
                <a:srgbClr val="970D24"/>
              </a:buClr>
              <a:buNone/>
            </a:pPr>
            <a:endParaRPr lang="en-US" altLang="zh-CN" b="1" dirty="0" smtClean="0"/>
          </a:p>
          <a:p>
            <a:pPr lvl="1" indent="-646113" eaLnBrk="1" hangingPunct="1">
              <a:lnSpc>
                <a:spcPct val="120000"/>
              </a:lnSpc>
              <a:buClr>
                <a:srgbClr val="970D24"/>
              </a:buClr>
              <a:buNone/>
            </a:pPr>
            <a:r>
              <a:rPr lang="zh-CN" altLang="zh-CN" b="1" dirty="0" smtClean="0"/>
              <a:t>（</a:t>
            </a:r>
            <a:r>
              <a:rPr lang="en-US" altLang="zh-CN" b="1" dirty="0" smtClean="0"/>
              <a:t>4</a:t>
            </a:r>
            <a:r>
              <a:rPr lang="zh-CN" altLang="zh-CN" b="1" dirty="0" smtClean="0"/>
              <a:t>）非语言疼痛量表（</a:t>
            </a:r>
            <a:r>
              <a:rPr lang="en-US" altLang="zh-CN" b="1" dirty="0" smtClean="0"/>
              <a:t>nonverbal pain scale</a:t>
            </a:r>
            <a:r>
              <a:rPr lang="zh-CN" altLang="zh-CN" b="1" dirty="0" smtClean="0"/>
              <a:t>，</a:t>
            </a:r>
            <a:r>
              <a:rPr lang="en-US" altLang="zh-CN" b="1" dirty="0" smtClean="0"/>
              <a:t>NVPS</a:t>
            </a:r>
            <a:r>
              <a:rPr lang="zh-CN" altLang="zh-CN" b="1" dirty="0" smtClean="0"/>
              <a:t>）</a:t>
            </a:r>
            <a:r>
              <a:rPr lang="en-US" altLang="zh-CN" b="1" dirty="0" smtClean="0"/>
              <a:t>  </a:t>
            </a:r>
            <a:r>
              <a:rPr lang="zh-CN" altLang="zh-CN" b="1" dirty="0" smtClean="0"/>
              <a:t>从患者的面部表情、活动、姿势、生命体征变化、皮肤颜色和温湿度或瞳孔大小等</a:t>
            </a:r>
            <a:r>
              <a:rPr lang="en-US" altLang="zh-CN" b="1" dirty="0" smtClean="0"/>
              <a:t>5</a:t>
            </a:r>
            <a:r>
              <a:rPr lang="zh-CN" altLang="zh-CN" b="1" dirty="0" smtClean="0"/>
              <a:t>个方面评估，单项评分</a:t>
            </a:r>
            <a:r>
              <a:rPr lang="en-US" altLang="zh-CN" b="1" dirty="0" smtClean="0"/>
              <a:t>0</a:t>
            </a:r>
            <a:r>
              <a:rPr lang="zh-CN" altLang="zh-CN" b="1" dirty="0" smtClean="0"/>
              <a:t>～</a:t>
            </a:r>
            <a:r>
              <a:rPr lang="en-US" altLang="zh-CN" b="1" dirty="0" smtClean="0"/>
              <a:t>2</a:t>
            </a:r>
            <a:r>
              <a:rPr lang="zh-CN" altLang="zh-CN" b="1" dirty="0" smtClean="0"/>
              <a:t>分，总分</a:t>
            </a:r>
            <a:r>
              <a:rPr lang="en-US" altLang="zh-CN" b="1" dirty="0" smtClean="0"/>
              <a:t>0</a:t>
            </a:r>
            <a:r>
              <a:rPr lang="zh-CN" altLang="zh-CN" b="1" dirty="0" smtClean="0"/>
              <a:t>～</a:t>
            </a:r>
            <a:r>
              <a:rPr lang="en-US" altLang="zh-CN" b="1" dirty="0" smtClean="0"/>
              <a:t>10</a:t>
            </a:r>
            <a:r>
              <a:rPr lang="zh-CN" altLang="zh-CN" b="1" dirty="0" smtClean="0"/>
              <a:t>分。</a:t>
            </a:r>
            <a:r>
              <a:rPr lang="en-US" altLang="zh-CN" b="1" dirty="0" smtClean="0"/>
              <a:t>0</a:t>
            </a:r>
            <a:r>
              <a:rPr lang="zh-CN" altLang="zh-CN" b="1" dirty="0" smtClean="0"/>
              <a:t>分为无痛，</a:t>
            </a:r>
            <a:r>
              <a:rPr lang="en-US" altLang="zh-CN" b="1" dirty="0" smtClean="0"/>
              <a:t>10</a:t>
            </a:r>
            <a:r>
              <a:rPr lang="zh-CN" altLang="zh-CN" b="1" dirty="0" smtClean="0"/>
              <a:t>分为最痛。 </a:t>
            </a:r>
            <a:r>
              <a:rPr lang="en-US" altLang="zh-CN" b="1" dirty="0" smtClean="0"/>
              <a:t> </a:t>
            </a:r>
            <a:endParaRPr lang="zh-CN" altLang="zh-CN" b="1" dirty="0" smtClean="0"/>
          </a:p>
          <a:p>
            <a:pPr lvl="1" indent="-646113" eaLnBrk="1" hangingPunct="1">
              <a:lnSpc>
                <a:spcPct val="120000"/>
              </a:lnSpc>
              <a:buClr>
                <a:srgbClr val="970D24"/>
              </a:buClr>
              <a:buNone/>
            </a:pPr>
            <a:r>
              <a:rPr lang="en-US" altLang="zh-CN" b="1" dirty="0" smtClean="0"/>
              <a:t>                    </a:t>
            </a:r>
            <a:endParaRPr lang="zh-CN" altLang="zh-CN" b="1" dirty="0" smtClean="0"/>
          </a:p>
          <a:p>
            <a:pPr lvl="1" indent="-646113" eaLnBrk="1" hangingPunct="1">
              <a:lnSpc>
                <a:spcPct val="120000"/>
              </a:lnSpc>
              <a:buClr>
                <a:srgbClr val="970D24"/>
              </a:buClr>
              <a:buNone/>
            </a:pPr>
            <a:endParaRPr lang="zh-CN" altLang="zh-CN" b="1" dirty="0" smtClean="0"/>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16</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eaLnBrk="1" hangingPunct="1">
              <a:lnSpc>
                <a:spcPct val="120000"/>
              </a:lnSpc>
              <a:buClr>
                <a:srgbClr val="970D24"/>
              </a:buClr>
              <a:buNone/>
            </a:pPr>
            <a:endParaRPr lang="en-US" altLang="zh-CN" dirty="0" smtClean="0">
              <a:solidFill>
                <a:schemeClr val="tx2"/>
              </a:solidFill>
              <a:latin typeface="宋体" pitchFamily="2" charset="-122"/>
              <a:ea typeface="宋体" pitchFamily="2" charset="-122"/>
            </a:endParaRPr>
          </a:p>
          <a:p>
            <a:pPr>
              <a:buNone/>
            </a:pPr>
            <a:r>
              <a:rPr lang="zh-CN" altLang="zh-CN" dirty="0" smtClean="0">
                <a:solidFill>
                  <a:schemeClr val="tx2"/>
                </a:solidFill>
                <a:latin typeface="宋体" pitchFamily="2" charset="-122"/>
                <a:ea typeface="宋体" pitchFamily="2" charset="-122"/>
              </a:rPr>
              <a:t>（四）疼痛的性质</a:t>
            </a: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lvl="1" eaLnBrk="1" hangingPunct="1">
              <a:lnSpc>
                <a:spcPct val="120000"/>
              </a:lnSpc>
              <a:buClr>
                <a:srgbClr val="970D24"/>
              </a:buClr>
            </a:pPr>
            <a:r>
              <a:rPr lang="zh-CN" altLang="zh-CN" b="1" dirty="0" smtClean="0">
                <a:latin typeface="宋体" pitchFamily="2" charset="-122"/>
                <a:ea typeface="宋体" pitchFamily="2" charset="-122"/>
              </a:rPr>
              <a:t>主要有刺痛、灼痛、钝痛、锐痛、牵拉痛、痉挛痛、绞痛、剧痛、牵涉痛等</a:t>
            </a:r>
            <a:r>
              <a:rPr lang="zh-CN" altLang="en-US"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lvl="1" eaLnBrk="1" hangingPunct="1">
              <a:lnSpc>
                <a:spcPct val="120000"/>
              </a:lnSpc>
              <a:buClr>
                <a:srgbClr val="970D24"/>
              </a:buClr>
            </a:pPr>
            <a:r>
              <a:rPr lang="zh-CN" altLang="zh-CN" b="1" dirty="0" smtClean="0">
                <a:latin typeface="宋体" pitchFamily="2" charset="-122"/>
                <a:ea typeface="宋体" pitchFamily="2" charset="-122"/>
              </a:rPr>
              <a:t>疼痛是一种主观感受，这种感受受多种因素影响，有时患者可能难以表达清楚。</a:t>
            </a:r>
          </a:p>
          <a:p>
            <a:pPr lvl="1" eaLnBrk="1" hangingPunct="1">
              <a:lnSpc>
                <a:spcPct val="120000"/>
              </a:lnSpc>
              <a:buClr>
                <a:srgbClr val="970D24"/>
              </a:buClr>
            </a:pP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17</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五</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其他</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lvl="1" eaLnBrk="1" hangingPunct="1">
              <a:lnSpc>
                <a:spcPct val="120000"/>
              </a:lnSpc>
              <a:buClr>
                <a:srgbClr val="970D24"/>
              </a:buClr>
            </a:pPr>
            <a:r>
              <a:rPr lang="zh-CN" altLang="zh-CN" b="1" dirty="0" smtClean="0">
                <a:latin typeface="宋体" pitchFamily="2" charset="-122"/>
                <a:ea typeface="宋体" pitchFamily="2" charset="-122"/>
              </a:rPr>
              <a:t>如疼痛发作时间，持续时间，疼痛变化规律，停止时间及对患者的影响</a:t>
            </a:r>
            <a:r>
              <a:rPr lang="zh-CN" altLang="en-US"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lvl="1" eaLnBrk="1" hangingPunct="1">
              <a:lnSpc>
                <a:spcPct val="120000"/>
              </a:lnSpc>
              <a:buClr>
                <a:srgbClr val="970D24"/>
              </a:buClr>
            </a:pPr>
            <a:r>
              <a:rPr lang="zh-CN" altLang="zh-CN" b="1" dirty="0" smtClean="0">
                <a:latin typeface="宋体" pitchFamily="2" charset="-122"/>
                <a:ea typeface="宋体" pitchFamily="2" charset="-122"/>
              </a:rPr>
              <a:t>可以加重或缓解疼痛的因素。</a:t>
            </a:r>
            <a:endParaRPr lang="en-US" altLang="zh-CN" b="1" dirty="0" smtClean="0">
              <a:latin typeface="宋体" pitchFamily="2" charset="-122"/>
              <a:ea typeface="宋体" pitchFamily="2" charset="-122"/>
            </a:endParaRPr>
          </a:p>
          <a:p>
            <a:pPr lvl="1" eaLnBrk="1" hangingPunct="1">
              <a:lnSpc>
                <a:spcPct val="120000"/>
              </a:lnSpc>
              <a:buClr>
                <a:srgbClr val="970D24"/>
              </a:buClr>
            </a:pPr>
            <a:r>
              <a:rPr lang="zh-CN" altLang="zh-CN" b="1" dirty="0" smtClean="0">
                <a:latin typeface="宋体" pitchFamily="2" charset="-122"/>
                <a:ea typeface="宋体" pitchFamily="2" charset="-122"/>
              </a:rPr>
              <a:t>以往使用过处理疼痛的方法以及效果。</a:t>
            </a:r>
            <a:endParaRPr lang="en-US" altLang="zh-CN" b="1" dirty="0" smtClean="0">
              <a:latin typeface="宋体" pitchFamily="2" charset="-122"/>
              <a:ea typeface="宋体" pitchFamily="2" charset="-122"/>
            </a:endParaRPr>
          </a:p>
          <a:p>
            <a:pPr lvl="1" eaLnBrk="1" hangingPunct="1">
              <a:lnSpc>
                <a:spcPct val="120000"/>
              </a:lnSpc>
              <a:buClr>
                <a:srgbClr val="970D24"/>
              </a:buClr>
            </a:pPr>
            <a:r>
              <a:rPr lang="zh-CN" altLang="zh-CN" b="1" dirty="0" smtClean="0">
                <a:latin typeface="宋体" pitchFamily="2" charset="-122"/>
                <a:ea typeface="宋体" pitchFamily="2" charset="-122"/>
              </a:rPr>
              <a:t>疼痛的伴随症状，如面色苍白、血压升高、瞳孔放大、呼吸急促、心率增加、出汗、骨骼肌紧张、恶心、呕吐等。</a:t>
            </a:r>
          </a:p>
          <a:p>
            <a:pPr lvl="1" eaLnBrk="1" hangingPunct="1">
              <a:lnSpc>
                <a:spcPct val="120000"/>
              </a:lnSpc>
              <a:buClr>
                <a:srgbClr val="970D24"/>
              </a:buClr>
              <a:buNone/>
            </a:pP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18</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六</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治疗</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pPr>
            <a:r>
              <a:rPr lang="zh-CN" altLang="zh-CN" b="1" dirty="0" smtClean="0">
                <a:solidFill>
                  <a:srgbClr val="C00000"/>
                </a:solidFill>
                <a:latin typeface="宋体" pitchFamily="2" charset="-122"/>
                <a:ea typeface="宋体" pitchFamily="2" charset="-122"/>
              </a:rPr>
              <a:t>药物治疗</a:t>
            </a:r>
            <a:r>
              <a:rPr lang="zh-CN" altLang="en-US" b="1" dirty="0" smtClean="0">
                <a:solidFill>
                  <a:srgbClr val="C00000"/>
                </a:solidFill>
                <a:latin typeface="宋体" pitchFamily="2" charset="-122"/>
                <a:ea typeface="宋体" pitchFamily="2" charset="-122"/>
              </a:rPr>
              <a:t>：</a:t>
            </a:r>
            <a:r>
              <a:rPr lang="zh-CN" altLang="zh-CN" b="1" dirty="0" smtClean="0">
                <a:latin typeface="宋体" pitchFamily="2" charset="-122"/>
                <a:ea typeface="宋体" pitchFamily="2" charset="-122"/>
              </a:rPr>
              <a:t>阿片类镇痛药</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非阿片类中枢性镇痛药</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非甾</a:t>
            </a:r>
            <a:r>
              <a:rPr lang="zh-CN" altLang="zh-CN" b="1" dirty="0" smtClean="0">
                <a:latin typeface="宋体" pitchFamily="2" charset="-122"/>
                <a:ea typeface="宋体" pitchFamily="2" charset="-122"/>
              </a:rPr>
              <a:t>体</a:t>
            </a:r>
            <a:r>
              <a:rPr lang="zh-CN" altLang="en-US" b="1" dirty="0" smtClean="0">
                <a:latin typeface="宋体" pitchFamily="2" charset="-122"/>
                <a:ea typeface="宋体" pitchFamily="2" charset="-122"/>
              </a:rPr>
              <a:t>消</a:t>
            </a:r>
            <a:r>
              <a:rPr lang="zh-CN" altLang="zh-CN" b="1" dirty="0" smtClean="0">
                <a:latin typeface="宋体" pitchFamily="2" charset="-122"/>
                <a:ea typeface="宋体" pitchFamily="2" charset="-122"/>
              </a:rPr>
              <a:t>炎镇痛药</a:t>
            </a:r>
            <a:r>
              <a:rPr lang="zh-CN" altLang="zh-CN" b="1" dirty="0" smtClean="0">
                <a:latin typeface="宋体" pitchFamily="2" charset="-122"/>
                <a:ea typeface="宋体" pitchFamily="2" charset="-122"/>
              </a:rPr>
              <a:t>（NSAIDs）</a:t>
            </a:r>
            <a:r>
              <a:rPr lang="zh-CN" altLang="en-US" b="1" dirty="0" smtClean="0">
                <a:latin typeface="宋体" pitchFamily="2" charset="-122"/>
                <a:ea typeface="宋体" pitchFamily="2" charset="-122"/>
              </a:rPr>
              <a:t>、局部麻醉</a:t>
            </a:r>
            <a:r>
              <a:rPr lang="zh-CN" altLang="zh-CN" b="1" dirty="0" smtClean="0">
                <a:latin typeface="宋体" pitchFamily="2" charset="-122"/>
                <a:ea typeface="宋体" pitchFamily="2" charset="-122"/>
              </a:rPr>
              <a:t>药物</a:t>
            </a:r>
            <a:r>
              <a:rPr lang="zh-CN" altLang="en-US" b="1" dirty="0" smtClean="0">
                <a:latin typeface="宋体" pitchFamily="2" charset="-122"/>
                <a:ea typeface="宋体" pitchFamily="2" charset="-122"/>
              </a:rPr>
              <a:t>。</a:t>
            </a:r>
            <a:endParaRPr lang="zh-CN" altLang="zh-CN" b="1" dirty="0" smtClean="0">
              <a:latin typeface="宋体" pitchFamily="2" charset="-122"/>
              <a:ea typeface="宋体" pitchFamily="2" charset="-122"/>
            </a:endParaRPr>
          </a:p>
          <a:p>
            <a:pPr marL="898525" lvl="1" indent="-441325" eaLnBrk="1" hangingPunct="1">
              <a:lnSpc>
                <a:spcPct val="120000"/>
              </a:lnSpc>
              <a:buClr>
                <a:srgbClr val="970D24"/>
              </a:buClr>
            </a:pPr>
            <a:r>
              <a:rPr lang="zh-CN" altLang="zh-CN" b="1" dirty="0" smtClean="0">
                <a:solidFill>
                  <a:srgbClr val="C00000"/>
                </a:solidFill>
                <a:latin typeface="宋体" pitchFamily="2" charset="-122"/>
                <a:ea typeface="宋体" pitchFamily="2" charset="-122"/>
              </a:rPr>
              <a:t>非药物治疗：</a:t>
            </a:r>
            <a:r>
              <a:rPr lang="zh-CN" altLang="zh-CN" b="1" dirty="0" smtClean="0">
                <a:latin typeface="宋体" pitchFamily="2" charset="-122"/>
                <a:ea typeface="宋体" pitchFamily="2" charset="-122"/>
              </a:rPr>
              <a:t>包括心理治疗、物理治疗等手段，可降低患者疼痛的评分及其所需镇痛药的量。</a:t>
            </a:r>
          </a:p>
          <a:p>
            <a:pPr lvl="1" eaLnBrk="1" hangingPunct="1">
              <a:lnSpc>
                <a:spcPct val="120000"/>
              </a:lnSpc>
              <a:buClr>
                <a:srgbClr val="970D24"/>
              </a:buClr>
            </a:pP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19</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500063" y="285750"/>
            <a:ext cx="7816850" cy="785813"/>
          </a:xfrm>
        </p:spPr>
        <p:txBody>
          <a:bodyPr/>
          <a:lstStyle/>
          <a:p>
            <a:pPr algn="ctr" eaLnBrk="1" hangingPunct="1"/>
            <a:r>
              <a:rPr lang="zh-CN" altLang="en-US" smtClean="0">
                <a:ea typeface="黑体" pitchFamily="2" charset="-122"/>
              </a:rPr>
              <a:t>目   录</a:t>
            </a:r>
          </a:p>
        </p:txBody>
      </p:sp>
      <p:sp>
        <p:nvSpPr>
          <p:cNvPr id="4099" name="Rectangle 3"/>
          <p:cNvSpPr>
            <a:spLocks noGrp="1" noChangeArrowheads="1"/>
          </p:cNvSpPr>
          <p:nvPr>
            <p:ph type="body" idx="4294967295"/>
          </p:nvPr>
        </p:nvSpPr>
        <p:spPr>
          <a:xfrm>
            <a:off x="1619250" y="1989138"/>
            <a:ext cx="6297613" cy="3983037"/>
          </a:xfrm>
        </p:spPr>
        <p:txBody>
          <a:bodyPr/>
          <a:lstStyle/>
          <a:p>
            <a:pPr>
              <a:buFont typeface="Wingdings" pitchFamily="2" charset="2"/>
              <a:buNone/>
            </a:pPr>
            <a:r>
              <a:rPr lang="zh-CN" altLang="en-US" dirty="0" smtClean="0">
                <a:solidFill>
                  <a:schemeClr val="tx2"/>
                </a:solidFill>
                <a:ea typeface="黑体" pitchFamily="2" charset="-122"/>
              </a:rPr>
              <a:t>  </a:t>
            </a:r>
            <a:endParaRPr lang="en-US" altLang="zh-CN" dirty="0" smtClean="0">
              <a:solidFill>
                <a:schemeClr val="tx2"/>
              </a:solidFill>
              <a:ea typeface="黑体" pitchFamily="2" charset="-122"/>
            </a:endParaRPr>
          </a:p>
          <a:p>
            <a:pPr>
              <a:buNone/>
            </a:pPr>
            <a:r>
              <a:rPr lang="en-US" altLang="zh-CN" sz="2000" dirty="0" smtClean="0">
                <a:solidFill>
                  <a:schemeClr val="tx2"/>
                </a:solidFill>
                <a:ea typeface="黑体" pitchFamily="2" charset="-122"/>
              </a:rPr>
              <a:t>         </a:t>
            </a:r>
            <a:r>
              <a:rPr lang="zh-CN" altLang="en-US" sz="2400" dirty="0" smtClean="0">
                <a:solidFill>
                  <a:schemeClr val="tx2"/>
                </a:solidFill>
                <a:ea typeface="黑体" pitchFamily="2" charset="-122"/>
              </a:rPr>
              <a:t>第一节   </a:t>
            </a:r>
            <a:r>
              <a:rPr lang="zh-CN" altLang="zh-CN" sz="2400" dirty="0" smtClean="0">
                <a:solidFill>
                  <a:schemeClr val="tx2"/>
                </a:solidFill>
                <a:ea typeface="黑体" pitchFamily="2" charset="-122"/>
              </a:rPr>
              <a:t>危重患者的镇痛管理</a:t>
            </a:r>
            <a:endParaRPr lang="en-US" altLang="zh-CN" sz="2400" dirty="0" smtClean="0">
              <a:solidFill>
                <a:schemeClr val="tx2"/>
              </a:solidFill>
              <a:ea typeface="黑体" pitchFamily="2" charset="-122"/>
            </a:endParaRPr>
          </a:p>
          <a:p>
            <a:pPr>
              <a:buFont typeface="Wingdings" pitchFamily="2" charset="2"/>
              <a:buNone/>
            </a:pPr>
            <a:endParaRPr lang="en-US" altLang="zh-CN" sz="3200" dirty="0" smtClean="0">
              <a:ea typeface="宋体" pitchFamily="2" charset="-122"/>
            </a:endParaRPr>
          </a:p>
          <a:p>
            <a:pPr>
              <a:buNone/>
            </a:pPr>
            <a:r>
              <a:rPr lang="zh-CN" altLang="en-US" sz="2400" dirty="0" smtClean="0">
                <a:solidFill>
                  <a:schemeClr val="tx2"/>
                </a:solidFill>
                <a:ea typeface="黑体" pitchFamily="2" charset="-122"/>
              </a:rPr>
              <a:t>        第二节   </a:t>
            </a:r>
            <a:r>
              <a:rPr lang="zh-CN" altLang="zh-CN" sz="2400" dirty="0" smtClean="0">
                <a:solidFill>
                  <a:schemeClr val="tx2"/>
                </a:solidFill>
                <a:ea typeface="黑体" pitchFamily="2" charset="-122"/>
              </a:rPr>
              <a:t>危重患者的镇</a:t>
            </a:r>
            <a:r>
              <a:rPr lang="zh-CN" altLang="en-US" sz="2400" dirty="0" smtClean="0">
                <a:solidFill>
                  <a:schemeClr val="tx2"/>
                </a:solidFill>
                <a:ea typeface="黑体" pitchFamily="2" charset="-122"/>
              </a:rPr>
              <a:t>静</a:t>
            </a:r>
            <a:r>
              <a:rPr lang="zh-CN" altLang="zh-CN" sz="2400" dirty="0" smtClean="0">
                <a:solidFill>
                  <a:schemeClr val="tx2"/>
                </a:solidFill>
                <a:ea typeface="黑体" pitchFamily="2" charset="-122"/>
              </a:rPr>
              <a:t>管理</a:t>
            </a:r>
            <a:endParaRPr lang="en-US" altLang="zh-CN" sz="2400" dirty="0" smtClean="0">
              <a:solidFill>
                <a:schemeClr val="tx2"/>
              </a:solidFill>
              <a:ea typeface="黑体" pitchFamily="2" charset="-122"/>
            </a:endParaRPr>
          </a:p>
          <a:p>
            <a:pPr>
              <a:buFont typeface="Wingdings" pitchFamily="2" charset="2"/>
              <a:buNone/>
            </a:pPr>
            <a:endParaRPr lang="en-US" altLang="zh-CN" sz="2400" dirty="0" smtClean="0">
              <a:solidFill>
                <a:schemeClr val="tx2"/>
              </a:solidFill>
              <a:ea typeface="黑体" pitchFamily="2" charset="-122"/>
            </a:endParaRPr>
          </a:p>
          <a:p>
            <a:pPr>
              <a:buNone/>
            </a:pPr>
            <a:r>
              <a:rPr lang="en-US" altLang="zh-CN" sz="2400" dirty="0" smtClean="0">
                <a:solidFill>
                  <a:schemeClr val="tx2"/>
                </a:solidFill>
                <a:ea typeface="黑体" pitchFamily="2" charset="-122"/>
              </a:rPr>
              <a:t>        </a:t>
            </a:r>
            <a:r>
              <a:rPr lang="zh-CN" altLang="en-US" sz="2400" dirty="0" smtClean="0">
                <a:solidFill>
                  <a:schemeClr val="tx2"/>
                </a:solidFill>
                <a:ea typeface="黑体" pitchFamily="2" charset="-122"/>
              </a:rPr>
              <a:t>第三节   </a:t>
            </a:r>
            <a:r>
              <a:rPr lang="zh-CN" altLang="zh-CN" sz="2400" dirty="0" smtClean="0">
                <a:solidFill>
                  <a:schemeClr val="tx2"/>
                </a:solidFill>
                <a:ea typeface="黑体" pitchFamily="2" charset="-122"/>
              </a:rPr>
              <a:t>危重患者的</a:t>
            </a:r>
            <a:r>
              <a:rPr lang="zh-CN" altLang="en-US" sz="2400" dirty="0" smtClean="0">
                <a:solidFill>
                  <a:schemeClr val="tx2"/>
                </a:solidFill>
                <a:ea typeface="黑体" pitchFamily="2" charset="-122"/>
              </a:rPr>
              <a:t>谵妄</a:t>
            </a:r>
            <a:r>
              <a:rPr lang="zh-CN" altLang="zh-CN" sz="2400" dirty="0" smtClean="0">
                <a:solidFill>
                  <a:schemeClr val="tx2"/>
                </a:solidFill>
                <a:ea typeface="黑体" pitchFamily="2" charset="-122"/>
              </a:rPr>
              <a:t>管理</a:t>
            </a:r>
          </a:p>
        </p:txBody>
      </p:sp>
      <p:sp>
        <p:nvSpPr>
          <p:cNvPr id="4100" name="Text Box 17"/>
          <p:cNvSpPr txBox="1">
            <a:spLocks noChangeArrowheads="1"/>
          </p:cNvSpPr>
          <p:nvPr/>
        </p:nvSpPr>
        <p:spPr bwMode="auto">
          <a:xfrm>
            <a:off x="1962150" y="4568825"/>
            <a:ext cx="338138" cy="457200"/>
          </a:xfrm>
          <a:prstGeom prst="rect">
            <a:avLst/>
          </a:prstGeom>
          <a:noFill/>
          <a:ln w="9525">
            <a:noFill/>
            <a:miter lim="800000"/>
            <a:headEnd/>
            <a:tailEnd/>
          </a:ln>
        </p:spPr>
        <p:txBody>
          <a:bodyPr wrap="none" lIns="91431" tIns="45715" rIns="91431" bIns="45715">
            <a:spAutoFit/>
          </a:bodyPr>
          <a:lstStyle/>
          <a:p>
            <a:pPr algn="ctr" eaLnBrk="0" hangingPunct="0"/>
            <a:r>
              <a:rPr lang="en-US" altLang="zh-CN" b="1">
                <a:solidFill>
                  <a:schemeClr val="bg1"/>
                </a:solidFill>
                <a:latin typeface="黑体" pitchFamily="2" charset="-122"/>
                <a:ea typeface="黑体" pitchFamily="2" charset="-122"/>
              </a:rPr>
              <a:t>4</a:t>
            </a:r>
          </a:p>
        </p:txBody>
      </p:sp>
      <p:sp>
        <p:nvSpPr>
          <p:cNvPr id="4101" name="Line 18"/>
          <p:cNvSpPr>
            <a:spLocks noChangeShapeType="1"/>
          </p:cNvSpPr>
          <p:nvPr/>
        </p:nvSpPr>
        <p:spPr bwMode="auto">
          <a:xfrm flipV="1">
            <a:off x="2300288" y="2924175"/>
            <a:ext cx="5584825" cy="19050"/>
          </a:xfrm>
          <a:prstGeom prst="line">
            <a:avLst/>
          </a:prstGeom>
          <a:noFill/>
          <a:ln w="25400">
            <a:solidFill>
              <a:srgbClr val="C0C0C0"/>
            </a:solidFill>
            <a:prstDash val="sysDot"/>
            <a:round/>
            <a:headEnd/>
            <a:tailEnd type="oval" w="med" len="med"/>
          </a:ln>
        </p:spPr>
        <p:txBody>
          <a:bodyPr wrap="none" anchor="ctr"/>
          <a:lstStyle/>
          <a:p>
            <a:endParaRPr lang="zh-CN" altLang="en-US"/>
          </a:p>
        </p:txBody>
      </p:sp>
      <p:sp>
        <p:nvSpPr>
          <p:cNvPr id="4102" name="Line 19"/>
          <p:cNvSpPr>
            <a:spLocks noChangeShapeType="1"/>
          </p:cNvSpPr>
          <p:nvPr/>
        </p:nvSpPr>
        <p:spPr bwMode="auto">
          <a:xfrm flipV="1">
            <a:off x="2268538" y="3927475"/>
            <a:ext cx="5616575" cy="77788"/>
          </a:xfrm>
          <a:prstGeom prst="line">
            <a:avLst/>
          </a:prstGeom>
          <a:noFill/>
          <a:ln w="25400">
            <a:solidFill>
              <a:srgbClr val="C0C0C0"/>
            </a:solidFill>
            <a:prstDash val="sysDot"/>
            <a:round/>
            <a:headEnd/>
            <a:tailEnd type="oval" w="med" len="med"/>
          </a:ln>
        </p:spPr>
        <p:txBody>
          <a:bodyPr wrap="none" anchor="ctr"/>
          <a:lstStyle/>
          <a:p>
            <a:endParaRPr lang="zh-CN" altLang="en-US"/>
          </a:p>
        </p:txBody>
      </p:sp>
      <p:sp>
        <p:nvSpPr>
          <p:cNvPr id="4103" name="Line 20"/>
          <p:cNvSpPr>
            <a:spLocks noChangeShapeType="1"/>
          </p:cNvSpPr>
          <p:nvPr/>
        </p:nvSpPr>
        <p:spPr bwMode="auto">
          <a:xfrm flipV="1">
            <a:off x="2130425" y="4868863"/>
            <a:ext cx="5826125" cy="17462"/>
          </a:xfrm>
          <a:prstGeom prst="line">
            <a:avLst/>
          </a:prstGeom>
          <a:noFill/>
          <a:ln w="25400">
            <a:solidFill>
              <a:srgbClr val="C0C0C0"/>
            </a:solidFill>
            <a:prstDash val="sysDot"/>
            <a:round/>
            <a:headEnd/>
            <a:tailEnd type="oval" w="med" len="med"/>
          </a:ln>
        </p:spPr>
        <p:txBody>
          <a:bodyPr wrap="none" anchor="ctr"/>
          <a:lstStyle/>
          <a:p>
            <a:endParaRPr lang="zh-CN" altLang="en-US"/>
          </a:p>
        </p:txBody>
      </p:sp>
      <p:grpSp>
        <p:nvGrpSpPr>
          <p:cNvPr id="4104" name="Group 4"/>
          <p:cNvGrpSpPr>
            <a:grpSpLocks/>
          </p:cNvGrpSpPr>
          <p:nvPr/>
        </p:nvGrpSpPr>
        <p:grpSpPr bwMode="auto">
          <a:xfrm>
            <a:off x="1692275" y="2420938"/>
            <a:ext cx="688975" cy="593725"/>
            <a:chOff x="0" y="0"/>
            <a:chExt cx="1549" cy="1351"/>
          </a:xfrm>
        </p:grpSpPr>
        <p:sp>
          <p:nvSpPr>
            <p:cNvPr id="4110" name="AutoShape 5"/>
            <p:cNvSpPr>
              <a:spLocks noChangeArrowheads="1"/>
            </p:cNvSpPr>
            <p:nvPr/>
          </p:nvSpPr>
          <p:spPr bwMode="auto">
            <a:xfrm>
              <a:off x="13" y="23"/>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w="9525">
              <a:noFill/>
              <a:miter lim="800000"/>
              <a:headEnd/>
              <a:tailEnd/>
            </a:ln>
          </p:spPr>
          <p:txBody>
            <a:bodyPr wrap="none" anchor="ctr"/>
            <a:lstStyle/>
            <a:p>
              <a:endParaRPr lang="zh-CN" altLang="en-US">
                <a:solidFill>
                  <a:schemeClr val="tx1"/>
                </a:solidFill>
                <a:ea typeface="宋体" pitchFamily="2" charset="-122"/>
              </a:endParaRPr>
            </a:p>
          </p:txBody>
        </p:sp>
        <p:sp>
          <p:nvSpPr>
            <p:cNvPr id="4111" name="AutoShape 6"/>
            <p:cNvSpPr>
              <a:spLocks noChangeArrowheads="1"/>
            </p:cNvSpPr>
            <p:nvPr/>
          </p:nvSpPr>
          <p:spPr bwMode="auto">
            <a:xfrm>
              <a:off x="0" y="0"/>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w="9525">
              <a:noFill/>
              <a:miter lim="800000"/>
              <a:headEnd/>
              <a:tailEnd/>
            </a:ln>
          </p:spPr>
          <p:txBody>
            <a:bodyPr wrap="none" anchor="ctr"/>
            <a:lstStyle/>
            <a:p>
              <a:endParaRPr lang="zh-CN" altLang="en-US">
                <a:solidFill>
                  <a:schemeClr val="tx1"/>
                </a:solidFill>
                <a:ea typeface="宋体" pitchFamily="2" charset="-122"/>
              </a:endParaRPr>
            </a:p>
          </p:txBody>
        </p:sp>
        <p:sp>
          <p:nvSpPr>
            <p:cNvPr id="4112" name="AutoShape 7"/>
            <p:cNvSpPr>
              <a:spLocks noChangeArrowheads="1"/>
            </p:cNvSpPr>
            <p:nvPr/>
          </p:nvSpPr>
          <p:spPr bwMode="auto">
            <a:xfrm>
              <a:off x="90" y="80"/>
              <a:ext cx="1350" cy="1168"/>
            </a:xfrm>
            <a:prstGeom prst="hexagon">
              <a:avLst>
                <a:gd name="adj" fmla="val 28896"/>
                <a:gd name="vf" fmla="val 115470"/>
              </a:avLst>
            </a:prstGeom>
            <a:gradFill rotWithShape="1">
              <a:gsLst>
                <a:gs pos="0">
                  <a:srgbClr val="CCFFCC"/>
                </a:gs>
                <a:gs pos="100000">
                  <a:srgbClr val="5E765E"/>
                </a:gs>
              </a:gsLst>
              <a:path path="rect">
                <a:fillToRect l="100000" t="100000"/>
              </a:path>
            </a:gradFill>
            <a:ln w="9525">
              <a:noFill/>
              <a:miter lim="800000"/>
              <a:headEnd/>
              <a:tailEnd/>
            </a:ln>
          </p:spPr>
          <p:txBody>
            <a:bodyPr wrap="none" anchor="ctr"/>
            <a:lstStyle/>
            <a:p>
              <a:r>
                <a:rPr lang="en-US" altLang="zh-CN">
                  <a:solidFill>
                    <a:schemeClr val="bg1"/>
                  </a:solidFill>
                  <a:ea typeface="宋体" pitchFamily="2" charset="-122"/>
                </a:rPr>
                <a:t> </a:t>
              </a:r>
              <a:r>
                <a:rPr lang="en-US" altLang="zh-CN" b="1">
                  <a:solidFill>
                    <a:schemeClr val="bg1"/>
                  </a:solidFill>
                  <a:ea typeface="宋体" pitchFamily="2" charset="-122"/>
                </a:rPr>
                <a:t>1</a:t>
              </a:r>
            </a:p>
          </p:txBody>
        </p:sp>
      </p:grpSp>
      <p:grpSp>
        <p:nvGrpSpPr>
          <p:cNvPr id="4105" name="Group 11"/>
          <p:cNvGrpSpPr>
            <a:grpSpLocks/>
          </p:cNvGrpSpPr>
          <p:nvPr/>
        </p:nvGrpSpPr>
        <p:grpSpPr bwMode="auto">
          <a:xfrm>
            <a:off x="1692275" y="3411538"/>
            <a:ext cx="687388" cy="593725"/>
            <a:chOff x="0" y="0"/>
            <a:chExt cx="1549" cy="1351"/>
          </a:xfrm>
        </p:grpSpPr>
        <p:sp>
          <p:nvSpPr>
            <p:cNvPr id="4107" name="AutoShape 12"/>
            <p:cNvSpPr>
              <a:spLocks noChangeArrowheads="1"/>
            </p:cNvSpPr>
            <p:nvPr/>
          </p:nvSpPr>
          <p:spPr bwMode="auto">
            <a:xfrm>
              <a:off x="13" y="23"/>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w="9525">
              <a:noFill/>
              <a:miter lim="800000"/>
              <a:headEnd/>
              <a:tailEnd/>
            </a:ln>
          </p:spPr>
          <p:txBody>
            <a:bodyPr wrap="none" anchor="ctr"/>
            <a:lstStyle/>
            <a:p>
              <a:endParaRPr lang="zh-CN" altLang="en-US">
                <a:solidFill>
                  <a:schemeClr val="tx1"/>
                </a:solidFill>
                <a:ea typeface="宋体" pitchFamily="2" charset="-122"/>
              </a:endParaRPr>
            </a:p>
          </p:txBody>
        </p:sp>
        <p:sp>
          <p:nvSpPr>
            <p:cNvPr id="4108" name="AutoShape 13"/>
            <p:cNvSpPr>
              <a:spLocks noChangeArrowheads="1"/>
            </p:cNvSpPr>
            <p:nvPr/>
          </p:nvSpPr>
          <p:spPr bwMode="auto">
            <a:xfrm>
              <a:off x="0" y="0"/>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w="9525">
              <a:noFill/>
              <a:miter lim="800000"/>
              <a:headEnd/>
              <a:tailEnd/>
            </a:ln>
          </p:spPr>
          <p:txBody>
            <a:bodyPr wrap="none" anchor="ctr"/>
            <a:lstStyle/>
            <a:p>
              <a:endParaRPr lang="zh-CN" altLang="en-US">
                <a:solidFill>
                  <a:schemeClr val="tx1"/>
                </a:solidFill>
                <a:ea typeface="宋体" pitchFamily="2" charset="-122"/>
              </a:endParaRPr>
            </a:p>
          </p:txBody>
        </p:sp>
        <p:sp>
          <p:nvSpPr>
            <p:cNvPr id="4109" name="AutoShape 14"/>
            <p:cNvSpPr>
              <a:spLocks noChangeArrowheads="1"/>
            </p:cNvSpPr>
            <p:nvPr/>
          </p:nvSpPr>
          <p:spPr bwMode="auto">
            <a:xfrm>
              <a:off x="90" y="80"/>
              <a:ext cx="1350" cy="1168"/>
            </a:xfrm>
            <a:prstGeom prst="hexagon">
              <a:avLst>
                <a:gd name="adj" fmla="val 28896"/>
                <a:gd name="vf" fmla="val 115470"/>
              </a:avLst>
            </a:prstGeom>
            <a:gradFill rotWithShape="1">
              <a:gsLst>
                <a:gs pos="0">
                  <a:srgbClr val="66CCFF"/>
                </a:gs>
                <a:gs pos="100000">
                  <a:srgbClr val="2F5E76"/>
                </a:gs>
              </a:gsLst>
              <a:path path="rect">
                <a:fillToRect l="100000" t="100000"/>
              </a:path>
            </a:gradFill>
            <a:ln w="9525">
              <a:noFill/>
              <a:miter lim="800000"/>
              <a:headEnd/>
              <a:tailEnd/>
            </a:ln>
          </p:spPr>
          <p:txBody>
            <a:bodyPr wrap="none" anchor="ctr"/>
            <a:lstStyle/>
            <a:p>
              <a:r>
                <a:rPr lang="en-US" altLang="zh-CN">
                  <a:solidFill>
                    <a:schemeClr val="bg1"/>
                  </a:solidFill>
                  <a:ea typeface="宋体" pitchFamily="2" charset="-122"/>
                </a:rPr>
                <a:t> </a:t>
              </a:r>
              <a:r>
                <a:rPr lang="en-US" altLang="zh-CN" b="1">
                  <a:solidFill>
                    <a:schemeClr val="bg1"/>
                  </a:solidFill>
                  <a:ea typeface="宋体" pitchFamily="2" charset="-122"/>
                </a:rPr>
                <a:t>2</a:t>
              </a:r>
              <a:endParaRPr lang="en-US" altLang="zh-CN">
                <a:solidFill>
                  <a:schemeClr val="bg1"/>
                </a:solidFill>
                <a:ea typeface="宋体" pitchFamily="2" charset="-122"/>
              </a:endParaRPr>
            </a:p>
          </p:txBody>
        </p:sp>
      </p:grpSp>
      <p:sp>
        <p:nvSpPr>
          <p:cNvPr id="4106" name="AutoShape 16"/>
          <p:cNvSpPr>
            <a:spLocks noChangeArrowheads="1"/>
          </p:cNvSpPr>
          <p:nvPr/>
        </p:nvSpPr>
        <p:spPr bwMode="auto">
          <a:xfrm>
            <a:off x="1692275" y="4348163"/>
            <a:ext cx="679450" cy="593725"/>
          </a:xfrm>
          <a:prstGeom prst="hexagon">
            <a:avLst>
              <a:gd name="adj" fmla="val 28610"/>
              <a:gd name="vf" fmla="val 115470"/>
            </a:avLst>
          </a:prstGeom>
          <a:gradFill rotWithShape="1">
            <a:gsLst>
              <a:gs pos="0">
                <a:srgbClr val="FF99CC"/>
              </a:gs>
              <a:gs pos="100000">
                <a:srgbClr val="76475E"/>
              </a:gs>
            </a:gsLst>
            <a:path path="rect">
              <a:fillToRect l="100000" t="100000"/>
            </a:path>
          </a:gradFill>
          <a:ln w="9525">
            <a:noFill/>
            <a:miter lim="800000"/>
            <a:headEnd/>
            <a:tailEnd/>
          </a:ln>
        </p:spPr>
        <p:txBody>
          <a:bodyPr wrap="none" anchor="ctr"/>
          <a:lstStyle/>
          <a:p>
            <a:r>
              <a:rPr lang="en-US" altLang="zh-CN" b="1">
                <a:solidFill>
                  <a:schemeClr val="bg1"/>
                </a:solidFill>
                <a:ea typeface="宋体" pitchFamily="2" charset="-122"/>
              </a:rPr>
              <a:t> 3</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endParaRPr lang="zh-CN" altLang="en-US" dirty="0" smtClean="0">
              <a:latin typeface="黑体" pitchFamily="2" charset="-122"/>
              <a:ea typeface="黑体" pitchFamily="2" charset="-122"/>
            </a:endParaRPr>
          </a:p>
        </p:txBody>
      </p:sp>
      <p:sp>
        <p:nvSpPr>
          <p:cNvPr id="25603" name="矩形 3"/>
          <p:cNvSpPr>
            <a:spLocks noChangeArrowheads="1"/>
          </p:cNvSpPr>
          <p:nvPr/>
        </p:nvSpPr>
        <p:spPr bwMode="auto">
          <a:xfrm>
            <a:off x="928688" y="2500313"/>
            <a:ext cx="7572375" cy="830262"/>
          </a:xfrm>
          <a:prstGeom prst="rect">
            <a:avLst/>
          </a:prstGeom>
          <a:noFill/>
          <a:ln w="9525">
            <a:noFill/>
            <a:miter lim="800000"/>
            <a:headEnd/>
            <a:tailEnd/>
          </a:ln>
        </p:spPr>
        <p:txBody>
          <a:bodyPr>
            <a:spAutoFit/>
          </a:bodyPr>
          <a:lstStyle/>
          <a:p>
            <a:pPr algn="ctr" eaLnBrk="0" hangingPunct="0"/>
            <a:r>
              <a:rPr lang="zh-CN" altLang="en-US" sz="4800" dirty="0" smtClean="0">
                <a:solidFill>
                  <a:schemeClr val="tx2"/>
                </a:solidFill>
                <a:ea typeface="黑体" pitchFamily="2" charset="-122"/>
              </a:rPr>
              <a:t>护理措施</a:t>
            </a:r>
            <a:endParaRPr lang="zh-CN" altLang="en-US" sz="3200" dirty="0">
              <a:solidFill>
                <a:srgbClr val="FFFFFF"/>
              </a:solidFill>
              <a:latin typeface="Verdana" pitchFamily="34" charset="0"/>
              <a:ea typeface="宋体" pitchFamily="2" charset="-122"/>
            </a:endParaRPr>
          </a:p>
        </p:txBody>
      </p:sp>
      <p:sp>
        <p:nvSpPr>
          <p:cNvPr id="25604" name="Rectangle 6"/>
          <p:cNvSpPr>
            <a:spLocks noGrp="1" noChangeArrowheads="1"/>
          </p:cNvSpPr>
          <p:nvPr>
            <p:ph type="sldNum" sz="quarter" idx="10"/>
          </p:nvPr>
        </p:nvSpPr>
        <p:spPr>
          <a:xfrm>
            <a:off x="3429000" y="6500813"/>
            <a:ext cx="2133600" cy="307975"/>
          </a:xfrm>
          <a:noFill/>
        </p:spPr>
        <p:txBody>
          <a:bodyPr/>
          <a:lstStyle/>
          <a:p>
            <a:fld id="{B443AEB7-BBB9-4795-A361-E7BB8F5D1F51}" type="slidenum">
              <a:rPr lang="zh-CN" altLang="en-US" smtClean="0"/>
              <a:pPr/>
              <a:t>20</a:t>
            </a:fld>
            <a:endParaRPr lang="en-US" altLang="zh-CN" smtClean="0"/>
          </a:p>
        </p:txBody>
      </p:sp>
    </p:spTree>
  </p:cSld>
  <p:clrMapOvr>
    <a:masterClrMapping/>
  </p:clrMapOvr>
  <p:transition>
    <p:push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一</a:t>
            </a:r>
            <a:r>
              <a:rPr lang="zh-CN" altLang="zh-CN" dirty="0" smtClean="0">
                <a:solidFill>
                  <a:schemeClr val="tx2"/>
                </a:solidFill>
                <a:latin typeface="宋体" pitchFamily="2" charset="-122"/>
                <a:ea typeface="宋体" pitchFamily="2" charset="-122"/>
              </a:rPr>
              <a:t>）准确评估疼痛程度</a:t>
            </a: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pPr>
            <a:r>
              <a:rPr lang="zh-CN" altLang="zh-CN" b="1" dirty="0" smtClean="0">
                <a:solidFill>
                  <a:srgbClr val="C00000"/>
                </a:solidFill>
                <a:latin typeface="宋体" pitchFamily="2" charset="-122"/>
                <a:ea typeface="宋体" pitchFamily="2" charset="-122"/>
              </a:rPr>
              <a:t>关注患者的主诉</a:t>
            </a:r>
            <a:r>
              <a:rPr lang="en-US" altLang="zh-CN" b="1" dirty="0" smtClean="0">
                <a:solidFill>
                  <a:srgbClr val="C00000"/>
                </a:solidFill>
                <a:latin typeface="宋体" pitchFamily="2" charset="-122"/>
                <a:ea typeface="宋体" pitchFamily="2" charset="-122"/>
              </a:rPr>
              <a:t>  </a:t>
            </a:r>
            <a:r>
              <a:rPr lang="zh-CN" altLang="zh-CN" b="1" dirty="0" smtClean="0">
                <a:latin typeface="宋体" pitchFamily="2" charset="-122"/>
                <a:ea typeface="宋体" pitchFamily="2" charset="-122"/>
              </a:rPr>
              <a:t>依靠患者的主诉来判断疼痛是否存在及疼痛的部位、性质、开始时间、持续时间、加重或缓解因素、伴随症状、对睡眠的影响。</a:t>
            </a:r>
          </a:p>
          <a:p>
            <a:pPr marL="898525" lvl="1" indent="-441325" eaLnBrk="1" hangingPunct="1">
              <a:lnSpc>
                <a:spcPct val="120000"/>
              </a:lnSpc>
              <a:buClr>
                <a:srgbClr val="970D24"/>
              </a:buClr>
            </a:pPr>
            <a:r>
              <a:rPr lang="zh-CN" altLang="zh-CN" b="1" dirty="0" smtClean="0">
                <a:solidFill>
                  <a:srgbClr val="C00000"/>
                </a:solidFill>
                <a:latin typeface="宋体" pitchFamily="2" charset="-122"/>
                <a:ea typeface="宋体" pitchFamily="2" charset="-122"/>
              </a:rPr>
              <a:t>选择合适的评估量表</a:t>
            </a:r>
            <a:r>
              <a:rPr lang="en-US" altLang="zh-CN" b="1" dirty="0" smtClean="0">
                <a:solidFill>
                  <a:srgbClr val="C00000"/>
                </a:solidFill>
                <a:latin typeface="宋体" pitchFamily="2" charset="-122"/>
                <a:ea typeface="宋体" pitchFamily="2" charset="-122"/>
              </a:rPr>
              <a:t>  </a:t>
            </a:r>
            <a:r>
              <a:rPr lang="zh-CN" altLang="zh-CN" b="1" dirty="0" smtClean="0">
                <a:latin typeface="宋体" pitchFamily="2" charset="-122"/>
                <a:ea typeface="宋体" pitchFamily="2" charset="-122"/>
              </a:rPr>
              <a:t>对于无法进行语言交流的患者，可采用写字、手势等非语言交流的方式，或采用客观疼痛评估工具进行评估。</a:t>
            </a:r>
          </a:p>
          <a:p>
            <a:pPr marL="898525" lvl="1" indent="-441325" eaLnBrk="1" hangingPunct="1">
              <a:lnSpc>
                <a:spcPct val="120000"/>
              </a:lnSpc>
              <a:buClr>
                <a:srgbClr val="970D24"/>
              </a:buClr>
            </a:pPr>
            <a:r>
              <a:rPr lang="zh-CN" altLang="zh-CN" b="1" dirty="0" smtClean="0">
                <a:solidFill>
                  <a:srgbClr val="C00000"/>
                </a:solidFill>
                <a:latin typeface="宋体" pitchFamily="2" charset="-122"/>
                <a:ea typeface="宋体" pitchFamily="2" charset="-122"/>
              </a:rPr>
              <a:t>避免评估的差错</a:t>
            </a:r>
            <a:r>
              <a:rPr lang="en-US" altLang="zh-CN" b="1" dirty="0" smtClean="0">
                <a:solidFill>
                  <a:srgbClr val="C00000"/>
                </a:solidFill>
                <a:latin typeface="宋体" pitchFamily="2" charset="-122"/>
                <a:ea typeface="宋体" pitchFamily="2" charset="-122"/>
              </a:rPr>
              <a:t>  </a:t>
            </a:r>
            <a:r>
              <a:rPr lang="zh-CN" altLang="zh-CN" b="1" dirty="0" smtClean="0">
                <a:latin typeface="宋体" pitchFamily="2" charset="-122"/>
                <a:ea typeface="宋体" pitchFamily="2" charset="-122"/>
              </a:rPr>
              <a:t>重视主诉少的患者的疼痛情况，并结合患者的面部表情、行为反应等，避免由此造成评估的偏差性。</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21</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39552"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二</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用药护理</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dirty="0" smtClean="0">
                <a:latin typeface="宋体" pitchFamily="2" charset="-122"/>
                <a:ea typeface="宋体" pitchFamily="2" charset="-122"/>
              </a:rPr>
              <a:t>1</a:t>
            </a:r>
            <a:r>
              <a:rPr lang="zh-CN" altLang="zh-CN" b="1" dirty="0" smtClean="0">
                <a:latin typeface="宋体" pitchFamily="2" charset="-122"/>
                <a:ea typeface="宋体" pitchFamily="2" charset="-122"/>
              </a:rPr>
              <a:t>．应用镇痛剂前，了解药物的基本作用、使用剂量、给药途径、副作用和注意事项。</a:t>
            </a:r>
          </a:p>
          <a:p>
            <a:pPr marL="898525" lvl="1" indent="-441325" eaLnBrk="1" hangingPunct="1">
              <a:lnSpc>
                <a:spcPct val="120000"/>
              </a:lnSpc>
              <a:buClr>
                <a:srgbClr val="970D24"/>
              </a:buClr>
              <a:buNone/>
            </a:pPr>
            <a:r>
              <a:rPr lang="en-US" altLang="zh-CN" b="1" dirty="0" smtClean="0">
                <a:latin typeface="宋体" pitchFamily="2" charset="-122"/>
                <a:ea typeface="宋体" pitchFamily="2" charset="-122"/>
              </a:rPr>
              <a:t>2</a:t>
            </a:r>
            <a:r>
              <a:rPr lang="zh-CN" altLang="zh-CN" b="1" dirty="0" smtClean="0">
                <a:latin typeface="宋体" pitchFamily="2" charset="-122"/>
                <a:ea typeface="宋体" pitchFamily="2" charset="-122"/>
              </a:rPr>
              <a:t>．在患者诊断未明确前，不能随意使用镇痛药，以免延误病情。</a:t>
            </a:r>
          </a:p>
          <a:p>
            <a:pPr marL="898525" lvl="1" indent="-441325" eaLnBrk="1" hangingPunct="1">
              <a:lnSpc>
                <a:spcPct val="120000"/>
              </a:lnSpc>
              <a:buClr>
                <a:srgbClr val="970D24"/>
              </a:buClr>
              <a:buNone/>
            </a:pPr>
            <a:r>
              <a:rPr lang="en-US" altLang="zh-CN" b="1" dirty="0" smtClean="0">
                <a:latin typeface="宋体" pitchFamily="2" charset="-122"/>
                <a:ea typeface="宋体" pitchFamily="2" charset="-122"/>
              </a:rPr>
              <a:t>3</a:t>
            </a:r>
            <a:r>
              <a:rPr lang="zh-CN" altLang="zh-CN" b="1" dirty="0" smtClean="0">
                <a:latin typeface="宋体" pitchFamily="2" charset="-122"/>
                <a:ea typeface="宋体" pitchFamily="2" charset="-122"/>
              </a:rPr>
              <a:t>．遵医嘱按时、准确给药。根据患者病情估计患者疼痛程度较重时，应预防性使用镇痛药，从而以较小剂量的药物达到良好的镇痛效果。</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22</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39552"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二</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用药护理</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dirty="0" smtClean="0">
                <a:solidFill>
                  <a:srgbClr val="C00000"/>
                </a:solidFill>
                <a:latin typeface="宋体" pitchFamily="2" charset="-122"/>
                <a:ea typeface="宋体" pitchFamily="2" charset="-122"/>
              </a:rPr>
              <a:t>4</a:t>
            </a:r>
            <a:r>
              <a:rPr lang="zh-CN" altLang="zh-CN" b="1" dirty="0" smtClean="0">
                <a:solidFill>
                  <a:srgbClr val="C00000"/>
                </a:solidFill>
                <a:latin typeface="宋体" pitchFamily="2" charset="-122"/>
                <a:ea typeface="宋体" pitchFamily="2" charset="-122"/>
              </a:rPr>
              <a:t>．给药方法</a:t>
            </a:r>
            <a:r>
              <a:rPr lang="en-US" altLang="zh-CN" b="1" dirty="0" smtClean="0">
                <a:solidFill>
                  <a:srgbClr val="C00000"/>
                </a:solidFill>
                <a:latin typeface="宋体" pitchFamily="2" charset="-122"/>
                <a:ea typeface="宋体" pitchFamily="2" charset="-122"/>
              </a:rPr>
              <a:t>  </a:t>
            </a:r>
            <a:endParaRPr lang="zh-CN" altLang="zh-CN" b="1" dirty="0" smtClean="0">
              <a:solidFill>
                <a:srgbClr val="C00000"/>
              </a:solidFill>
              <a:latin typeface="宋体" pitchFamily="2" charset="-122"/>
              <a:ea typeface="宋体" pitchFamily="2" charset="-122"/>
            </a:endParaRPr>
          </a:p>
          <a:p>
            <a:pPr marL="1250950" lvl="1" indent="-793750" eaLnBrk="1" hangingPunct="1">
              <a:lnSpc>
                <a:spcPct val="120000"/>
              </a:lnSpc>
              <a:buClr>
                <a:srgbClr val="970D24"/>
              </a:buClr>
              <a:buNone/>
            </a:pPr>
            <a:r>
              <a:rPr lang="zh-CN" altLang="zh-CN" b="1" dirty="0" smtClean="0">
                <a:latin typeface="宋体" pitchFamily="2" charset="-122"/>
                <a:ea typeface="宋体" pitchFamily="2" charset="-122"/>
              </a:rPr>
              <a:t>（</a:t>
            </a:r>
            <a:r>
              <a:rPr lang="en-US" altLang="zh-CN" b="1" dirty="0" smtClean="0">
                <a:latin typeface="宋体" pitchFamily="2" charset="-122"/>
                <a:ea typeface="宋体" pitchFamily="2" charset="-122"/>
              </a:rPr>
              <a:t>1</a:t>
            </a:r>
            <a:r>
              <a:rPr lang="zh-CN" altLang="zh-CN" b="1" dirty="0" smtClean="0">
                <a:latin typeface="宋体" pitchFamily="2" charset="-122"/>
                <a:ea typeface="宋体" pitchFamily="2" charset="-122"/>
              </a:rPr>
              <a:t>）常用的给药途径：口服、皮下注射、肌内注射、静脉注射、椎管内给药。</a:t>
            </a:r>
          </a:p>
          <a:p>
            <a:pPr marL="1250950" lvl="1" indent="-793750" eaLnBrk="1" hangingPunct="1">
              <a:lnSpc>
                <a:spcPct val="120000"/>
              </a:lnSpc>
              <a:buClr>
                <a:srgbClr val="970D24"/>
              </a:buClr>
              <a:buNone/>
            </a:pPr>
            <a:r>
              <a:rPr lang="zh-CN" altLang="zh-CN" b="1" dirty="0" smtClean="0">
                <a:latin typeface="宋体" pitchFamily="2" charset="-122"/>
                <a:ea typeface="宋体" pitchFamily="2" charset="-122"/>
              </a:rPr>
              <a:t>（</a:t>
            </a:r>
            <a:r>
              <a:rPr lang="en-US" altLang="zh-CN" b="1" dirty="0" smtClean="0">
                <a:latin typeface="宋体" pitchFamily="2" charset="-122"/>
                <a:ea typeface="宋体" pitchFamily="2" charset="-122"/>
              </a:rPr>
              <a:t>2</a:t>
            </a:r>
            <a:r>
              <a:rPr lang="zh-CN" altLang="zh-CN" b="1" dirty="0" smtClean="0">
                <a:latin typeface="宋体" pitchFamily="2" charset="-122"/>
                <a:ea typeface="宋体" pitchFamily="2" charset="-122"/>
              </a:rPr>
              <a:t>）患者自控式镇痛法</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23</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611560"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二</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用药护理</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a:buNone/>
            </a:pPr>
            <a:r>
              <a:rPr lang="en-US" altLang="zh-CN" sz="2400" kern="1200" dirty="0" smtClean="0">
                <a:solidFill>
                  <a:srgbClr val="C00000"/>
                </a:solidFill>
                <a:latin typeface="宋体" pitchFamily="2" charset="-122"/>
                <a:ea typeface="宋体" pitchFamily="2" charset="-122"/>
              </a:rPr>
              <a:t>5</a:t>
            </a:r>
            <a:r>
              <a:rPr lang="zh-CN" altLang="zh-CN" sz="2400" kern="1200" dirty="0" smtClean="0">
                <a:solidFill>
                  <a:srgbClr val="C00000"/>
                </a:solidFill>
                <a:latin typeface="宋体" pitchFamily="2" charset="-122"/>
                <a:ea typeface="宋体" pitchFamily="2" charset="-122"/>
              </a:rPr>
              <a:t>．镇痛药物副作用的观察与处理</a:t>
            </a:r>
            <a:r>
              <a:rPr lang="en-US" altLang="zh-CN" sz="2400" kern="1200" dirty="0" smtClean="0">
                <a:solidFill>
                  <a:srgbClr val="C00000"/>
                </a:solidFill>
                <a:latin typeface="宋体" pitchFamily="2" charset="-122"/>
                <a:ea typeface="宋体" pitchFamily="2" charset="-122"/>
              </a:rPr>
              <a:t>  </a:t>
            </a:r>
          </a:p>
          <a:p>
            <a:pPr>
              <a:buNone/>
            </a:pPr>
            <a:r>
              <a:rPr lang="zh-CN" altLang="zh-CN" sz="2400" kern="1200" dirty="0" smtClean="0">
                <a:solidFill>
                  <a:schemeClr val="tx1"/>
                </a:solidFill>
                <a:latin typeface="宋体" pitchFamily="2" charset="-122"/>
                <a:ea typeface="宋体" pitchFamily="2" charset="-122"/>
              </a:rPr>
              <a:t>①</a:t>
            </a:r>
            <a:r>
              <a:rPr lang="en-US" altLang="zh-CN" sz="2400" kern="1200" dirty="0" smtClean="0">
                <a:solidFill>
                  <a:schemeClr val="tx1"/>
                </a:solidFill>
                <a:latin typeface="宋体" pitchFamily="2" charset="-122"/>
                <a:ea typeface="宋体" pitchFamily="2" charset="-122"/>
              </a:rPr>
              <a:t> </a:t>
            </a:r>
            <a:r>
              <a:rPr lang="zh-CN" altLang="zh-CN" sz="2400" kern="1200" dirty="0" smtClean="0">
                <a:solidFill>
                  <a:schemeClr val="tx1"/>
                </a:solidFill>
                <a:latin typeface="宋体" pitchFamily="2" charset="-122"/>
                <a:ea typeface="宋体" pitchFamily="2" charset="-122"/>
              </a:rPr>
              <a:t>呼吸抑制</a:t>
            </a:r>
            <a:endParaRPr lang="en-US" altLang="zh-CN" sz="2400" kern="1200" dirty="0" smtClean="0">
              <a:solidFill>
                <a:schemeClr val="tx1"/>
              </a:solidFill>
              <a:latin typeface="宋体" pitchFamily="2" charset="-122"/>
              <a:ea typeface="宋体" pitchFamily="2" charset="-122"/>
            </a:endParaRPr>
          </a:p>
          <a:p>
            <a:pPr>
              <a:buNone/>
            </a:pPr>
            <a:r>
              <a:rPr lang="zh-CN" altLang="zh-CN" sz="2400" kern="1200" dirty="0" smtClean="0">
                <a:solidFill>
                  <a:schemeClr val="tx1"/>
                </a:solidFill>
                <a:latin typeface="宋体" pitchFamily="2" charset="-122"/>
                <a:ea typeface="宋体" pitchFamily="2" charset="-122"/>
              </a:rPr>
              <a:t>②</a:t>
            </a:r>
            <a:r>
              <a:rPr lang="en-US" altLang="zh-CN" sz="2400" kern="1200" dirty="0" smtClean="0">
                <a:solidFill>
                  <a:schemeClr val="tx1"/>
                </a:solidFill>
                <a:latin typeface="宋体" pitchFamily="2" charset="-122"/>
                <a:ea typeface="宋体" pitchFamily="2" charset="-122"/>
              </a:rPr>
              <a:t> </a:t>
            </a:r>
            <a:r>
              <a:rPr lang="zh-CN" altLang="zh-CN" sz="2400" kern="1200" dirty="0" smtClean="0">
                <a:solidFill>
                  <a:schemeClr val="tx1"/>
                </a:solidFill>
                <a:latin typeface="宋体" pitchFamily="2" charset="-122"/>
                <a:ea typeface="宋体" pitchFamily="2" charset="-122"/>
              </a:rPr>
              <a:t>恶心、呕吐</a:t>
            </a:r>
            <a:endParaRPr lang="en-US" altLang="zh-CN" sz="2400" kern="1200" dirty="0" smtClean="0">
              <a:solidFill>
                <a:schemeClr val="tx1"/>
              </a:solidFill>
              <a:latin typeface="宋体" pitchFamily="2" charset="-122"/>
              <a:ea typeface="宋体" pitchFamily="2" charset="-122"/>
            </a:endParaRPr>
          </a:p>
          <a:p>
            <a:pPr>
              <a:buNone/>
            </a:pPr>
            <a:r>
              <a:rPr lang="zh-CN" altLang="zh-CN" sz="2400" kern="1200" dirty="0" smtClean="0">
                <a:solidFill>
                  <a:schemeClr val="tx1"/>
                </a:solidFill>
                <a:latin typeface="宋体" pitchFamily="2" charset="-122"/>
                <a:ea typeface="宋体" pitchFamily="2" charset="-122"/>
              </a:rPr>
              <a:t>③</a:t>
            </a:r>
            <a:r>
              <a:rPr lang="en-US" altLang="zh-CN" sz="2400" kern="1200" dirty="0" smtClean="0">
                <a:solidFill>
                  <a:schemeClr val="tx1"/>
                </a:solidFill>
                <a:latin typeface="宋体" pitchFamily="2" charset="-122"/>
                <a:ea typeface="宋体" pitchFamily="2" charset="-122"/>
              </a:rPr>
              <a:t> </a:t>
            </a:r>
            <a:r>
              <a:rPr lang="zh-CN" altLang="zh-CN" sz="2400" kern="1200" dirty="0" smtClean="0">
                <a:solidFill>
                  <a:schemeClr val="tx1"/>
                </a:solidFill>
                <a:latin typeface="宋体" pitchFamily="2" charset="-122"/>
                <a:ea typeface="宋体" pitchFamily="2" charset="-122"/>
              </a:rPr>
              <a:t>便秘</a:t>
            </a:r>
            <a:endParaRPr lang="en-US" altLang="zh-CN" sz="2400" kern="1200" dirty="0" smtClean="0">
              <a:solidFill>
                <a:schemeClr val="tx1"/>
              </a:solidFill>
              <a:latin typeface="宋体" pitchFamily="2" charset="-122"/>
              <a:ea typeface="宋体" pitchFamily="2" charset="-122"/>
            </a:endParaRPr>
          </a:p>
          <a:p>
            <a:pPr>
              <a:buNone/>
            </a:pPr>
            <a:r>
              <a:rPr lang="zh-CN" altLang="zh-CN" sz="2400" kern="1200" dirty="0" smtClean="0">
                <a:solidFill>
                  <a:schemeClr val="tx1"/>
                </a:solidFill>
                <a:latin typeface="宋体" pitchFamily="2" charset="-122"/>
                <a:ea typeface="宋体" pitchFamily="2" charset="-122"/>
              </a:rPr>
              <a:t>④</a:t>
            </a:r>
            <a:r>
              <a:rPr lang="en-US" altLang="zh-CN" sz="2400" kern="1200" dirty="0" smtClean="0">
                <a:solidFill>
                  <a:schemeClr val="tx1"/>
                </a:solidFill>
                <a:latin typeface="宋体" pitchFamily="2" charset="-122"/>
                <a:ea typeface="宋体" pitchFamily="2" charset="-122"/>
              </a:rPr>
              <a:t> </a:t>
            </a:r>
            <a:r>
              <a:rPr lang="zh-CN" altLang="zh-CN" sz="2400" kern="1200" dirty="0" smtClean="0">
                <a:solidFill>
                  <a:schemeClr val="tx1"/>
                </a:solidFill>
                <a:latin typeface="宋体" pitchFamily="2" charset="-122"/>
                <a:ea typeface="宋体" pitchFamily="2" charset="-122"/>
              </a:rPr>
              <a:t>应用</a:t>
            </a:r>
            <a:r>
              <a:rPr lang="zh-CN" altLang="zh-CN" sz="2400" kern="1200" dirty="0" smtClean="0">
                <a:solidFill>
                  <a:schemeClr val="tx1"/>
                </a:solidFill>
                <a:latin typeface="宋体" pitchFamily="2" charset="-122"/>
                <a:ea typeface="宋体" pitchFamily="2" charset="-122"/>
              </a:rPr>
              <a:t>非甾体</a:t>
            </a:r>
            <a:r>
              <a:rPr lang="zh-CN" altLang="en-US" sz="2400" kern="1200" dirty="0" smtClean="0">
                <a:solidFill>
                  <a:schemeClr val="tx1"/>
                </a:solidFill>
                <a:latin typeface="宋体" pitchFamily="2" charset="-122"/>
                <a:ea typeface="宋体" pitchFamily="2" charset="-122"/>
              </a:rPr>
              <a:t>消</a:t>
            </a:r>
            <a:r>
              <a:rPr lang="zh-CN" altLang="zh-CN" sz="2400" kern="1200" dirty="0" smtClean="0">
                <a:solidFill>
                  <a:schemeClr val="tx1"/>
                </a:solidFill>
                <a:latin typeface="宋体" pitchFamily="2" charset="-122"/>
                <a:ea typeface="宋体" pitchFamily="2" charset="-122"/>
              </a:rPr>
              <a:t>炎药</a:t>
            </a:r>
            <a:r>
              <a:rPr lang="zh-CN" altLang="zh-CN" sz="2400" kern="1200" dirty="0" smtClean="0">
                <a:solidFill>
                  <a:schemeClr val="tx1"/>
                </a:solidFill>
                <a:latin typeface="宋体" pitchFamily="2" charset="-122"/>
                <a:ea typeface="宋体" pitchFamily="2" charset="-122"/>
              </a:rPr>
              <a:t>物</a:t>
            </a:r>
            <a:r>
              <a:rPr lang="zh-CN" altLang="en-US" sz="2400" kern="1200" dirty="0" smtClean="0">
                <a:solidFill>
                  <a:schemeClr val="tx1"/>
                </a:solidFill>
                <a:latin typeface="宋体" pitchFamily="2" charset="-122"/>
                <a:ea typeface="宋体" pitchFamily="2" charset="-122"/>
              </a:rPr>
              <a:t>：</a:t>
            </a:r>
            <a:r>
              <a:rPr lang="zh-CN" altLang="zh-CN" sz="2400" kern="1200" dirty="0" smtClean="0">
                <a:solidFill>
                  <a:schemeClr val="tx1"/>
                </a:solidFill>
                <a:latin typeface="宋体" pitchFamily="2" charset="-122"/>
                <a:ea typeface="宋体" pitchFamily="2" charset="-122"/>
              </a:rPr>
              <a:t>胃肠道及出血</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24</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611560"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二</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用药护理</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a:buNone/>
            </a:pPr>
            <a:r>
              <a:rPr lang="en-US" altLang="zh-CN" sz="2400" kern="1200" dirty="0" smtClean="0">
                <a:solidFill>
                  <a:srgbClr val="C00000"/>
                </a:solidFill>
                <a:latin typeface="宋体" pitchFamily="2" charset="-122"/>
                <a:ea typeface="宋体" pitchFamily="2" charset="-122"/>
              </a:rPr>
              <a:t>6</a:t>
            </a:r>
            <a:r>
              <a:rPr lang="zh-CN" altLang="zh-CN" sz="2400" kern="1200" dirty="0" smtClean="0">
                <a:solidFill>
                  <a:srgbClr val="C00000"/>
                </a:solidFill>
                <a:latin typeface="宋体" pitchFamily="2" charset="-122"/>
                <a:ea typeface="宋体" pitchFamily="2" charset="-122"/>
              </a:rPr>
              <a:t>．</a:t>
            </a:r>
            <a:r>
              <a:rPr lang="zh-CN" altLang="zh-CN" sz="2400" kern="1200" dirty="0" smtClean="0">
                <a:solidFill>
                  <a:srgbClr val="C00000"/>
                </a:solidFill>
                <a:latin typeface="+mn-lt"/>
                <a:ea typeface="+mn-ea"/>
                <a:cs typeface="+mn-cs"/>
              </a:rPr>
              <a:t>镇痛效果</a:t>
            </a:r>
            <a:endParaRPr lang="en-US" altLang="zh-CN" sz="2400" kern="1200" dirty="0" smtClean="0">
              <a:solidFill>
                <a:srgbClr val="C00000"/>
              </a:solidFill>
              <a:latin typeface="宋体" pitchFamily="2" charset="-122"/>
              <a:ea typeface="宋体" pitchFamily="2" charset="-122"/>
            </a:endParaRPr>
          </a:p>
          <a:p>
            <a:pPr marL="541338" indent="-541338">
              <a:buNone/>
            </a:pPr>
            <a:r>
              <a:rPr lang="zh-CN" altLang="zh-CN" sz="2400" kern="1200" dirty="0" smtClean="0">
                <a:solidFill>
                  <a:schemeClr val="tx1"/>
                </a:solidFill>
                <a:latin typeface="+mn-lt"/>
                <a:ea typeface="+mn-ea"/>
                <a:cs typeface="+mn-cs"/>
              </a:rPr>
              <a:t>①</a:t>
            </a:r>
            <a:r>
              <a:rPr lang="en-US" altLang="zh-CN" sz="2400" kern="1200" dirty="0" smtClean="0">
                <a:solidFill>
                  <a:schemeClr val="tx1"/>
                </a:solidFill>
                <a:latin typeface="+mn-lt"/>
                <a:ea typeface="+mn-ea"/>
                <a:cs typeface="+mn-cs"/>
              </a:rPr>
              <a:t>  </a:t>
            </a:r>
            <a:r>
              <a:rPr lang="zh-CN" altLang="zh-CN" sz="2400" kern="1200" dirty="0" smtClean="0">
                <a:solidFill>
                  <a:schemeClr val="tx1"/>
                </a:solidFill>
                <a:latin typeface="+mn-lt"/>
                <a:ea typeface="+mn-ea"/>
                <a:cs typeface="+mn-cs"/>
              </a:rPr>
              <a:t>完全缓解：疼痛完全消失；</a:t>
            </a:r>
            <a:endParaRPr lang="en-US" altLang="zh-CN" sz="2400" kern="1200" dirty="0" smtClean="0">
              <a:solidFill>
                <a:schemeClr val="tx1"/>
              </a:solidFill>
              <a:latin typeface="+mn-lt"/>
              <a:ea typeface="+mn-ea"/>
              <a:cs typeface="+mn-cs"/>
            </a:endParaRPr>
          </a:p>
          <a:p>
            <a:pPr marL="541338" indent="-541338">
              <a:buNone/>
            </a:pPr>
            <a:r>
              <a:rPr lang="zh-CN" altLang="zh-CN" sz="2400" kern="1200" dirty="0" smtClean="0">
                <a:solidFill>
                  <a:schemeClr val="tx1"/>
                </a:solidFill>
                <a:latin typeface="+mn-lt"/>
                <a:ea typeface="+mn-ea"/>
                <a:cs typeface="+mn-cs"/>
              </a:rPr>
              <a:t>②</a:t>
            </a:r>
            <a:r>
              <a:rPr lang="en-US" altLang="zh-CN" sz="2400" kern="1200" dirty="0" smtClean="0">
                <a:solidFill>
                  <a:schemeClr val="tx1"/>
                </a:solidFill>
                <a:latin typeface="+mn-lt"/>
                <a:ea typeface="+mn-ea"/>
                <a:cs typeface="+mn-cs"/>
              </a:rPr>
              <a:t>  </a:t>
            </a:r>
            <a:r>
              <a:rPr lang="zh-CN" altLang="zh-CN" sz="2400" kern="1200" dirty="0" smtClean="0">
                <a:solidFill>
                  <a:schemeClr val="tx1"/>
                </a:solidFill>
                <a:latin typeface="+mn-lt"/>
                <a:ea typeface="+mn-ea"/>
                <a:cs typeface="+mn-cs"/>
              </a:rPr>
              <a:t>部分缓解：疼痛明显减轻，睡眠基本正常，能正常生活</a:t>
            </a:r>
            <a:endParaRPr lang="en-US" altLang="zh-CN" sz="2400" kern="1200" dirty="0" smtClean="0">
              <a:solidFill>
                <a:schemeClr val="tx1"/>
              </a:solidFill>
              <a:latin typeface="+mn-lt"/>
              <a:ea typeface="+mn-ea"/>
              <a:cs typeface="+mn-cs"/>
            </a:endParaRPr>
          </a:p>
          <a:p>
            <a:pPr marL="541338" indent="-541338">
              <a:buNone/>
            </a:pPr>
            <a:r>
              <a:rPr lang="zh-CN" altLang="zh-CN" sz="2400" kern="1200" dirty="0" smtClean="0">
                <a:solidFill>
                  <a:schemeClr val="tx1"/>
                </a:solidFill>
                <a:latin typeface="+mn-lt"/>
                <a:ea typeface="+mn-ea"/>
                <a:cs typeface="+mn-cs"/>
              </a:rPr>
              <a:t>③</a:t>
            </a:r>
            <a:r>
              <a:rPr lang="en-US" altLang="zh-CN" sz="2400" kern="1200" dirty="0" smtClean="0">
                <a:solidFill>
                  <a:schemeClr val="tx1"/>
                </a:solidFill>
                <a:latin typeface="+mn-lt"/>
                <a:ea typeface="+mn-ea"/>
                <a:cs typeface="+mn-cs"/>
              </a:rPr>
              <a:t>  </a:t>
            </a:r>
            <a:r>
              <a:rPr lang="zh-CN" altLang="zh-CN" sz="2400" kern="1200" dirty="0" smtClean="0">
                <a:solidFill>
                  <a:schemeClr val="tx1"/>
                </a:solidFill>
                <a:latin typeface="+mn-lt"/>
                <a:ea typeface="+mn-ea"/>
                <a:cs typeface="+mn-cs"/>
              </a:rPr>
              <a:t>轻度缓解：疼痛有所减轻，但仍感到明显疼痛，睡眠生活仍受到影响；</a:t>
            </a:r>
            <a:endParaRPr lang="en-US" altLang="zh-CN" sz="2400" kern="1200" dirty="0" smtClean="0">
              <a:solidFill>
                <a:schemeClr val="tx1"/>
              </a:solidFill>
              <a:latin typeface="+mn-lt"/>
              <a:ea typeface="+mn-ea"/>
              <a:cs typeface="+mn-cs"/>
            </a:endParaRPr>
          </a:p>
          <a:p>
            <a:pPr marL="541338" indent="-541338">
              <a:buNone/>
            </a:pPr>
            <a:r>
              <a:rPr lang="zh-CN" altLang="zh-CN" sz="2400" kern="1200" dirty="0" smtClean="0">
                <a:solidFill>
                  <a:schemeClr val="tx1"/>
                </a:solidFill>
                <a:latin typeface="+mn-lt"/>
                <a:ea typeface="+mn-ea"/>
                <a:cs typeface="+mn-cs"/>
              </a:rPr>
              <a:t>④</a:t>
            </a:r>
            <a:r>
              <a:rPr lang="en-US" altLang="zh-CN" sz="2400" kern="1200" dirty="0" smtClean="0">
                <a:solidFill>
                  <a:schemeClr val="tx1"/>
                </a:solidFill>
                <a:latin typeface="+mn-lt"/>
                <a:ea typeface="+mn-ea"/>
                <a:cs typeface="+mn-cs"/>
              </a:rPr>
              <a:t>  </a:t>
            </a:r>
            <a:r>
              <a:rPr lang="zh-CN" altLang="zh-CN" sz="2400" kern="1200" dirty="0" smtClean="0">
                <a:solidFill>
                  <a:schemeClr val="tx1"/>
                </a:solidFill>
                <a:latin typeface="+mn-lt"/>
                <a:ea typeface="+mn-ea"/>
                <a:cs typeface="+mn-cs"/>
              </a:rPr>
              <a:t>无效：疼痛无减轻。</a:t>
            </a:r>
            <a:endParaRPr lang="zh-CN" altLang="zh-CN" sz="2400" kern="1200" dirty="0" smtClean="0">
              <a:solidFill>
                <a:schemeClr val="tx1"/>
              </a:solidFill>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25</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1"/>
                </a:solidFill>
                <a:latin typeface="宋体" pitchFamily="2" charset="-122"/>
                <a:ea typeface="宋体" pitchFamily="2" charset="-122"/>
              </a:rPr>
              <a:t>（三）非药物镇痛</a:t>
            </a: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pPr>
            <a:r>
              <a:rPr lang="zh-CN" altLang="en-US" b="1" dirty="0" smtClean="0">
                <a:latin typeface="宋体" pitchFamily="2" charset="-122"/>
                <a:ea typeface="宋体" pitchFamily="2" charset="-122"/>
              </a:rPr>
              <a:t>解除焦虑</a:t>
            </a:r>
            <a:endParaRPr lang="en-US" altLang="zh-CN" b="1" dirty="0" smtClean="0">
              <a:latin typeface="宋体" pitchFamily="2" charset="-122"/>
              <a:ea typeface="宋体" pitchFamily="2" charset="-122"/>
            </a:endParaRPr>
          </a:p>
          <a:p>
            <a:pPr marL="898525" lvl="1" indent="-441325" eaLnBrk="1" hangingPunct="1">
              <a:lnSpc>
                <a:spcPct val="120000"/>
              </a:lnSpc>
              <a:buClr>
                <a:srgbClr val="970D24"/>
              </a:buClr>
            </a:pPr>
            <a:r>
              <a:rPr lang="zh-CN" altLang="zh-CN" b="1" kern="1200" dirty="0" smtClean="0">
                <a:solidFill>
                  <a:schemeClr val="tx1"/>
                </a:solidFill>
                <a:latin typeface="+mn-lt"/>
                <a:ea typeface="+mn-ea"/>
                <a:cs typeface="+mn-cs"/>
              </a:rPr>
              <a:t>转移注意力</a:t>
            </a:r>
            <a:endParaRPr lang="en-US" altLang="zh-CN" b="1" kern="1200" dirty="0" smtClean="0">
              <a:solidFill>
                <a:schemeClr val="tx1"/>
              </a:solidFill>
              <a:latin typeface="+mn-lt"/>
              <a:ea typeface="+mn-ea"/>
              <a:cs typeface="+mn-cs"/>
            </a:endParaRPr>
          </a:p>
          <a:p>
            <a:pPr marL="898525" lvl="1" indent="-441325" eaLnBrk="1" hangingPunct="1">
              <a:lnSpc>
                <a:spcPct val="120000"/>
              </a:lnSpc>
              <a:buClr>
                <a:srgbClr val="970D24"/>
              </a:buClr>
            </a:pPr>
            <a:r>
              <a:rPr lang="zh-CN" altLang="zh-CN" b="1" kern="1200" dirty="0" smtClean="0">
                <a:solidFill>
                  <a:schemeClr val="tx1"/>
                </a:solidFill>
                <a:latin typeface="+mn-lt"/>
                <a:ea typeface="+mn-ea"/>
                <a:cs typeface="+mn-cs"/>
              </a:rPr>
              <a:t>物理治疗</a:t>
            </a:r>
            <a:r>
              <a:rPr lang="zh-CN" altLang="en-US" b="1" kern="1200" dirty="0" smtClean="0">
                <a:solidFill>
                  <a:schemeClr val="tx1"/>
                </a:solidFill>
                <a:latin typeface="+mn-lt"/>
                <a:ea typeface="+mn-ea"/>
                <a:cs typeface="+mn-cs"/>
              </a:rPr>
              <a:t>：</a:t>
            </a:r>
            <a:r>
              <a:rPr lang="zh-CN" altLang="zh-CN" kern="1200" dirty="0" smtClean="0">
                <a:solidFill>
                  <a:schemeClr val="tx1"/>
                </a:solidFill>
                <a:latin typeface="+mn-lt"/>
                <a:ea typeface="+mn-ea"/>
                <a:cs typeface="+mn-cs"/>
              </a:rPr>
              <a:t>电疗、光疗、磁疗、石蜡疗法等</a:t>
            </a:r>
            <a:endParaRPr lang="en-US" altLang="zh-CN" b="1" kern="1200" dirty="0" smtClean="0">
              <a:solidFill>
                <a:schemeClr val="tx1"/>
              </a:solidFill>
              <a:latin typeface="+mn-lt"/>
              <a:ea typeface="+mn-ea"/>
              <a:cs typeface="+mn-cs"/>
            </a:endParaRPr>
          </a:p>
          <a:p>
            <a:pPr marL="898525" lvl="1" indent="-441325" eaLnBrk="1" hangingPunct="1">
              <a:lnSpc>
                <a:spcPct val="120000"/>
              </a:lnSpc>
              <a:buClr>
                <a:srgbClr val="970D24"/>
              </a:buClr>
            </a:pPr>
            <a:r>
              <a:rPr lang="zh-CN" altLang="en-US" b="1" kern="1200" dirty="0" smtClean="0">
                <a:latin typeface="+mn-lt"/>
                <a:ea typeface="+mn-ea"/>
                <a:cs typeface="+mn-cs"/>
              </a:rPr>
              <a:t>其他：</a:t>
            </a:r>
            <a:r>
              <a:rPr lang="zh-CN" altLang="zh-CN" kern="1200" dirty="0" smtClean="0">
                <a:solidFill>
                  <a:schemeClr val="tx1"/>
                </a:solidFill>
                <a:latin typeface="+mn-lt"/>
                <a:ea typeface="+mn-ea"/>
                <a:cs typeface="+mn-cs"/>
              </a:rPr>
              <a:t>针灸、按摩、冷热敷、取适当体位、调整引流管位置</a:t>
            </a:r>
            <a:endParaRPr lang="en-US"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26</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7"/>
          <p:cNvSpPr txBox="1">
            <a:spLocks noChangeArrowheads="1"/>
          </p:cNvSpPr>
          <p:nvPr/>
        </p:nvSpPr>
        <p:spPr bwMode="auto">
          <a:xfrm>
            <a:off x="1962150" y="4568825"/>
            <a:ext cx="338138" cy="457200"/>
          </a:xfrm>
          <a:prstGeom prst="rect">
            <a:avLst/>
          </a:prstGeom>
          <a:noFill/>
          <a:ln w="9525">
            <a:noFill/>
            <a:miter lim="800000"/>
            <a:headEnd/>
            <a:tailEnd/>
          </a:ln>
        </p:spPr>
        <p:txBody>
          <a:bodyPr wrap="none" lIns="91431" tIns="45715" rIns="91431" bIns="45715">
            <a:spAutoFit/>
          </a:bodyPr>
          <a:lstStyle/>
          <a:p>
            <a:pPr algn="ctr" eaLnBrk="0" hangingPunct="0"/>
            <a:r>
              <a:rPr lang="en-US" altLang="zh-CN" b="1">
                <a:solidFill>
                  <a:schemeClr val="bg1"/>
                </a:solidFill>
                <a:latin typeface="黑体" pitchFamily="2" charset="-122"/>
                <a:ea typeface="黑体" pitchFamily="2" charset="-122"/>
              </a:rPr>
              <a:t>4</a:t>
            </a:r>
          </a:p>
        </p:txBody>
      </p:sp>
      <p:sp>
        <p:nvSpPr>
          <p:cNvPr id="6147" name="Text Box 3"/>
          <p:cNvSpPr txBox="1">
            <a:spLocks noChangeArrowheads="1"/>
          </p:cNvSpPr>
          <p:nvPr/>
        </p:nvSpPr>
        <p:spPr bwMode="auto">
          <a:xfrm>
            <a:off x="683568" y="3140968"/>
            <a:ext cx="7921625" cy="1015663"/>
          </a:xfrm>
          <a:prstGeom prst="rect">
            <a:avLst/>
          </a:prstGeom>
          <a:noFill/>
          <a:ln w="9525">
            <a:noFill/>
            <a:miter lim="800000"/>
            <a:headEnd/>
            <a:tailEnd/>
          </a:ln>
        </p:spPr>
        <p:txBody>
          <a:bodyPr>
            <a:spAutoFit/>
          </a:bodyPr>
          <a:lstStyle/>
          <a:p>
            <a:pPr algn="ctr"/>
            <a:r>
              <a:rPr lang="zh-CN" altLang="zh-CN" sz="3200" b="1" dirty="0" smtClean="0">
                <a:ea typeface="宋体" pitchFamily="2" charset="-122"/>
              </a:rPr>
              <a:t>第</a:t>
            </a:r>
            <a:r>
              <a:rPr lang="zh-CN" altLang="en-US" sz="3200" b="1" dirty="0" smtClean="0">
                <a:ea typeface="宋体" pitchFamily="2" charset="-122"/>
              </a:rPr>
              <a:t>二</a:t>
            </a:r>
            <a:r>
              <a:rPr lang="zh-CN" altLang="zh-CN" sz="3200" b="1" dirty="0" smtClean="0">
                <a:ea typeface="宋体" pitchFamily="2" charset="-122"/>
              </a:rPr>
              <a:t>节</a:t>
            </a:r>
            <a:r>
              <a:rPr lang="en-US" altLang="zh-CN" sz="3200" b="1" dirty="0" smtClean="0">
                <a:ea typeface="宋体" pitchFamily="2" charset="-122"/>
              </a:rPr>
              <a:t>  </a:t>
            </a:r>
            <a:r>
              <a:rPr lang="zh-CN" altLang="zh-CN" sz="3200" b="1" dirty="0" smtClean="0"/>
              <a:t>危重</a:t>
            </a:r>
            <a:r>
              <a:rPr lang="zh-CN" altLang="zh-CN" sz="3200" b="1" dirty="0"/>
              <a:t>患者的</a:t>
            </a:r>
            <a:r>
              <a:rPr lang="zh-CN" altLang="zh-CN" sz="3200" b="1" dirty="0" smtClean="0"/>
              <a:t>镇</a:t>
            </a:r>
            <a:r>
              <a:rPr lang="zh-CN" altLang="en-US" sz="3200" b="1" dirty="0" smtClean="0"/>
              <a:t>静</a:t>
            </a:r>
            <a:r>
              <a:rPr lang="zh-CN" altLang="zh-CN" sz="3200" b="1" dirty="0" smtClean="0"/>
              <a:t>管理</a:t>
            </a:r>
            <a:endParaRPr lang="zh-CN" altLang="zh-CN" sz="3200" b="1" dirty="0">
              <a:ea typeface="宋体" pitchFamily="2" charset="-122"/>
            </a:endParaRPr>
          </a:p>
          <a:p>
            <a:endParaRPr lang="zh-CN" altLang="en-US" sz="2800" b="1" dirty="0">
              <a:latin typeface="宋体" pitchFamily="2" charset="-122"/>
              <a:ea typeface="宋体" pitchFamily="2" charset="-122"/>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endParaRPr lang="zh-CN" altLang="en-US" dirty="0" smtClean="0">
              <a:latin typeface="黑体" pitchFamily="2" charset="-122"/>
              <a:ea typeface="黑体" pitchFamily="2" charset="-122"/>
            </a:endParaRPr>
          </a:p>
        </p:txBody>
      </p:sp>
      <p:sp>
        <p:nvSpPr>
          <p:cNvPr id="25603" name="矩形 3"/>
          <p:cNvSpPr>
            <a:spLocks noChangeArrowheads="1"/>
          </p:cNvSpPr>
          <p:nvPr/>
        </p:nvSpPr>
        <p:spPr bwMode="auto">
          <a:xfrm>
            <a:off x="928688" y="2500313"/>
            <a:ext cx="7572375" cy="830262"/>
          </a:xfrm>
          <a:prstGeom prst="rect">
            <a:avLst/>
          </a:prstGeom>
          <a:noFill/>
          <a:ln w="9525">
            <a:noFill/>
            <a:miter lim="800000"/>
            <a:headEnd/>
            <a:tailEnd/>
          </a:ln>
        </p:spPr>
        <p:txBody>
          <a:bodyPr>
            <a:spAutoFit/>
          </a:bodyPr>
          <a:lstStyle/>
          <a:p>
            <a:pPr algn="ctr" eaLnBrk="0" hangingPunct="0"/>
            <a:r>
              <a:rPr lang="zh-CN" altLang="en-US" sz="4800" dirty="0" smtClean="0">
                <a:solidFill>
                  <a:schemeClr val="tx2"/>
                </a:solidFill>
                <a:ea typeface="黑体" pitchFamily="2" charset="-122"/>
              </a:rPr>
              <a:t>护理评估</a:t>
            </a:r>
            <a:endParaRPr lang="zh-CN" altLang="en-US" sz="3200" dirty="0">
              <a:solidFill>
                <a:srgbClr val="FFFFFF"/>
              </a:solidFill>
              <a:latin typeface="Verdana" pitchFamily="34" charset="0"/>
              <a:ea typeface="宋体" pitchFamily="2" charset="-122"/>
            </a:endParaRPr>
          </a:p>
        </p:txBody>
      </p:sp>
      <p:sp>
        <p:nvSpPr>
          <p:cNvPr id="25604" name="Rectangle 6"/>
          <p:cNvSpPr>
            <a:spLocks noGrp="1" noChangeArrowheads="1"/>
          </p:cNvSpPr>
          <p:nvPr>
            <p:ph type="sldNum" sz="quarter" idx="10"/>
          </p:nvPr>
        </p:nvSpPr>
        <p:spPr>
          <a:xfrm>
            <a:off x="3429000" y="6500813"/>
            <a:ext cx="2133600" cy="307975"/>
          </a:xfrm>
          <a:noFill/>
        </p:spPr>
        <p:txBody>
          <a:bodyPr/>
          <a:lstStyle/>
          <a:p>
            <a:fld id="{B443AEB7-BBB9-4795-A361-E7BB8F5D1F51}" type="slidenum">
              <a:rPr lang="zh-CN" altLang="en-US" smtClean="0"/>
              <a:pPr/>
              <a:t>28</a:t>
            </a:fld>
            <a:endParaRPr lang="en-US" altLang="zh-CN" smtClean="0"/>
          </a:p>
        </p:txBody>
      </p:sp>
    </p:spTree>
  </p:cSld>
  <p:clrMapOvr>
    <a:masterClrMapping/>
  </p:clrMapOvr>
  <p:transition>
    <p:push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（一）镇静和躁动的主观评估 </a:t>
            </a:r>
          </a:p>
          <a:p>
            <a:pPr lvl="1" eaLnBrk="1" hangingPunct="1">
              <a:lnSpc>
                <a:spcPct val="120000"/>
              </a:lnSpc>
              <a:buClr>
                <a:srgbClr val="970D24"/>
              </a:buClr>
              <a:buNone/>
            </a:pPr>
            <a:r>
              <a:rPr lang="en-US" altLang="zh-CN" b="1" dirty="0" smtClean="0">
                <a:latin typeface="宋体" pitchFamily="2" charset="-122"/>
                <a:ea typeface="宋体" pitchFamily="2" charset="-122"/>
              </a:rPr>
              <a:t>1</a:t>
            </a:r>
            <a:r>
              <a:rPr lang="zh-CN" altLang="zh-CN" b="1" dirty="0" smtClean="0">
                <a:latin typeface="宋体" pitchFamily="2" charset="-122"/>
                <a:ea typeface="宋体" pitchFamily="2" charset="-122"/>
              </a:rPr>
              <a:t>．</a:t>
            </a:r>
            <a:r>
              <a:rPr lang="en-US" altLang="zh-CN" b="1" dirty="0" smtClean="0">
                <a:latin typeface="宋体" pitchFamily="2" charset="-122"/>
                <a:ea typeface="宋体" pitchFamily="2" charset="-122"/>
              </a:rPr>
              <a:t>Ramsay</a:t>
            </a:r>
            <a:r>
              <a:rPr lang="zh-CN" altLang="zh-CN" b="1" dirty="0" smtClean="0">
                <a:latin typeface="宋体" pitchFamily="2" charset="-122"/>
                <a:ea typeface="宋体" pitchFamily="2" charset="-122"/>
              </a:rPr>
              <a:t>评分</a:t>
            </a: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29</a:t>
            </a:fld>
            <a:endParaRPr lang="en-US" altLang="zh-CN" sz="1400">
              <a:ea typeface="宋体" pitchFamily="2" charset="-122"/>
            </a:endParaRPr>
          </a:p>
        </p:txBody>
      </p:sp>
      <p:graphicFrame>
        <p:nvGraphicFramePr>
          <p:cNvPr id="5" name="表格 4"/>
          <p:cNvGraphicFramePr>
            <a:graphicFrameLocks noGrp="1"/>
          </p:cNvGraphicFramePr>
          <p:nvPr/>
        </p:nvGraphicFramePr>
        <p:xfrm>
          <a:off x="1475656" y="2564904"/>
          <a:ext cx="6120680" cy="3528392"/>
        </p:xfrm>
        <a:graphic>
          <a:graphicData uri="http://schemas.openxmlformats.org/drawingml/2006/table">
            <a:tbl>
              <a:tblPr/>
              <a:tblGrid>
                <a:gridCol w="1054251"/>
                <a:gridCol w="5066429"/>
              </a:tblGrid>
              <a:tr h="504056">
                <a:tc>
                  <a:txBody>
                    <a:bodyPr/>
                    <a:lstStyle/>
                    <a:p>
                      <a:pPr marR="89535" algn="ctr">
                        <a:lnSpc>
                          <a:spcPct val="150000"/>
                        </a:lnSpc>
                        <a:spcAft>
                          <a:spcPts val="0"/>
                        </a:spcAft>
                      </a:pPr>
                      <a:r>
                        <a:rPr lang="zh-CN" sz="2000" b="1" kern="100" dirty="0">
                          <a:latin typeface="Times New Roman"/>
                          <a:ea typeface="宋体"/>
                          <a:cs typeface="Times New Roman"/>
                        </a:rPr>
                        <a:t>分值</a:t>
                      </a:r>
                      <a:endParaRPr lang="zh-CN" sz="2800" kern="100" dirty="0">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9535" algn="ctr">
                        <a:lnSpc>
                          <a:spcPct val="150000"/>
                        </a:lnSpc>
                        <a:spcAft>
                          <a:spcPts val="0"/>
                        </a:spcAft>
                      </a:pPr>
                      <a:r>
                        <a:rPr lang="zh-CN" sz="2000" b="1" kern="100" dirty="0">
                          <a:latin typeface="Times New Roman"/>
                          <a:ea typeface="宋体"/>
                          <a:cs typeface="Times New Roman"/>
                        </a:rPr>
                        <a:t>描述</a:t>
                      </a:r>
                      <a:endParaRPr lang="zh-CN" sz="2800" kern="100" dirty="0">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056">
                <a:tc>
                  <a:txBody>
                    <a:bodyPr/>
                    <a:lstStyle/>
                    <a:p>
                      <a:pPr marR="89535" algn="ctr">
                        <a:lnSpc>
                          <a:spcPct val="150000"/>
                        </a:lnSpc>
                        <a:spcAft>
                          <a:spcPts val="0"/>
                        </a:spcAft>
                      </a:pPr>
                      <a:r>
                        <a:rPr lang="en-US" sz="2000" kern="100">
                          <a:latin typeface="Times New Roman"/>
                          <a:ea typeface="宋体"/>
                          <a:cs typeface="Times New Roman"/>
                        </a:rPr>
                        <a:t>1</a:t>
                      </a:r>
                      <a:endParaRPr lang="zh-CN" sz="2800" kern="100">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89535" algn="ctr">
                        <a:lnSpc>
                          <a:spcPct val="150000"/>
                        </a:lnSpc>
                        <a:spcAft>
                          <a:spcPts val="0"/>
                        </a:spcAft>
                      </a:pPr>
                      <a:r>
                        <a:rPr lang="zh-CN" sz="2000" kern="100">
                          <a:latin typeface="Times New Roman"/>
                          <a:ea typeface="宋体"/>
                          <a:cs typeface="Times New Roman"/>
                        </a:rPr>
                        <a:t>患者焦虑、躁动不安</a:t>
                      </a:r>
                      <a:endParaRPr lang="zh-CN" sz="2800" kern="100">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504056">
                <a:tc>
                  <a:txBody>
                    <a:bodyPr/>
                    <a:lstStyle/>
                    <a:p>
                      <a:pPr marR="89535" algn="ctr">
                        <a:lnSpc>
                          <a:spcPct val="150000"/>
                        </a:lnSpc>
                        <a:spcAft>
                          <a:spcPts val="0"/>
                        </a:spcAft>
                      </a:pPr>
                      <a:r>
                        <a:rPr lang="en-US" sz="2000" kern="100">
                          <a:latin typeface="Times New Roman"/>
                          <a:ea typeface="宋体"/>
                          <a:cs typeface="Times New Roman"/>
                        </a:rPr>
                        <a:t>2</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marR="89535" algn="ctr">
                        <a:lnSpc>
                          <a:spcPct val="150000"/>
                        </a:lnSpc>
                        <a:spcAft>
                          <a:spcPts val="0"/>
                        </a:spcAft>
                      </a:pPr>
                      <a:r>
                        <a:rPr lang="zh-CN" sz="2000" kern="100">
                          <a:latin typeface="Times New Roman"/>
                          <a:ea typeface="宋体"/>
                          <a:cs typeface="Times New Roman"/>
                        </a:rPr>
                        <a:t>患者配合，有定向力、安静</a:t>
                      </a:r>
                      <a:endParaRPr lang="zh-CN" sz="2800" kern="100">
                        <a:latin typeface="Times New Roman"/>
                        <a:ea typeface="宋体"/>
                        <a:cs typeface="Times New Roman"/>
                      </a:endParaRPr>
                    </a:p>
                  </a:txBody>
                  <a:tcPr marL="68580" marR="68580" marT="0" marB="0" anchor="ctr">
                    <a:lnL>
                      <a:noFill/>
                    </a:lnL>
                    <a:lnR>
                      <a:noFill/>
                    </a:lnR>
                    <a:lnT>
                      <a:noFill/>
                    </a:lnT>
                    <a:lnB>
                      <a:noFill/>
                    </a:lnB>
                  </a:tcPr>
                </a:tc>
              </a:tr>
              <a:tr h="504056">
                <a:tc>
                  <a:txBody>
                    <a:bodyPr/>
                    <a:lstStyle/>
                    <a:p>
                      <a:pPr marR="89535" algn="ctr">
                        <a:lnSpc>
                          <a:spcPct val="150000"/>
                        </a:lnSpc>
                        <a:spcAft>
                          <a:spcPts val="0"/>
                        </a:spcAft>
                      </a:pPr>
                      <a:r>
                        <a:rPr lang="en-US" sz="2000" kern="100">
                          <a:latin typeface="Times New Roman"/>
                          <a:ea typeface="宋体"/>
                          <a:cs typeface="Times New Roman"/>
                        </a:rPr>
                        <a:t>3</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marR="89535" algn="ctr">
                        <a:lnSpc>
                          <a:spcPct val="150000"/>
                        </a:lnSpc>
                        <a:spcAft>
                          <a:spcPts val="0"/>
                        </a:spcAft>
                      </a:pPr>
                      <a:r>
                        <a:rPr lang="zh-CN" sz="2000" kern="100" dirty="0">
                          <a:latin typeface="Times New Roman"/>
                          <a:ea typeface="宋体"/>
                          <a:cs typeface="Times New Roman"/>
                        </a:rPr>
                        <a:t>患者对指令有反应</a:t>
                      </a:r>
                      <a:endParaRPr lang="zh-CN" sz="2800" kern="100" dirty="0">
                        <a:latin typeface="Times New Roman"/>
                        <a:ea typeface="宋体"/>
                        <a:cs typeface="Times New Roman"/>
                      </a:endParaRPr>
                    </a:p>
                  </a:txBody>
                  <a:tcPr marL="68580" marR="68580" marT="0" marB="0" anchor="ctr">
                    <a:lnL>
                      <a:noFill/>
                    </a:lnL>
                    <a:lnR>
                      <a:noFill/>
                    </a:lnR>
                    <a:lnT>
                      <a:noFill/>
                    </a:lnT>
                    <a:lnB>
                      <a:noFill/>
                    </a:lnB>
                  </a:tcPr>
                </a:tc>
              </a:tr>
              <a:tr h="504056">
                <a:tc>
                  <a:txBody>
                    <a:bodyPr/>
                    <a:lstStyle/>
                    <a:p>
                      <a:pPr marR="89535" algn="ctr">
                        <a:lnSpc>
                          <a:spcPct val="150000"/>
                        </a:lnSpc>
                        <a:spcAft>
                          <a:spcPts val="0"/>
                        </a:spcAft>
                      </a:pPr>
                      <a:r>
                        <a:rPr lang="en-US" sz="2000" kern="100">
                          <a:latin typeface="Times New Roman"/>
                          <a:ea typeface="宋体"/>
                          <a:cs typeface="Times New Roman"/>
                        </a:rPr>
                        <a:t>4</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marR="89535" algn="ctr">
                        <a:lnSpc>
                          <a:spcPct val="150000"/>
                        </a:lnSpc>
                        <a:spcAft>
                          <a:spcPts val="0"/>
                        </a:spcAft>
                      </a:pPr>
                      <a:r>
                        <a:rPr lang="zh-CN" sz="2000" kern="100">
                          <a:latin typeface="Times New Roman"/>
                          <a:ea typeface="宋体"/>
                          <a:cs typeface="Times New Roman"/>
                        </a:rPr>
                        <a:t>嗜睡，对轻叩眉间或大声听觉刺激反应敏捷</a:t>
                      </a:r>
                      <a:endParaRPr lang="zh-CN" sz="2800" kern="100">
                        <a:latin typeface="Times New Roman"/>
                        <a:ea typeface="宋体"/>
                        <a:cs typeface="Times New Roman"/>
                      </a:endParaRPr>
                    </a:p>
                  </a:txBody>
                  <a:tcPr marL="68580" marR="68580" marT="0" marB="0" anchor="ctr">
                    <a:lnL>
                      <a:noFill/>
                    </a:lnL>
                    <a:lnR>
                      <a:noFill/>
                    </a:lnR>
                    <a:lnT>
                      <a:noFill/>
                    </a:lnT>
                    <a:lnB>
                      <a:noFill/>
                    </a:lnB>
                  </a:tcPr>
                </a:tc>
              </a:tr>
              <a:tr h="504056">
                <a:tc>
                  <a:txBody>
                    <a:bodyPr/>
                    <a:lstStyle/>
                    <a:p>
                      <a:pPr marR="89535" algn="ctr">
                        <a:lnSpc>
                          <a:spcPct val="150000"/>
                        </a:lnSpc>
                        <a:spcAft>
                          <a:spcPts val="0"/>
                        </a:spcAft>
                      </a:pPr>
                      <a:r>
                        <a:rPr lang="en-US" sz="2000" kern="100">
                          <a:latin typeface="Times New Roman"/>
                          <a:ea typeface="宋体"/>
                          <a:cs typeface="Times New Roman"/>
                        </a:rPr>
                        <a:t>5</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marR="89535" algn="ctr">
                        <a:lnSpc>
                          <a:spcPct val="150000"/>
                        </a:lnSpc>
                        <a:spcAft>
                          <a:spcPts val="0"/>
                        </a:spcAft>
                      </a:pPr>
                      <a:r>
                        <a:rPr lang="zh-CN" sz="2000" kern="100">
                          <a:latin typeface="Times New Roman"/>
                          <a:ea typeface="宋体"/>
                          <a:cs typeface="Times New Roman"/>
                        </a:rPr>
                        <a:t>嗜睡，对轻叩眉间或大声听觉刺激反应迟钝</a:t>
                      </a:r>
                      <a:endParaRPr lang="zh-CN" sz="2800" kern="100">
                        <a:latin typeface="Times New Roman"/>
                        <a:ea typeface="宋体"/>
                        <a:cs typeface="Times New Roman"/>
                      </a:endParaRPr>
                    </a:p>
                  </a:txBody>
                  <a:tcPr marL="68580" marR="68580" marT="0" marB="0" anchor="ctr">
                    <a:lnL>
                      <a:noFill/>
                    </a:lnL>
                    <a:lnR>
                      <a:noFill/>
                    </a:lnR>
                    <a:lnT>
                      <a:noFill/>
                    </a:lnT>
                    <a:lnB>
                      <a:noFill/>
                    </a:lnB>
                  </a:tcPr>
                </a:tc>
              </a:tr>
              <a:tr h="504056">
                <a:tc>
                  <a:txBody>
                    <a:bodyPr/>
                    <a:lstStyle/>
                    <a:p>
                      <a:pPr marR="89535" algn="ctr">
                        <a:lnSpc>
                          <a:spcPct val="150000"/>
                        </a:lnSpc>
                        <a:spcAft>
                          <a:spcPts val="0"/>
                        </a:spcAft>
                      </a:pPr>
                      <a:r>
                        <a:rPr lang="en-US" sz="2000" kern="100" dirty="0">
                          <a:latin typeface="Times New Roman"/>
                          <a:ea typeface="宋体"/>
                          <a:cs typeface="Times New Roman"/>
                        </a:rPr>
                        <a:t>6</a:t>
                      </a:r>
                      <a:endParaRPr lang="zh-CN" sz="2800" kern="100" dirty="0">
                        <a:latin typeface="Times New Roman"/>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89535" algn="ctr">
                        <a:lnSpc>
                          <a:spcPct val="150000"/>
                        </a:lnSpc>
                        <a:spcAft>
                          <a:spcPts val="0"/>
                        </a:spcAft>
                      </a:pPr>
                      <a:r>
                        <a:rPr lang="zh-CN" sz="2000" kern="100" dirty="0">
                          <a:latin typeface="Times New Roman"/>
                          <a:ea typeface="宋体"/>
                          <a:cs typeface="Times New Roman"/>
                        </a:rPr>
                        <a:t>嗜睡，无任何反应</a:t>
                      </a:r>
                      <a:endParaRPr lang="zh-CN" sz="2800" kern="100" dirty="0">
                        <a:latin typeface="Times New Roman"/>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sh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p:txBody>
          <a:bodyPr/>
          <a:lstStyle/>
          <a:p>
            <a:r>
              <a:rPr lang="zh-CN" altLang="en-US" smtClean="0">
                <a:ea typeface="宋体" pitchFamily="2" charset="-122"/>
              </a:rPr>
              <a:t>学习目标</a:t>
            </a:r>
          </a:p>
        </p:txBody>
      </p:sp>
      <p:sp>
        <p:nvSpPr>
          <p:cNvPr id="5123" name="Rectangle 3"/>
          <p:cNvSpPr>
            <a:spLocks noGrp="1" noChangeArrowheads="1"/>
          </p:cNvSpPr>
          <p:nvPr>
            <p:ph type="body" idx="4294967295"/>
          </p:nvPr>
        </p:nvSpPr>
        <p:spPr>
          <a:xfrm>
            <a:off x="304800" y="1185863"/>
            <a:ext cx="8610600" cy="5122862"/>
          </a:xfrm>
        </p:spPr>
        <p:txBody>
          <a:bodyPr/>
          <a:lstStyle/>
          <a:p>
            <a:pPr>
              <a:lnSpc>
                <a:spcPct val="130000"/>
              </a:lnSpc>
            </a:pPr>
            <a:r>
              <a:rPr lang="zh-CN" altLang="zh-CN" sz="2400" dirty="0" smtClean="0">
                <a:solidFill>
                  <a:schemeClr val="tx2"/>
                </a:solidFill>
                <a:ea typeface="宋体" pitchFamily="2" charset="-122"/>
              </a:rPr>
              <a:t>识记：</a:t>
            </a:r>
          </a:p>
          <a:p>
            <a:pPr>
              <a:lnSpc>
                <a:spcPct val="130000"/>
              </a:lnSpc>
              <a:buNone/>
            </a:pPr>
            <a:r>
              <a:rPr lang="en-US" altLang="zh-CN" sz="2400" dirty="0" smtClean="0">
                <a:solidFill>
                  <a:schemeClr val="tx2"/>
                </a:solidFill>
                <a:ea typeface="宋体" pitchFamily="2" charset="-122"/>
              </a:rPr>
              <a:t>    1</a:t>
            </a:r>
            <a:r>
              <a:rPr lang="zh-CN" altLang="zh-CN" sz="2400" dirty="0" smtClean="0">
                <a:solidFill>
                  <a:schemeClr val="tx2"/>
                </a:solidFill>
                <a:ea typeface="宋体" pitchFamily="2" charset="-122"/>
              </a:rPr>
              <a:t>．</a:t>
            </a:r>
            <a:r>
              <a:rPr lang="zh-CN" altLang="zh-CN" sz="2400" kern="1200" dirty="0" smtClean="0">
                <a:solidFill>
                  <a:schemeClr val="tx2"/>
                </a:solidFill>
                <a:latin typeface="+mn-lt"/>
                <a:ea typeface="+mn-ea"/>
                <a:cs typeface="+mn-cs"/>
              </a:rPr>
              <a:t>描述疼痛、谵妄的概念。</a:t>
            </a:r>
            <a:endParaRPr lang="zh-CN" altLang="zh-CN" sz="2400" dirty="0" smtClean="0">
              <a:solidFill>
                <a:schemeClr val="tx2"/>
              </a:solidFill>
              <a:ea typeface="宋体" pitchFamily="2" charset="-122"/>
            </a:endParaRPr>
          </a:p>
          <a:p>
            <a:pPr>
              <a:lnSpc>
                <a:spcPct val="130000"/>
              </a:lnSpc>
            </a:pPr>
            <a:r>
              <a:rPr lang="zh-CN" altLang="zh-CN" sz="2400" dirty="0" smtClean="0">
                <a:solidFill>
                  <a:schemeClr val="tx2"/>
                </a:solidFill>
                <a:ea typeface="宋体" pitchFamily="2" charset="-122"/>
              </a:rPr>
              <a:t>理解：</a:t>
            </a:r>
          </a:p>
          <a:p>
            <a:pPr marL="446088" indent="0">
              <a:lnSpc>
                <a:spcPct val="130000"/>
              </a:lnSpc>
              <a:buNone/>
            </a:pPr>
            <a:r>
              <a:rPr lang="en-US" altLang="zh-CN" sz="2400" dirty="0" smtClean="0">
                <a:solidFill>
                  <a:schemeClr val="tx2"/>
                </a:solidFill>
                <a:ea typeface="宋体" pitchFamily="2" charset="-122"/>
              </a:rPr>
              <a:t>1</a:t>
            </a:r>
            <a:r>
              <a:rPr lang="zh-CN" altLang="zh-CN" sz="2400" dirty="0" smtClean="0">
                <a:solidFill>
                  <a:schemeClr val="tx2"/>
                </a:solidFill>
                <a:ea typeface="宋体" pitchFamily="2" charset="-122"/>
              </a:rPr>
              <a:t>．比较各种疼痛评估工具的异同。</a:t>
            </a:r>
          </a:p>
          <a:p>
            <a:pPr marL="446088" indent="0">
              <a:lnSpc>
                <a:spcPct val="130000"/>
              </a:lnSpc>
              <a:buNone/>
            </a:pPr>
            <a:r>
              <a:rPr lang="en-US" altLang="zh-CN" sz="2400" dirty="0" smtClean="0">
                <a:solidFill>
                  <a:schemeClr val="tx2"/>
                </a:solidFill>
                <a:ea typeface="宋体" pitchFamily="2" charset="-122"/>
              </a:rPr>
              <a:t>2</a:t>
            </a:r>
            <a:r>
              <a:rPr lang="zh-CN" altLang="zh-CN" sz="2400" dirty="0" smtClean="0">
                <a:solidFill>
                  <a:schemeClr val="tx2"/>
                </a:solidFill>
                <a:ea typeface="宋体" pitchFamily="2" charset="-122"/>
              </a:rPr>
              <a:t>．比较各种镇静和躁动评估工具的异同。</a:t>
            </a:r>
            <a:endParaRPr lang="en-US" altLang="zh-CN" sz="2400" dirty="0" smtClean="0">
              <a:solidFill>
                <a:schemeClr val="tx2"/>
              </a:solidFill>
              <a:ea typeface="宋体" pitchFamily="2" charset="-122"/>
            </a:endParaRPr>
          </a:p>
          <a:p>
            <a:pPr>
              <a:lnSpc>
                <a:spcPct val="130000"/>
              </a:lnSpc>
            </a:pPr>
            <a:r>
              <a:rPr lang="zh-CN" altLang="zh-CN" sz="2400" dirty="0" smtClean="0">
                <a:solidFill>
                  <a:schemeClr val="tx2"/>
                </a:solidFill>
                <a:ea typeface="宋体" pitchFamily="2" charset="-122"/>
              </a:rPr>
              <a:t>运用：</a:t>
            </a:r>
          </a:p>
          <a:p>
            <a:pPr indent="103188">
              <a:lnSpc>
                <a:spcPct val="130000"/>
              </a:lnSpc>
              <a:buNone/>
            </a:pPr>
            <a:r>
              <a:rPr lang="en-US" altLang="zh-CN" sz="2400" dirty="0" smtClean="0">
                <a:solidFill>
                  <a:schemeClr val="tx2"/>
                </a:solidFill>
                <a:ea typeface="宋体" pitchFamily="2" charset="-122"/>
              </a:rPr>
              <a:t>1</a:t>
            </a:r>
            <a:r>
              <a:rPr lang="zh-CN" altLang="zh-CN" sz="2400" dirty="0" smtClean="0">
                <a:solidFill>
                  <a:schemeClr val="tx2"/>
                </a:solidFill>
                <a:ea typeface="宋体" pitchFamily="2" charset="-122"/>
              </a:rPr>
              <a:t>．评估危重症患者的疼痛</a:t>
            </a:r>
            <a:r>
              <a:rPr lang="zh-CN" altLang="en-US" sz="2400" dirty="0" smtClean="0">
                <a:solidFill>
                  <a:schemeClr val="tx2"/>
                </a:solidFill>
                <a:ea typeface="宋体" pitchFamily="2" charset="-122"/>
              </a:rPr>
              <a:t>、</a:t>
            </a:r>
            <a:r>
              <a:rPr lang="zh-CN" altLang="zh-CN" sz="2400" dirty="0" smtClean="0">
                <a:solidFill>
                  <a:schemeClr val="tx2"/>
                </a:solidFill>
                <a:ea typeface="宋体" pitchFamily="2" charset="-122"/>
              </a:rPr>
              <a:t>镇静和躁动程度。</a:t>
            </a:r>
          </a:p>
          <a:p>
            <a:pPr indent="103188">
              <a:lnSpc>
                <a:spcPct val="130000"/>
              </a:lnSpc>
              <a:buNone/>
            </a:pPr>
            <a:r>
              <a:rPr lang="en-US" altLang="zh-CN" sz="2400" dirty="0" smtClean="0">
                <a:solidFill>
                  <a:schemeClr val="tx2"/>
                </a:solidFill>
                <a:ea typeface="宋体" pitchFamily="2" charset="-122"/>
              </a:rPr>
              <a:t>2</a:t>
            </a:r>
            <a:r>
              <a:rPr lang="zh-CN" altLang="zh-CN" sz="2400" dirty="0" smtClean="0">
                <a:solidFill>
                  <a:schemeClr val="tx2"/>
                </a:solidFill>
                <a:ea typeface="宋体" pitchFamily="2" charset="-122"/>
              </a:rPr>
              <a:t>．评估危重症患者的谵妄状态。</a:t>
            </a:r>
          </a:p>
          <a:p>
            <a:pPr indent="103188">
              <a:lnSpc>
                <a:spcPct val="130000"/>
              </a:lnSpc>
              <a:buNone/>
            </a:pPr>
            <a:r>
              <a:rPr lang="en-US" altLang="zh-CN" sz="2400" dirty="0" smtClean="0">
                <a:solidFill>
                  <a:schemeClr val="tx2"/>
                </a:solidFill>
                <a:ea typeface="宋体" pitchFamily="2" charset="-122"/>
              </a:rPr>
              <a:t>3</a:t>
            </a:r>
            <a:r>
              <a:rPr lang="zh-CN" altLang="zh-CN" sz="2400" dirty="0" smtClean="0">
                <a:solidFill>
                  <a:schemeClr val="tx2"/>
                </a:solidFill>
                <a:ea typeface="宋体" pitchFamily="2" charset="-122"/>
              </a:rPr>
              <a:t>．</a:t>
            </a:r>
            <a:r>
              <a:rPr lang="zh-CN" altLang="zh-CN" sz="2400" dirty="0" smtClean="0">
                <a:solidFill>
                  <a:schemeClr val="tx2"/>
                </a:solidFill>
                <a:ea typeface="宋体" pitchFamily="2" charset="-122"/>
              </a:rPr>
              <a:t>制</a:t>
            </a:r>
            <a:r>
              <a:rPr lang="zh-CN" altLang="en-US" sz="2400" dirty="0" smtClean="0">
                <a:solidFill>
                  <a:schemeClr val="tx2"/>
                </a:solidFill>
                <a:ea typeface="宋体" pitchFamily="2" charset="-122"/>
              </a:rPr>
              <a:t>订</a:t>
            </a:r>
            <a:r>
              <a:rPr lang="zh-CN" altLang="zh-CN" sz="2400" dirty="0" smtClean="0">
                <a:solidFill>
                  <a:schemeClr val="tx2"/>
                </a:solidFill>
                <a:ea typeface="宋体" pitchFamily="2" charset="-122"/>
              </a:rPr>
              <a:t>危重</a:t>
            </a:r>
            <a:r>
              <a:rPr lang="zh-CN" altLang="zh-CN" sz="2400" dirty="0" smtClean="0">
                <a:solidFill>
                  <a:schemeClr val="tx2"/>
                </a:solidFill>
                <a:ea typeface="宋体" pitchFamily="2" charset="-122"/>
              </a:rPr>
              <a:t>症患者的镇痛</a:t>
            </a:r>
            <a:r>
              <a:rPr lang="zh-CN" altLang="en-US" sz="2400" dirty="0" smtClean="0">
                <a:solidFill>
                  <a:schemeClr val="tx2"/>
                </a:solidFill>
                <a:ea typeface="宋体" pitchFamily="2" charset="-122"/>
              </a:rPr>
              <a:t>、镇静、谵妄</a:t>
            </a:r>
            <a:r>
              <a:rPr lang="zh-CN" altLang="zh-CN" sz="2400" dirty="0" smtClean="0">
                <a:solidFill>
                  <a:schemeClr val="tx2"/>
                </a:solidFill>
                <a:ea typeface="宋体" pitchFamily="2" charset="-122"/>
              </a:rPr>
              <a:t>护理计划。</a:t>
            </a:r>
          </a:p>
          <a:p>
            <a:pPr marL="446088" indent="0">
              <a:lnSpc>
                <a:spcPct val="130000"/>
              </a:lnSpc>
              <a:buNone/>
            </a:pPr>
            <a:endParaRPr lang="zh-CN" altLang="zh-CN" sz="2400" dirty="0" smtClean="0">
              <a:solidFill>
                <a:schemeClr val="tx2"/>
              </a:solidFill>
              <a:ea typeface="宋体" pitchFamily="2" charset="-122"/>
            </a:endParaRPr>
          </a:p>
          <a:p>
            <a:pPr>
              <a:lnSpc>
                <a:spcPct val="130000"/>
              </a:lnSpc>
              <a:buFont typeface="Wingdings" pitchFamily="2" charset="2"/>
              <a:buNone/>
            </a:pPr>
            <a:endParaRPr lang="zh-CN" altLang="en-US" sz="2400" dirty="0" smtClean="0">
              <a:solidFill>
                <a:schemeClr val="tx2"/>
              </a:solidFill>
              <a:latin typeface="华文宋体" pitchFamily="2" charset="-122"/>
              <a:ea typeface="华文宋体" pitchFamily="2" charset="-122"/>
            </a:endParaRPr>
          </a:p>
          <a:p>
            <a:pPr>
              <a:buFont typeface="Wingdings" pitchFamily="2" charset="2"/>
              <a:buNone/>
            </a:pPr>
            <a:endParaRPr lang="zh-CN" altLang="en-US" b="0" dirty="0" smtClean="0">
              <a:solidFill>
                <a:schemeClr val="tx2"/>
              </a:solidFill>
              <a:ea typeface="宋体" pitchFamily="2" charset="-122"/>
            </a:endParaRPr>
          </a:p>
        </p:txBody>
      </p:sp>
      <p:sp>
        <p:nvSpPr>
          <p:cNvPr id="5124" name="灯片编号占位符 5"/>
          <p:cNvSpPr txBox="1">
            <a:spLocks noGrp="1" noChangeArrowheads="1"/>
          </p:cNvSpPr>
          <p:nvPr/>
        </p:nvSpPr>
        <p:spPr bwMode="auto">
          <a:xfrm>
            <a:off x="3429000" y="6477000"/>
            <a:ext cx="2133600" cy="307975"/>
          </a:xfrm>
          <a:prstGeom prst="rect">
            <a:avLst/>
          </a:prstGeom>
          <a:noFill/>
          <a:ln w="9525">
            <a:noFill/>
            <a:miter lim="800000"/>
            <a:headEnd/>
            <a:tailEnd/>
          </a:ln>
        </p:spPr>
        <p:txBody>
          <a:bodyPr/>
          <a:lstStyle/>
          <a:p>
            <a:pPr algn="ctr"/>
            <a:fld id="{F2807829-BA75-487E-A276-61B0528B20BE}" type="slidenum">
              <a:rPr lang="en-US" altLang="zh-CN" sz="1400">
                <a:solidFill>
                  <a:schemeClr val="tx1"/>
                </a:solidFill>
                <a:ea typeface="宋体" pitchFamily="2" charset="-122"/>
              </a:rPr>
              <a:pPr algn="ctr"/>
              <a:t>3</a:t>
            </a:fld>
            <a:endParaRPr lang="en-US" altLang="zh-CN" sz="1400">
              <a:solidFill>
                <a:schemeClr val="tx1"/>
              </a:solidFill>
              <a:ea typeface="宋体" pitchFamily="2" charset="-122"/>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908720"/>
            <a:ext cx="8143875" cy="5734968"/>
          </a:xfrm>
        </p:spPr>
        <p:txBody>
          <a:bodyPr/>
          <a:lstStyle/>
          <a:p>
            <a:pPr lvl="1" eaLnBrk="1" hangingPunct="1">
              <a:lnSpc>
                <a:spcPct val="120000"/>
              </a:lnSpc>
              <a:buClr>
                <a:srgbClr val="970D24"/>
              </a:buClr>
              <a:buNone/>
            </a:pPr>
            <a:endParaRPr lang="en-US" altLang="zh-CN" b="1" dirty="0" smtClean="0">
              <a:latin typeface="宋体" pitchFamily="2" charset="-122"/>
              <a:ea typeface="宋体" pitchFamily="2" charset="-122"/>
            </a:endParaRPr>
          </a:p>
          <a:p>
            <a:pPr lvl="1" eaLnBrk="1" hangingPunct="1">
              <a:lnSpc>
                <a:spcPct val="120000"/>
              </a:lnSpc>
              <a:buClr>
                <a:srgbClr val="970D24"/>
              </a:buClr>
              <a:buNone/>
            </a:pPr>
            <a:r>
              <a:rPr lang="en-US" altLang="zh-CN" b="1" dirty="0" smtClean="0">
                <a:latin typeface="宋体" pitchFamily="2" charset="-122"/>
                <a:ea typeface="宋体" pitchFamily="2" charset="-122"/>
              </a:rPr>
              <a:t>2</a:t>
            </a:r>
            <a:r>
              <a:rPr lang="zh-CN" altLang="zh-CN" b="1" dirty="0" smtClean="0">
                <a:latin typeface="宋体" pitchFamily="2" charset="-122"/>
                <a:ea typeface="宋体" pitchFamily="2" charset="-122"/>
              </a:rPr>
              <a:t>．</a:t>
            </a:r>
            <a:r>
              <a:rPr lang="en-US" altLang="zh-CN" b="1" dirty="0" smtClean="0"/>
              <a:t>Riker</a:t>
            </a:r>
            <a:r>
              <a:rPr lang="zh-CN" altLang="zh-CN" b="1" dirty="0" smtClean="0"/>
              <a:t>镇静、躁动评分（</a:t>
            </a:r>
            <a:r>
              <a:rPr lang="en-US" altLang="zh-CN" b="1" dirty="0" smtClean="0"/>
              <a:t>SAS</a:t>
            </a:r>
            <a:r>
              <a:rPr lang="zh-CN" altLang="zh-CN" b="1" dirty="0" smtClean="0"/>
              <a:t>）</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30</a:t>
            </a:fld>
            <a:endParaRPr lang="en-US" altLang="zh-CN" sz="1400">
              <a:ea typeface="宋体" pitchFamily="2" charset="-122"/>
            </a:endParaRPr>
          </a:p>
        </p:txBody>
      </p:sp>
      <p:graphicFrame>
        <p:nvGraphicFramePr>
          <p:cNvPr id="6" name="表格 5"/>
          <p:cNvGraphicFramePr>
            <a:graphicFrameLocks noGrp="1"/>
          </p:cNvGraphicFramePr>
          <p:nvPr/>
        </p:nvGraphicFramePr>
        <p:xfrm>
          <a:off x="323528" y="2060848"/>
          <a:ext cx="8496945" cy="4343351"/>
        </p:xfrm>
        <a:graphic>
          <a:graphicData uri="http://schemas.openxmlformats.org/drawingml/2006/table">
            <a:tbl>
              <a:tblPr/>
              <a:tblGrid>
                <a:gridCol w="825352"/>
                <a:gridCol w="1262880"/>
                <a:gridCol w="6408713"/>
              </a:tblGrid>
              <a:tr h="440049">
                <a:tc>
                  <a:txBody>
                    <a:bodyPr/>
                    <a:lstStyle/>
                    <a:p>
                      <a:pPr marR="89535" algn="ctr">
                        <a:lnSpc>
                          <a:spcPct val="150000"/>
                        </a:lnSpc>
                        <a:spcAft>
                          <a:spcPts val="0"/>
                        </a:spcAft>
                      </a:pPr>
                      <a:r>
                        <a:rPr lang="zh-CN" sz="1800" b="1" kern="100" dirty="0">
                          <a:latin typeface="Times New Roman"/>
                          <a:ea typeface="宋体"/>
                          <a:cs typeface="Times New Roman"/>
                        </a:rPr>
                        <a:t>分值</a:t>
                      </a:r>
                      <a:endParaRPr lang="zh-CN" sz="2400" kern="100" dirty="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9535" algn="ctr">
                        <a:lnSpc>
                          <a:spcPct val="150000"/>
                        </a:lnSpc>
                        <a:spcAft>
                          <a:spcPts val="0"/>
                        </a:spcAft>
                      </a:pPr>
                      <a:r>
                        <a:rPr lang="zh-CN" sz="1800" b="1" kern="100">
                          <a:latin typeface="Times New Roman"/>
                          <a:ea typeface="宋体"/>
                          <a:cs typeface="Times New Roman"/>
                        </a:rPr>
                        <a:t>描述</a:t>
                      </a:r>
                      <a:endParaRPr lang="zh-CN" sz="2400" kern="10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9535" algn="ctr">
                        <a:lnSpc>
                          <a:spcPct val="150000"/>
                        </a:lnSpc>
                        <a:spcAft>
                          <a:spcPts val="0"/>
                        </a:spcAft>
                      </a:pPr>
                      <a:r>
                        <a:rPr lang="zh-CN" sz="1800" b="1" kern="100">
                          <a:latin typeface="Times New Roman"/>
                          <a:ea typeface="宋体"/>
                          <a:cs typeface="Times New Roman"/>
                        </a:rPr>
                        <a:t>定义</a:t>
                      </a:r>
                      <a:endParaRPr lang="zh-CN" sz="2400" kern="10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0097">
                <a:tc>
                  <a:txBody>
                    <a:bodyPr/>
                    <a:lstStyle/>
                    <a:p>
                      <a:pPr marR="89535" algn="ctr">
                        <a:lnSpc>
                          <a:spcPct val="150000"/>
                        </a:lnSpc>
                        <a:spcAft>
                          <a:spcPts val="0"/>
                        </a:spcAft>
                      </a:pPr>
                      <a:r>
                        <a:rPr lang="en-US" sz="1800" kern="100">
                          <a:latin typeface="Times New Roman"/>
                          <a:ea typeface="宋体"/>
                          <a:cs typeface="Times New Roman"/>
                        </a:rPr>
                        <a:t>7</a:t>
                      </a:r>
                      <a:endParaRPr lang="zh-CN" sz="2400" kern="10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R="89535" algn="just">
                        <a:lnSpc>
                          <a:spcPct val="150000"/>
                        </a:lnSpc>
                        <a:spcAft>
                          <a:spcPts val="0"/>
                        </a:spcAft>
                      </a:pPr>
                      <a:r>
                        <a:rPr lang="zh-CN" sz="1800" kern="100">
                          <a:latin typeface="Times New Roman"/>
                          <a:ea typeface="宋体"/>
                          <a:cs typeface="Times New Roman"/>
                        </a:rPr>
                        <a:t>危险躁动</a:t>
                      </a:r>
                      <a:endParaRPr lang="zh-CN" sz="2400" kern="10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R="89535" algn="just">
                        <a:lnSpc>
                          <a:spcPct val="150000"/>
                        </a:lnSpc>
                        <a:spcAft>
                          <a:spcPts val="0"/>
                        </a:spcAft>
                      </a:pPr>
                      <a:r>
                        <a:rPr lang="zh-CN" sz="1800" kern="100">
                          <a:latin typeface="Times New Roman"/>
                          <a:ea typeface="宋体"/>
                          <a:cs typeface="Times New Roman"/>
                        </a:rPr>
                        <a:t>拉拽气管内插管，试图拔除各种导管，翻越床栏，攻击医护人员，在床上辗转挣扎</a:t>
                      </a:r>
                      <a:endParaRPr lang="zh-CN" sz="2400" kern="10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440049">
                <a:tc>
                  <a:txBody>
                    <a:bodyPr/>
                    <a:lstStyle/>
                    <a:p>
                      <a:pPr marR="89535" algn="ctr">
                        <a:lnSpc>
                          <a:spcPct val="150000"/>
                        </a:lnSpc>
                        <a:spcAft>
                          <a:spcPts val="0"/>
                        </a:spcAft>
                      </a:pPr>
                      <a:r>
                        <a:rPr lang="en-US" sz="1800" kern="100">
                          <a:latin typeface="Times New Roman"/>
                          <a:ea typeface="宋体"/>
                          <a:cs typeface="Times New Roman"/>
                        </a:rPr>
                        <a:t>6</a:t>
                      </a:r>
                      <a:endParaRPr lang="zh-CN" sz="24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800" kern="100">
                          <a:latin typeface="Times New Roman"/>
                          <a:ea typeface="宋体"/>
                          <a:cs typeface="Times New Roman"/>
                        </a:rPr>
                        <a:t>非常躁动</a:t>
                      </a:r>
                      <a:endParaRPr lang="zh-CN" sz="24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800" kern="100">
                          <a:latin typeface="Times New Roman"/>
                          <a:ea typeface="宋体"/>
                          <a:cs typeface="Times New Roman"/>
                        </a:rPr>
                        <a:t>需要保护性束缚并反复语言提示劝阻，咬气管插管</a:t>
                      </a:r>
                      <a:endParaRPr lang="zh-CN" sz="2400" kern="100">
                        <a:latin typeface="Times New Roman"/>
                        <a:ea typeface="宋体"/>
                        <a:cs typeface="Times New Roman"/>
                      </a:endParaRPr>
                    </a:p>
                  </a:txBody>
                  <a:tcPr marL="68580" marR="68580" marT="0" marB="0">
                    <a:lnL>
                      <a:noFill/>
                    </a:lnL>
                    <a:lnR>
                      <a:noFill/>
                    </a:lnR>
                    <a:lnT>
                      <a:noFill/>
                    </a:lnT>
                    <a:lnB>
                      <a:noFill/>
                    </a:lnB>
                  </a:tcPr>
                </a:tc>
              </a:tr>
              <a:tr h="440049">
                <a:tc>
                  <a:txBody>
                    <a:bodyPr/>
                    <a:lstStyle/>
                    <a:p>
                      <a:pPr marR="89535" algn="ctr">
                        <a:lnSpc>
                          <a:spcPct val="150000"/>
                        </a:lnSpc>
                        <a:spcAft>
                          <a:spcPts val="0"/>
                        </a:spcAft>
                      </a:pPr>
                      <a:r>
                        <a:rPr lang="en-US" sz="1800" kern="100">
                          <a:latin typeface="Times New Roman"/>
                          <a:ea typeface="宋体"/>
                          <a:cs typeface="Times New Roman"/>
                        </a:rPr>
                        <a:t>5</a:t>
                      </a:r>
                      <a:endParaRPr lang="zh-CN" sz="24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800" kern="100">
                          <a:latin typeface="Times New Roman"/>
                          <a:ea typeface="宋体"/>
                          <a:cs typeface="Times New Roman"/>
                        </a:rPr>
                        <a:t>躁动</a:t>
                      </a:r>
                      <a:endParaRPr lang="zh-CN" sz="24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800" kern="100">
                          <a:latin typeface="Times New Roman"/>
                          <a:ea typeface="宋体"/>
                          <a:cs typeface="Times New Roman"/>
                        </a:rPr>
                        <a:t>焦虑或身体躁动，经言语提示劝阻可安静</a:t>
                      </a:r>
                      <a:endParaRPr lang="zh-CN" sz="2400" kern="100">
                        <a:latin typeface="Times New Roman"/>
                        <a:ea typeface="宋体"/>
                        <a:cs typeface="Times New Roman"/>
                      </a:endParaRPr>
                    </a:p>
                  </a:txBody>
                  <a:tcPr marL="68580" marR="68580" marT="0" marB="0">
                    <a:lnL>
                      <a:noFill/>
                    </a:lnL>
                    <a:lnR>
                      <a:noFill/>
                    </a:lnR>
                    <a:lnT>
                      <a:noFill/>
                    </a:lnT>
                    <a:lnB>
                      <a:noFill/>
                    </a:lnB>
                  </a:tcPr>
                </a:tc>
              </a:tr>
              <a:tr h="440049">
                <a:tc>
                  <a:txBody>
                    <a:bodyPr/>
                    <a:lstStyle/>
                    <a:p>
                      <a:pPr marR="89535" algn="ctr">
                        <a:lnSpc>
                          <a:spcPct val="150000"/>
                        </a:lnSpc>
                        <a:spcAft>
                          <a:spcPts val="0"/>
                        </a:spcAft>
                      </a:pPr>
                      <a:r>
                        <a:rPr lang="en-US" sz="1800" kern="100">
                          <a:latin typeface="Times New Roman"/>
                          <a:ea typeface="宋体"/>
                          <a:cs typeface="Times New Roman"/>
                        </a:rPr>
                        <a:t>4</a:t>
                      </a:r>
                      <a:endParaRPr lang="zh-CN" sz="24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800" kern="100">
                          <a:latin typeface="Times New Roman"/>
                          <a:ea typeface="宋体"/>
                          <a:cs typeface="Times New Roman"/>
                        </a:rPr>
                        <a:t>安静合作</a:t>
                      </a:r>
                      <a:endParaRPr lang="zh-CN" sz="24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800" kern="100">
                          <a:latin typeface="Times New Roman"/>
                          <a:ea typeface="宋体"/>
                          <a:cs typeface="Times New Roman"/>
                        </a:rPr>
                        <a:t>安静，容易唤醒，服从指令</a:t>
                      </a:r>
                      <a:endParaRPr lang="zh-CN" sz="2400" kern="100">
                        <a:latin typeface="Times New Roman"/>
                        <a:ea typeface="宋体"/>
                        <a:cs typeface="Times New Roman"/>
                      </a:endParaRPr>
                    </a:p>
                  </a:txBody>
                  <a:tcPr marL="68580" marR="68580" marT="0" marB="0">
                    <a:lnL>
                      <a:noFill/>
                    </a:lnL>
                    <a:lnR>
                      <a:noFill/>
                    </a:lnR>
                    <a:lnT>
                      <a:noFill/>
                    </a:lnT>
                    <a:lnB>
                      <a:noFill/>
                    </a:lnB>
                  </a:tcPr>
                </a:tc>
              </a:tr>
              <a:tr h="440049">
                <a:tc>
                  <a:txBody>
                    <a:bodyPr/>
                    <a:lstStyle/>
                    <a:p>
                      <a:pPr marR="89535" algn="ctr">
                        <a:lnSpc>
                          <a:spcPct val="150000"/>
                        </a:lnSpc>
                        <a:spcAft>
                          <a:spcPts val="0"/>
                        </a:spcAft>
                      </a:pPr>
                      <a:r>
                        <a:rPr lang="en-US" sz="1800" kern="100">
                          <a:latin typeface="Times New Roman"/>
                          <a:ea typeface="宋体"/>
                          <a:cs typeface="Times New Roman"/>
                        </a:rPr>
                        <a:t>3</a:t>
                      </a:r>
                      <a:endParaRPr lang="zh-CN" sz="24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800" kern="100">
                          <a:latin typeface="Times New Roman"/>
                          <a:ea typeface="宋体"/>
                          <a:cs typeface="Times New Roman"/>
                        </a:rPr>
                        <a:t>镇静</a:t>
                      </a:r>
                      <a:endParaRPr lang="zh-CN" sz="24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800" kern="100">
                          <a:latin typeface="Times New Roman"/>
                          <a:ea typeface="宋体"/>
                          <a:cs typeface="Times New Roman"/>
                        </a:rPr>
                        <a:t>嗜睡，语言刺激或轻轻摇动可唤醒并能服从简单指令，但又迅即入睡</a:t>
                      </a:r>
                      <a:endParaRPr lang="zh-CN" sz="2400" kern="100">
                        <a:latin typeface="Times New Roman"/>
                        <a:ea typeface="宋体"/>
                        <a:cs typeface="Times New Roman"/>
                      </a:endParaRPr>
                    </a:p>
                  </a:txBody>
                  <a:tcPr marL="68580" marR="68580" marT="0" marB="0">
                    <a:lnL>
                      <a:noFill/>
                    </a:lnL>
                    <a:lnR>
                      <a:noFill/>
                    </a:lnR>
                    <a:lnT>
                      <a:noFill/>
                    </a:lnT>
                    <a:lnB>
                      <a:noFill/>
                    </a:lnB>
                  </a:tcPr>
                </a:tc>
              </a:tr>
              <a:tr h="440049">
                <a:tc>
                  <a:txBody>
                    <a:bodyPr/>
                    <a:lstStyle/>
                    <a:p>
                      <a:pPr marR="89535" algn="ctr">
                        <a:lnSpc>
                          <a:spcPct val="150000"/>
                        </a:lnSpc>
                        <a:spcAft>
                          <a:spcPts val="0"/>
                        </a:spcAft>
                      </a:pPr>
                      <a:r>
                        <a:rPr lang="en-US" sz="1800" kern="100">
                          <a:latin typeface="Times New Roman"/>
                          <a:ea typeface="宋体"/>
                          <a:cs typeface="Times New Roman"/>
                        </a:rPr>
                        <a:t>2</a:t>
                      </a:r>
                      <a:endParaRPr lang="zh-CN" sz="24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800" kern="100">
                          <a:latin typeface="Times New Roman"/>
                          <a:ea typeface="宋体"/>
                          <a:cs typeface="Times New Roman"/>
                        </a:rPr>
                        <a:t>非常镇静</a:t>
                      </a:r>
                      <a:endParaRPr lang="zh-CN" sz="2400"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800" kern="100">
                          <a:latin typeface="Times New Roman"/>
                          <a:ea typeface="宋体"/>
                          <a:cs typeface="Times New Roman"/>
                        </a:rPr>
                        <a:t>对躯体刺激有反应，不能交流及服从指令，有自主运动</a:t>
                      </a:r>
                      <a:endParaRPr lang="zh-CN" sz="2400" kern="100">
                        <a:latin typeface="Times New Roman"/>
                        <a:ea typeface="宋体"/>
                        <a:cs typeface="Times New Roman"/>
                      </a:endParaRPr>
                    </a:p>
                  </a:txBody>
                  <a:tcPr marL="68580" marR="68580" marT="0" marB="0">
                    <a:lnL>
                      <a:noFill/>
                    </a:lnL>
                    <a:lnR>
                      <a:noFill/>
                    </a:lnR>
                    <a:lnT>
                      <a:noFill/>
                    </a:lnT>
                    <a:lnB>
                      <a:noFill/>
                    </a:lnB>
                  </a:tcPr>
                </a:tc>
              </a:tr>
              <a:tr h="440049">
                <a:tc>
                  <a:txBody>
                    <a:bodyPr/>
                    <a:lstStyle/>
                    <a:p>
                      <a:pPr marR="89535" algn="ctr">
                        <a:lnSpc>
                          <a:spcPct val="150000"/>
                        </a:lnSpc>
                        <a:spcAft>
                          <a:spcPts val="0"/>
                        </a:spcAft>
                      </a:pPr>
                      <a:r>
                        <a:rPr lang="en-US" sz="1800" kern="100">
                          <a:latin typeface="Times New Roman"/>
                          <a:ea typeface="宋体"/>
                          <a:cs typeface="Times New Roman"/>
                        </a:rPr>
                        <a:t>1</a:t>
                      </a:r>
                      <a:endParaRPr lang="zh-CN" sz="2400" kern="100">
                        <a:latin typeface="Times New Roman"/>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R="89535" algn="just">
                        <a:lnSpc>
                          <a:spcPct val="150000"/>
                        </a:lnSpc>
                        <a:spcAft>
                          <a:spcPts val="0"/>
                        </a:spcAft>
                      </a:pPr>
                      <a:r>
                        <a:rPr lang="zh-CN" sz="1800" kern="100">
                          <a:latin typeface="Times New Roman"/>
                          <a:ea typeface="宋体"/>
                          <a:cs typeface="Times New Roman"/>
                        </a:rPr>
                        <a:t>不能唤醒</a:t>
                      </a:r>
                      <a:endParaRPr lang="zh-CN" sz="2400" kern="100">
                        <a:latin typeface="Times New Roman"/>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R="89535" algn="just">
                        <a:lnSpc>
                          <a:spcPct val="150000"/>
                        </a:lnSpc>
                        <a:spcAft>
                          <a:spcPts val="0"/>
                        </a:spcAft>
                      </a:pPr>
                      <a:r>
                        <a:rPr lang="zh-CN" sz="1800" kern="100" dirty="0">
                          <a:latin typeface="Times New Roman"/>
                          <a:ea typeface="宋体"/>
                          <a:cs typeface="Times New Roman"/>
                        </a:rPr>
                        <a:t>对恶性刺激无或仅有轻微反应，不能交流及服从指令</a:t>
                      </a:r>
                      <a:endParaRPr lang="zh-CN" sz="2400" kern="100" dirty="0">
                        <a:latin typeface="Times New Roman"/>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sh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lvl="1" eaLnBrk="1" hangingPunct="1">
              <a:lnSpc>
                <a:spcPct val="120000"/>
              </a:lnSpc>
              <a:buClr>
                <a:srgbClr val="970D24"/>
              </a:buClr>
              <a:buNone/>
            </a:pPr>
            <a:r>
              <a:rPr lang="en-US" altLang="zh-CN" b="1" dirty="0" smtClean="0"/>
              <a:t>3</a:t>
            </a:r>
            <a:r>
              <a:rPr lang="zh-CN" altLang="zh-CN" b="1" dirty="0" smtClean="0"/>
              <a:t>．肌肉活动评分法（</a:t>
            </a:r>
            <a:r>
              <a:rPr lang="en-US" altLang="zh-CN" b="1" dirty="0" smtClean="0"/>
              <a:t>MAAS</a:t>
            </a:r>
            <a:r>
              <a:rPr lang="zh-CN" altLang="zh-CN" b="1" dirty="0" smtClean="0"/>
              <a:t>） </a:t>
            </a:r>
            <a:endParaRPr lang="zh-CN" altLang="zh-CN" b="1" dirty="0" smtClean="0">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31</a:t>
            </a:fld>
            <a:endParaRPr lang="en-US" altLang="zh-CN" sz="1400">
              <a:ea typeface="宋体" pitchFamily="2" charset="-122"/>
            </a:endParaRPr>
          </a:p>
        </p:txBody>
      </p:sp>
      <p:graphicFrame>
        <p:nvGraphicFramePr>
          <p:cNvPr id="6" name="表格 5"/>
          <p:cNvGraphicFramePr>
            <a:graphicFrameLocks noGrp="1"/>
          </p:cNvGraphicFramePr>
          <p:nvPr/>
        </p:nvGraphicFramePr>
        <p:xfrm>
          <a:off x="611560" y="1916830"/>
          <a:ext cx="7992888" cy="4806901"/>
        </p:xfrm>
        <a:graphic>
          <a:graphicData uri="http://schemas.openxmlformats.org/drawingml/2006/table">
            <a:tbl>
              <a:tblPr/>
              <a:tblGrid>
                <a:gridCol w="770797"/>
                <a:gridCol w="1872743"/>
                <a:gridCol w="5349348"/>
              </a:tblGrid>
              <a:tr h="399317">
                <a:tc>
                  <a:txBody>
                    <a:bodyPr/>
                    <a:lstStyle/>
                    <a:p>
                      <a:pPr marR="89535" algn="ctr">
                        <a:lnSpc>
                          <a:spcPct val="150000"/>
                        </a:lnSpc>
                        <a:spcAft>
                          <a:spcPts val="0"/>
                        </a:spcAft>
                      </a:pPr>
                      <a:r>
                        <a:rPr lang="zh-CN" sz="1800" b="1" kern="100" dirty="0">
                          <a:latin typeface="Times New Roman"/>
                          <a:ea typeface="宋体"/>
                          <a:cs typeface="Times New Roman"/>
                        </a:rPr>
                        <a:t>分值</a:t>
                      </a:r>
                      <a:endParaRPr lang="zh-CN" sz="2400" b="1" kern="100" dirty="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9535" algn="ctr">
                        <a:lnSpc>
                          <a:spcPct val="150000"/>
                        </a:lnSpc>
                        <a:spcAft>
                          <a:spcPts val="0"/>
                        </a:spcAft>
                      </a:pPr>
                      <a:r>
                        <a:rPr lang="zh-CN" sz="1800" b="1" kern="100">
                          <a:latin typeface="Times New Roman"/>
                          <a:ea typeface="宋体"/>
                          <a:cs typeface="Times New Roman"/>
                        </a:rPr>
                        <a:t>定义</a:t>
                      </a:r>
                      <a:endParaRPr lang="zh-CN" sz="2400" b="1" kern="10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89535" algn="ctr">
                        <a:lnSpc>
                          <a:spcPct val="150000"/>
                        </a:lnSpc>
                        <a:spcAft>
                          <a:spcPts val="0"/>
                        </a:spcAft>
                      </a:pPr>
                      <a:r>
                        <a:rPr lang="zh-CN" sz="1800" b="1" kern="100">
                          <a:latin typeface="Times New Roman"/>
                          <a:ea typeface="宋体"/>
                          <a:cs typeface="Times New Roman"/>
                        </a:rPr>
                        <a:t>描述</a:t>
                      </a:r>
                      <a:endParaRPr lang="zh-CN" sz="2400" b="1" kern="10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8635">
                <a:tc>
                  <a:txBody>
                    <a:bodyPr/>
                    <a:lstStyle/>
                    <a:p>
                      <a:pPr marR="89535" algn="ctr">
                        <a:lnSpc>
                          <a:spcPct val="150000"/>
                        </a:lnSpc>
                        <a:spcAft>
                          <a:spcPts val="0"/>
                        </a:spcAft>
                      </a:pPr>
                      <a:r>
                        <a:rPr lang="en-US" sz="1400" b="1" kern="100" dirty="0">
                          <a:latin typeface="Times New Roman"/>
                          <a:ea typeface="宋体"/>
                          <a:cs typeface="Times New Roman"/>
                        </a:rPr>
                        <a:t>6</a:t>
                      </a:r>
                      <a:endParaRPr lang="zh-CN" sz="1800" b="1" kern="100" dirty="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R="89535" algn="just">
                        <a:lnSpc>
                          <a:spcPct val="150000"/>
                        </a:lnSpc>
                        <a:spcAft>
                          <a:spcPts val="0"/>
                        </a:spcAft>
                      </a:pPr>
                      <a:r>
                        <a:rPr lang="zh-CN" sz="1400" b="1" kern="100" dirty="0">
                          <a:latin typeface="Times New Roman"/>
                          <a:ea typeface="宋体"/>
                          <a:cs typeface="Times New Roman"/>
                        </a:rPr>
                        <a:t>危险躁动</a:t>
                      </a:r>
                      <a:endParaRPr lang="zh-CN" sz="1800" b="1" kern="100" dirty="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R="89535" algn="just">
                        <a:lnSpc>
                          <a:spcPct val="150000"/>
                        </a:lnSpc>
                        <a:spcAft>
                          <a:spcPts val="0"/>
                        </a:spcAft>
                      </a:pPr>
                      <a:r>
                        <a:rPr lang="zh-CN" sz="1400" b="1" kern="100" dirty="0">
                          <a:latin typeface="Times New Roman"/>
                          <a:ea typeface="宋体"/>
                          <a:cs typeface="Times New Roman"/>
                        </a:rPr>
                        <a:t>无外界刺激就有活动，不配合，拉扯气管插管及各种导管，在床上翻来覆去，攻击医务人员，试图翻越床栏，不能按要求安静下来</a:t>
                      </a:r>
                      <a:endParaRPr lang="zh-CN" sz="1800" b="1" kern="100" dirty="0">
                        <a:latin typeface="Times New Roman"/>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798635">
                <a:tc>
                  <a:txBody>
                    <a:bodyPr/>
                    <a:lstStyle/>
                    <a:p>
                      <a:pPr marR="89535" algn="ctr">
                        <a:lnSpc>
                          <a:spcPct val="150000"/>
                        </a:lnSpc>
                        <a:spcAft>
                          <a:spcPts val="0"/>
                        </a:spcAft>
                      </a:pPr>
                      <a:r>
                        <a:rPr lang="en-US" sz="1400" b="1" kern="100">
                          <a:latin typeface="Times New Roman"/>
                          <a:ea typeface="宋体"/>
                          <a:cs typeface="Times New Roman"/>
                        </a:rPr>
                        <a:t>5</a:t>
                      </a:r>
                      <a:endParaRPr lang="zh-CN" sz="1800" b="1"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400" b="1" kern="100" dirty="0">
                          <a:latin typeface="Times New Roman"/>
                          <a:ea typeface="宋体"/>
                          <a:cs typeface="Times New Roman"/>
                        </a:rPr>
                        <a:t>躁动</a:t>
                      </a:r>
                      <a:endParaRPr lang="zh-CN" sz="1800" b="1" kern="100" dirty="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400" b="1" kern="100" dirty="0">
                          <a:latin typeface="Times New Roman"/>
                          <a:ea typeface="宋体"/>
                          <a:cs typeface="Times New Roman"/>
                        </a:rPr>
                        <a:t>无外界刺激就有活动，试图坐起或将肢体伸出床沿。不能始终服从指令（如能按要求躺下，但很快又坐起来或将肢体伸出床沿）</a:t>
                      </a:r>
                      <a:endParaRPr lang="zh-CN" sz="1800" b="1" kern="100" dirty="0">
                        <a:latin typeface="Times New Roman"/>
                        <a:ea typeface="宋体"/>
                        <a:cs typeface="Times New Roman"/>
                      </a:endParaRPr>
                    </a:p>
                  </a:txBody>
                  <a:tcPr marL="68580" marR="68580" marT="0" marB="0">
                    <a:lnL>
                      <a:noFill/>
                    </a:lnL>
                    <a:lnR>
                      <a:noFill/>
                    </a:lnR>
                    <a:lnT>
                      <a:noFill/>
                    </a:lnT>
                    <a:lnB>
                      <a:noFill/>
                    </a:lnB>
                  </a:tcPr>
                </a:tc>
              </a:tr>
              <a:tr h="798635">
                <a:tc>
                  <a:txBody>
                    <a:bodyPr/>
                    <a:lstStyle/>
                    <a:p>
                      <a:pPr marR="89535" algn="ctr">
                        <a:lnSpc>
                          <a:spcPct val="150000"/>
                        </a:lnSpc>
                        <a:spcAft>
                          <a:spcPts val="0"/>
                        </a:spcAft>
                      </a:pPr>
                      <a:r>
                        <a:rPr lang="en-US" sz="1400" b="1" kern="100">
                          <a:latin typeface="Times New Roman"/>
                          <a:ea typeface="宋体"/>
                          <a:cs typeface="Times New Roman"/>
                        </a:rPr>
                        <a:t>4</a:t>
                      </a:r>
                      <a:endParaRPr lang="zh-CN" sz="1800" b="1"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400" b="1" kern="100">
                          <a:latin typeface="Times New Roman"/>
                          <a:ea typeface="宋体"/>
                          <a:cs typeface="Times New Roman"/>
                        </a:rPr>
                        <a:t>烦躁但能配合</a:t>
                      </a:r>
                      <a:endParaRPr lang="zh-CN" sz="1800" b="1"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400" b="1" kern="100" dirty="0">
                          <a:latin typeface="Times New Roman"/>
                          <a:ea typeface="宋体"/>
                          <a:cs typeface="Times New Roman"/>
                        </a:rPr>
                        <a:t>无外界刺激就有活动，摆弄床单或插管，不能盖好被子，能服从指令</a:t>
                      </a:r>
                      <a:endParaRPr lang="zh-CN" sz="1800" b="1" kern="100" dirty="0">
                        <a:latin typeface="Times New Roman"/>
                        <a:ea typeface="宋体"/>
                        <a:cs typeface="Times New Roman"/>
                      </a:endParaRPr>
                    </a:p>
                  </a:txBody>
                  <a:tcPr marL="68580" marR="68580" marT="0" marB="0">
                    <a:lnL>
                      <a:noFill/>
                    </a:lnL>
                    <a:lnR>
                      <a:noFill/>
                    </a:lnR>
                    <a:lnT>
                      <a:noFill/>
                    </a:lnT>
                    <a:lnB>
                      <a:noFill/>
                    </a:lnB>
                  </a:tcPr>
                </a:tc>
              </a:tr>
              <a:tr h="399317">
                <a:tc>
                  <a:txBody>
                    <a:bodyPr/>
                    <a:lstStyle/>
                    <a:p>
                      <a:pPr marR="89535" algn="ctr">
                        <a:lnSpc>
                          <a:spcPct val="150000"/>
                        </a:lnSpc>
                        <a:spcAft>
                          <a:spcPts val="0"/>
                        </a:spcAft>
                      </a:pPr>
                      <a:r>
                        <a:rPr lang="en-US" sz="1400" b="1" kern="100">
                          <a:latin typeface="Times New Roman"/>
                          <a:ea typeface="宋体"/>
                          <a:cs typeface="Times New Roman"/>
                        </a:rPr>
                        <a:t>3</a:t>
                      </a:r>
                      <a:endParaRPr lang="zh-CN" sz="1800" b="1"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400" b="1" kern="100">
                          <a:latin typeface="Times New Roman"/>
                          <a:ea typeface="宋体"/>
                          <a:cs typeface="Times New Roman"/>
                        </a:rPr>
                        <a:t>安静、配合</a:t>
                      </a:r>
                      <a:endParaRPr lang="zh-CN" sz="1800" b="1"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400" b="1" kern="100" dirty="0">
                          <a:latin typeface="Times New Roman"/>
                          <a:ea typeface="宋体"/>
                          <a:cs typeface="Times New Roman"/>
                        </a:rPr>
                        <a:t>无外界刺激就有活动，有目的的整理床单或衣服，能服从指令</a:t>
                      </a:r>
                      <a:endParaRPr lang="zh-CN" sz="1800" b="1" kern="100" dirty="0">
                        <a:latin typeface="Times New Roman"/>
                        <a:ea typeface="宋体"/>
                        <a:cs typeface="Times New Roman"/>
                      </a:endParaRPr>
                    </a:p>
                  </a:txBody>
                  <a:tcPr marL="68580" marR="68580" marT="0" marB="0">
                    <a:lnL>
                      <a:noFill/>
                    </a:lnL>
                    <a:lnR>
                      <a:noFill/>
                    </a:lnR>
                    <a:lnT>
                      <a:noFill/>
                    </a:lnT>
                    <a:lnB>
                      <a:noFill/>
                    </a:lnB>
                  </a:tcPr>
                </a:tc>
              </a:tr>
              <a:tr h="399317">
                <a:tc>
                  <a:txBody>
                    <a:bodyPr/>
                    <a:lstStyle/>
                    <a:p>
                      <a:pPr marR="89535" algn="ctr">
                        <a:lnSpc>
                          <a:spcPct val="150000"/>
                        </a:lnSpc>
                        <a:spcAft>
                          <a:spcPts val="0"/>
                        </a:spcAft>
                      </a:pPr>
                      <a:r>
                        <a:rPr lang="en-US" sz="1400" b="1" kern="100">
                          <a:latin typeface="Times New Roman"/>
                          <a:ea typeface="宋体"/>
                          <a:cs typeface="Times New Roman"/>
                        </a:rPr>
                        <a:t>2</a:t>
                      </a:r>
                      <a:endParaRPr lang="zh-CN" sz="1800" b="1"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400" b="1" kern="100">
                          <a:latin typeface="Times New Roman"/>
                          <a:ea typeface="宋体"/>
                          <a:cs typeface="Times New Roman"/>
                        </a:rPr>
                        <a:t>触摸、叫姓名有反应</a:t>
                      </a:r>
                      <a:endParaRPr lang="zh-CN" sz="1800" b="1"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400" b="1" kern="100" dirty="0">
                          <a:latin typeface="Times New Roman"/>
                          <a:ea typeface="宋体"/>
                          <a:cs typeface="Times New Roman"/>
                        </a:rPr>
                        <a:t>可睁眼，抬眉，向刺激方向转头，触摸或大声叫名字时有肢体运动</a:t>
                      </a:r>
                      <a:endParaRPr lang="zh-CN" sz="1800" b="1" kern="100" dirty="0">
                        <a:latin typeface="Times New Roman"/>
                        <a:ea typeface="宋体"/>
                        <a:cs typeface="Times New Roman"/>
                      </a:endParaRPr>
                    </a:p>
                  </a:txBody>
                  <a:tcPr marL="68580" marR="68580" marT="0" marB="0">
                    <a:lnL>
                      <a:noFill/>
                    </a:lnL>
                    <a:lnR>
                      <a:noFill/>
                    </a:lnR>
                    <a:lnT>
                      <a:noFill/>
                    </a:lnT>
                    <a:lnB>
                      <a:noFill/>
                    </a:lnB>
                  </a:tcPr>
                </a:tc>
              </a:tr>
              <a:tr h="399317">
                <a:tc>
                  <a:txBody>
                    <a:bodyPr/>
                    <a:lstStyle/>
                    <a:p>
                      <a:pPr marR="89535" algn="ctr">
                        <a:lnSpc>
                          <a:spcPct val="150000"/>
                        </a:lnSpc>
                        <a:spcAft>
                          <a:spcPts val="0"/>
                        </a:spcAft>
                      </a:pPr>
                      <a:r>
                        <a:rPr lang="en-US" sz="1400" b="1" kern="100">
                          <a:latin typeface="Times New Roman"/>
                          <a:ea typeface="宋体"/>
                          <a:cs typeface="Times New Roman"/>
                        </a:rPr>
                        <a:t>1</a:t>
                      </a:r>
                      <a:endParaRPr lang="zh-CN" sz="1800" b="1"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400" b="1" kern="100">
                          <a:latin typeface="Times New Roman"/>
                          <a:ea typeface="宋体"/>
                          <a:cs typeface="Times New Roman"/>
                        </a:rPr>
                        <a:t>仅对恶性刺激有反应</a:t>
                      </a:r>
                      <a:endParaRPr lang="zh-CN" sz="1800" b="1" kern="100">
                        <a:latin typeface="Times New Roman"/>
                        <a:ea typeface="宋体"/>
                        <a:cs typeface="Times New Roman"/>
                      </a:endParaRPr>
                    </a:p>
                  </a:txBody>
                  <a:tcPr marL="68580" marR="68580" marT="0" marB="0">
                    <a:lnL>
                      <a:noFill/>
                    </a:lnL>
                    <a:lnR>
                      <a:noFill/>
                    </a:lnR>
                    <a:lnT>
                      <a:noFill/>
                    </a:lnT>
                    <a:lnB>
                      <a:noFill/>
                    </a:lnB>
                  </a:tcPr>
                </a:tc>
                <a:tc>
                  <a:txBody>
                    <a:bodyPr/>
                    <a:lstStyle/>
                    <a:p>
                      <a:pPr marR="89535" algn="just">
                        <a:lnSpc>
                          <a:spcPct val="150000"/>
                        </a:lnSpc>
                        <a:spcAft>
                          <a:spcPts val="0"/>
                        </a:spcAft>
                      </a:pPr>
                      <a:r>
                        <a:rPr lang="zh-CN" sz="1400" b="1" kern="100" dirty="0">
                          <a:latin typeface="Times New Roman"/>
                          <a:ea typeface="宋体"/>
                          <a:cs typeface="Times New Roman"/>
                        </a:rPr>
                        <a:t>可睁眼，抬眉，向刺激方向转头，恶性刺激时有肢体运动</a:t>
                      </a:r>
                      <a:endParaRPr lang="zh-CN" sz="1800" b="1" kern="100" dirty="0">
                        <a:latin typeface="Times New Roman"/>
                        <a:ea typeface="宋体"/>
                        <a:cs typeface="Times New Roman"/>
                      </a:endParaRPr>
                    </a:p>
                  </a:txBody>
                  <a:tcPr marL="68580" marR="68580" marT="0" marB="0">
                    <a:lnL>
                      <a:noFill/>
                    </a:lnL>
                    <a:lnR>
                      <a:noFill/>
                    </a:lnR>
                    <a:lnT>
                      <a:noFill/>
                    </a:lnT>
                    <a:lnB>
                      <a:noFill/>
                    </a:lnB>
                  </a:tcPr>
                </a:tc>
              </a:tr>
              <a:tr h="399317">
                <a:tc>
                  <a:txBody>
                    <a:bodyPr/>
                    <a:lstStyle/>
                    <a:p>
                      <a:pPr marR="89535" algn="ctr">
                        <a:lnSpc>
                          <a:spcPct val="150000"/>
                        </a:lnSpc>
                        <a:spcAft>
                          <a:spcPts val="0"/>
                        </a:spcAft>
                      </a:pPr>
                      <a:r>
                        <a:rPr lang="en-US" sz="1400" b="1" kern="100">
                          <a:latin typeface="Times New Roman"/>
                          <a:ea typeface="宋体"/>
                          <a:cs typeface="Times New Roman"/>
                        </a:rPr>
                        <a:t>0</a:t>
                      </a:r>
                      <a:endParaRPr lang="zh-CN" sz="1800" b="1" kern="100">
                        <a:latin typeface="Times New Roman"/>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R="89535" algn="just">
                        <a:lnSpc>
                          <a:spcPct val="150000"/>
                        </a:lnSpc>
                        <a:spcAft>
                          <a:spcPts val="0"/>
                        </a:spcAft>
                      </a:pPr>
                      <a:r>
                        <a:rPr lang="zh-CN" sz="1400" b="1" kern="100">
                          <a:latin typeface="Times New Roman"/>
                          <a:ea typeface="宋体"/>
                          <a:cs typeface="Times New Roman"/>
                        </a:rPr>
                        <a:t>无反应</a:t>
                      </a:r>
                      <a:endParaRPr lang="zh-CN" sz="1800" b="1" kern="100">
                        <a:latin typeface="Times New Roman"/>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R="89535" algn="just">
                        <a:lnSpc>
                          <a:spcPct val="150000"/>
                        </a:lnSpc>
                        <a:spcAft>
                          <a:spcPts val="0"/>
                        </a:spcAft>
                      </a:pPr>
                      <a:r>
                        <a:rPr lang="zh-CN" sz="1400" b="1" kern="100" dirty="0">
                          <a:latin typeface="Times New Roman"/>
                          <a:ea typeface="宋体"/>
                          <a:cs typeface="Times New Roman"/>
                        </a:rPr>
                        <a:t>恶性刺激时无运动</a:t>
                      </a:r>
                      <a:endParaRPr lang="zh-CN" sz="1800" b="1" kern="100" dirty="0">
                        <a:latin typeface="Times New Roman"/>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sh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702394"/>
          </a:xfrm>
        </p:spPr>
        <p:txBody>
          <a:bodyPr/>
          <a:lstStyle/>
          <a:p>
            <a:pPr lvl="1" eaLnBrk="1" hangingPunct="1">
              <a:lnSpc>
                <a:spcPct val="120000"/>
              </a:lnSpc>
              <a:buClr>
                <a:srgbClr val="970D24"/>
              </a:buClr>
              <a:buNone/>
            </a:pPr>
            <a:r>
              <a:rPr lang="en-US" altLang="zh-CN" b="1" dirty="0" smtClean="0">
                <a:latin typeface="宋体" pitchFamily="2" charset="-122"/>
                <a:ea typeface="宋体" pitchFamily="2" charset="-122"/>
              </a:rPr>
              <a:t>4</a:t>
            </a:r>
            <a:r>
              <a:rPr lang="zh-CN" altLang="zh-CN" b="1" dirty="0" smtClean="0">
                <a:latin typeface="宋体" pitchFamily="2" charset="-122"/>
                <a:ea typeface="宋体" pitchFamily="2" charset="-122"/>
              </a:rPr>
              <a:t>．</a:t>
            </a:r>
            <a:r>
              <a:rPr lang="en-US" altLang="zh-CN" b="1" dirty="0" smtClean="0"/>
              <a:t>Richmond</a:t>
            </a:r>
            <a:r>
              <a:rPr lang="zh-CN" altLang="zh-CN" b="1" dirty="0" smtClean="0"/>
              <a:t>躁动</a:t>
            </a:r>
            <a:r>
              <a:rPr lang="en-US" altLang="zh-CN" b="1" dirty="0" smtClean="0"/>
              <a:t>-</a:t>
            </a:r>
            <a:r>
              <a:rPr lang="zh-CN" altLang="zh-CN" b="1" dirty="0" smtClean="0"/>
              <a:t>镇静评分（</a:t>
            </a:r>
            <a:r>
              <a:rPr lang="en-US" altLang="zh-CN" b="1" dirty="0" smtClean="0"/>
              <a:t>RASS</a:t>
            </a:r>
            <a:r>
              <a:rPr lang="zh-CN" altLang="zh-CN" b="1" dirty="0" smtClean="0"/>
              <a:t>）</a:t>
            </a:r>
            <a:endParaRPr lang="en-US" altLang="zh-CN" b="1" dirty="0" smtClean="0"/>
          </a:p>
          <a:p>
            <a:pPr lvl="1" eaLnBrk="1" hangingPunct="1">
              <a:lnSpc>
                <a:spcPct val="120000"/>
              </a:lnSpc>
              <a:buClr>
                <a:srgbClr val="970D24"/>
              </a:buClr>
              <a:buNone/>
            </a:pPr>
            <a:endParaRPr lang="zh-CN" altLang="zh-CN" b="1" dirty="0" smtClean="0">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32</a:t>
            </a:fld>
            <a:endParaRPr lang="en-US" altLang="zh-CN" sz="1400">
              <a:ea typeface="宋体" pitchFamily="2" charset="-122"/>
            </a:endParaRPr>
          </a:p>
        </p:txBody>
      </p:sp>
      <p:graphicFrame>
        <p:nvGraphicFramePr>
          <p:cNvPr id="6" name="表格 5"/>
          <p:cNvGraphicFramePr>
            <a:graphicFrameLocks noGrp="1"/>
          </p:cNvGraphicFramePr>
          <p:nvPr/>
        </p:nvGraphicFramePr>
        <p:xfrm>
          <a:off x="611562" y="1916828"/>
          <a:ext cx="7992886" cy="4389980"/>
        </p:xfrm>
        <a:graphic>
          <a:graphicData uri="http://schemas.openxmlformats.org/drawingml/2006/table">
            <a:tbl>
              <a:tblPr/>
              <a:tblGrid>
                <a:gridCol w="1331265"/>
                <a:gridCol w="1981101"/>
                <a:gridCol w="4680520"/>
              </a:tblGrid>
              <a:tr h="408518">
                <a:tc>
                  <a:txBody>
                    <a:bodyPr/>
                    <a:lstStyle/>
                    <a:p>
                      <a:pPr algn="ctr">
                        <a:spcAft>
                          <a:spcPts val="0"/>
                        </a:spcAft>
                      </a:pPr>
                      <a:r>
                        <a:rPr lang="zh-CN" sz="2000" b="1" kern="100" dirty="0">
                          <a:latin typeface="Times New Roman"/>
                          <a:ea typeface="宋体"/>
                          <a:cs typeface="Times New Roman"/>
                        </a:rPr>
                        <a:t>分值</a:t>
                      </a:r>
                      <a:endParaRPr lang="zh-CN" sz="2800" kern="100" dirty="0">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a:latin typeface="Times New Roman"/>
                          <a:ea typeface="宋体"/>
                          <a:cs typeface="Times New Roman"/>
                        </a:rPr>
                        <a:t>定义</a:t>
                      </a:r>
                      <a:endParaRPr lang="zh-CN" sz="2800" kern="100">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a:latin typeface="Times New Roman"/>
                          <a:ea typeface="宋体"/>
                          <a:cs typeface="Times New Roman"/>
                        </a:rPr>
                        <a:t>描述</a:t>
                      </a:r>
                      <a:endParaRPr lang="zh-CN" sz="2800" kern="100">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518">
                <a:tc>
                  <a:txBody>
                    <a:bodyPr/>
                    <a:lstStyle/>
                    <a:p>
                      <a:pPr algn="ctr">
                        <a:spcAft>
                          <a:spcPts val="0"/>
                        </a:spcAft>
                      </a:pPr>
                      <a:r>
                        <a:rPr lang="en-US" sz="2000" kern="100">
                          <a:latin typeface="Times New Roman"/>
                          <a:ea typeface="DFKai-SB"/>
                          <a:cs typeface="Times New Roman"/>
                        </a:rPr>
                        <a:t>+4</a:t>
                      </a:r>
                      <a:endParaRPr lang="zh-CN" sz="2800" kern="100">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zh-CN" sz="2000" kern="100">
                          <a:latin typeface="Times New Roman"/>
                          <a:ea typeface="宋体"/>
                          <a:cs typeface="Times New Roman"/>
                        </a:rPr>
                        <a:t>有攻击性</a:t>
                      </a:r>
                      <a:endParaRPr lang="zh-CN" sz="2800" kern="100">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zh-CN" sz="2000" kern="100">
                          <a:latin typeface="Times New Roman"/>
                          <a:ea typeface="宋体"/>
                          <a:cs typeface="Times New Roman"/>
                        </a:rPr>
                        <a:t>有暴力行为</a:t>
                      </a:r>
                      <a:endParaRPr lang="zh-CN" sz="2800" kern="100">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408518">
                <a:tc>
                  <a:txBody>
                    <a:bodyPr/>
                    <a:lstStyle/>
                    <a:p>
                      <a:pPr algn="ctr">
                        <a:spcAft>
                          <a:spcPts val="0"/>
                        </a:spcAft>
                      </a:pPr>
                      <a:r>
                        <a:rPr lang="en-US" sz="2000" kern="100">
                          <a:latin typeface="Times New Roman"/>
                          <a:ea typeface="DFKai-SB"/>
                          <a:cs typeface="Times New Roman"/>
                        </a:rPr>
                        <a:t> +3</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Times New Roman"/>
                        </a:rPr>
                        <a:t>非常躁动</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Times New Roman"/>
                        </a:rPr>
                        <a:t>试着拔出呼吸管，胃管或静脉点滴</a:t>
                      </a:r>
                      <a:endParaRPr lang="zh-CN" sz="2800" kern="100">
                        <a:latin typeface="Times New Roman"/>
                        <a:ea typeface="宋体"/>
                        <a:cs typeface="Times New Roman"/>
                      </a:endParaRPr>
                    </a:p>
                  </a:txBody>
                  <a:tcPr marL="68580" marR="68580" marT="0" marB="0" anchor="ctr">
                    <a:lnL>
                      <a:noFill/>
                    </a:lnL>
                    <a:lnR>
                      <a:noFill/>
                    </a:lnR>
                    <a:lnT>
                      <a:noFill/>
                    </a:lnT>
                    <a:lnB>
                      <a:noFill/>
                    </a:lnB>
                  </a:tcPr>
                </a:tc>
              </a:tr>
              <a:tr h="408518">
                <a:tc>
                  <a:txBody>
                    <a:bodyPr/>
                    <a:lstStyle/>
                    <a:p>
                      <a:pPr algn="ctr">
                        <a:spcAft>
                          <a:spcPts val="0"/>
                        </a:spcAft>
                      </a:pPr>
                      <a:r>
                        <a:rPr lang="en-US" sz="2000" kern="100">
                          <a:latin typeface="Times New Roman"/>
                          <a:ea typeface="DFKai-SB"/>
                          <a:cs typeface="Times New Roman"/>
                        </a:rPr>
                        <a:t>+2</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Times New Roman"/>
                        </a:rPr>
                        <a:t>躁动焦虑</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en-US" sz="2000" kern="100">
                          <a:latin typeface="Times New Roman"/>
                          <a:ea typeface="宋体"/>
                          <a:cs typeface="Times New Roman"/>
                        </a:rPr>
                        <a:t> </a:t>
                      </a:r>
                      <a:r>
                        <a:rPr lang="zh-CN" sz="2000" kern="100">
                          <a:latin typeface="Times New Roman"/>
                          <a:ea typeface="宋体"/>
                          <a:cs typeface="Times New Roman"/>
                        </a:rPr>
                        <a:t>身体激烈移动，无法配合呼吸机</a:t>
                      </a:r>
                      <a:endParaRPr lang="zh-CN" sz="2800" kern="100">
                        <a:latin typeface="Times New Roman"/>
                        <a:ea typeface="宋体"/>
                        <a:cs typeface="Times New Roman"/>
                      </a:endParaRPr>
                    </a:p>
                  </a:txBody>
                  <a:tcPr marL="68580" marR="68580" marT="0" marB="0" anchor="ctr">
                    <a:lnL>
                      <a:noFill/>
                    </a:lnL>
                    <a:lnR>
                      <a:noFill/>
                    </a:lnR>
                    <a:lnT>
                      <a:noFill/>
                    </a:lnT>
                    <a:lnB>
                      <a:noFill/>
                    </a:lnB>
                  </a:tcPr>
                </a:tc>
              </a:tr>
              <a:tr h="408518">
                <a:tc>
                  <a:txBody>
                    <a:bodyPr/>
                    <a:lstStyle/>
                    <a:p>
                      <a:pPr algn="ctr">
                        <a:spcAft>
                          <a:spcPts val="0"/>
                        </a:spcAft>
                      </a:pPr>
                      <a:r>
                        <a:rPr lang="en-US" sz="2000" kern="100">
                          <a:latin typeface="Times New Roman"/>
                          <a:ea typeface="DFKai-SB"/>
                          <a:cs typeface="Times New Roman"/>
                        </a:rPr>
                        <a:t>+1</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Times New Roman"/>
                        </a:rPr>
                        <a:t>不安焦虑</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Times New Roman"/>
                        </a:rPr>
                        <a:t>焦虑紧张但身体只有轻微的移动</a:t>
                      </a:r>
                      <a:endParaRPr lang="zh-CN" sz="2800" kern="100">
                        <a:latin typeface="Times New Roman"/>
                        <a:ea typeface="宋体"/>
                        <a:cs typeface="Times New Roman"/>
                      </a:endParaRPr>
                    </a:p>
                  </a:txBody>
                  <a:tcPr marL="68580" marR="68580" marT="0" marB="0" anchor="ctr">
                    <a:lnL>
                      <a:noFill/>
                    </a:lnL>
                    <a:lnR>
                      <a:noFill/>
                    </a:lnR>
                    <a:lnT>
                      <a:noFill/>
                    </a:lnT>
                    <a:lnB>
                      <a:noFill/>
                    </a:lnB>
                  </a:tcPr>
                </a:tc>
              </a:tr>
              <a:tr h="408518">
                <a:tc>
                  <a:txBody>
                    <a:bodyPr/>
                    <a:lstStyle/>
                    <a:p>
                      <a:pPr algn="ctr">
                        <a:spcAft>
                          <a:spcPts val="0"/>
                        </a:spcAft>
                      </a:pPr>
                      <a:r>
                        <a:rPr lang="en-US" sz="2000" kern="100">
                          <a:latin typeface="Times New Roman"/>
                          <a:ea typeface="DFKai-SB"/>
                          <a:cs typeface="Times New Roman"/>
                        </a:rPr>
                        <a:t>0</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Times New Roman"/>
                        </a:rPr>
                        <a:t>清醒平静</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dirty="0">
                          <a:latin typeface="Times New Roman"/>
                          <a:ea typeface="宋体"/>
                          <a:cs typeface="Times New Roman"/>
                        </a:rPr>
                        <a:t>清醒自然状态</a:t>
                      </a:r>
                      <a:endParaRPr lang="zh-CN" sz="2800" kern="100" dirty="0">
                        <a:latin typeface="Times New Roman"/>
                        <a:ea typeface="宋体"/>
                        <a:cs typeface="Times New Roman"/>
                      </a:endParaRPr>
                    </a:p>
                  </a:txBody>
                  <a:tcPr marL="68580" marR="68580" marT="0" marB="0" anchor="ctr">
                    <a:lnL>
                      <a:noFill/>
                    </a:lnL>
                    <a:lnR>
                      <a:noFill/>
                    </a:lnR>
                    <a:lnT>
                      <a:noFill/>
                    </a:lnT>
                    <a:lnB>
                      <a:noFill/>
                    </a:lnB>
                  </a:tcPr>
                </a:tc>
              </a:tr>
              <a:tr h="408518">
                <a:tc>
                  <a:txBody>
                    <a:bodyPr/>
                    <a:lstStyle/>
                    <a:p>
                      <a:pPr algn="ctr">
                        <a:spcAft>
                          <a:spcPts val="0"/>
                        </a:spcAft>
                      </a:pPr>
                      <a:r>
                        <a:rPr lang="en-US" sz="2000" kern="100">
                          <a:latin typeface="Times New Roman"/>
                          <a:ea typeface="DFKai-SB"/>
                          <a:cs typeface="Times New Roman"/>
                        </a:rPr>
                        <a:t>-1</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Times New Roman"/>
                        </a:rPr>
                        <a:t>昏昏欲睡</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dirty="0">
                          <a:latin typeface="Times New Roman"/>
                          <a:ea typeface="宋体"/>
                          <a:cs typeface="Times New Roman"/>
                        </a:rPr>
                        <a:t>没有完全清醒，但可保持清醒</a:t>
                      </a:r>
                      <a:r>
                        <a:rPr lang="zh-CN" sz="2000" kern="100" dirty="0" smtClean="0">
                          <a:latin typeface="Times New Roman"/>
                          <a:ea typeface="宋体"/>
                          <a:cs typeface="Times New Roman"/>
                        </a:rPr>
                        <a:t>超过</a:t>
                      </a:r>
                      <a:r>
                        <a:rPr lang="en-US" altLang="zh-CN" sz="2000" kern="100" dirty="0" smtClean="0">
                          <a:latin typeface="Times New Roman"/>
                          <a:ea typeface="宋体"/>
                          <a:cs typeface="Times New Roman"/>
                        </a:rPr>
                        <a:t>10</a:t>
                      </a:r>
                      <a:r>
                        <a:rPr lang="zh-CN" sz="2000" kern="100" dirty="0" smtClean="0">
                          <a:latin typeface="Times New Roman"/>
                          <a:ea typeface="宋体"/>
                          <a:cs typeface="Times New Roman"/>
                        </a:rPr>
                        <a:t>秒</a:t>
                      </a:r>
                      <a:endParaRPr lang="zh-CN" sz="2800" kern="100" dirty="0">
                        <a:latin typeface="Times New Roman"/>
                        <a:ea typeface="宋体"/>
                        <a:cs typeface="Times New Roman"/>
                      </a:endParaRPr>
                    </a:p>
                  </a:txBody>
                  <a:tcPr marL="68580" marR="68580" marT="0" marB="0" anchor="ctr">
                    <a:lnL>
                      <a:noFill/>
                    </a:lnL>
                    <a:lnR>
                      <a:noFill/>
                    </a:lnR>
                    <a:lnT>
                      <a:noFill/>
                    </a:lnT>
                    <a:lnB>
                      <a:noFill/>
                    </a:lnB>
                  </a:tcPr>
                </a:tc>
              </a:tr>
              <a:tr h="408518">
                <a:tc>
                  <a:txBody>
                    <a:bodyPr/>
                    <a:lstStyle/>
                    <a:p>
                      <a:pPr algn="ctr">
                        <a:spcAft>
                          <a:spcPts val="0"/>
                        </a:spcAft>
                      </a:pPr>
                      <a:r>
                        <a:rPr lang="en-US" sz="2000" kern="100">
                          <a:latin typeface="Times New Roman"/>
                          <a:ea typeface="DFKai-SB"/>
                          <a:cs typeface="Times New Roman"/>
                        </a:rPr>
                        <a:t>-2</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Times New Roman"/>
                        </a:rPr>
                        <a:t>轻度镇静</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dirty="0">
                          <a:latin typeface="Times New Roman"/>
                          <a:ea typeface="宋体"/>
                          <a:cs typeface="Times New Roman"/>
                        </a:rPr>
                        <a:t>无法维持清醒</a:t>
                      </a:r>
                      <a:r>
                        <a:rPr lang="zh-CN" sz="2000" kern="100" dirty="0" smtClean="0">
                          <a:latin typeface="Times New Roman"/>
                          <a:ea typeface="宋体"/>
                          <a:cs typeface="Times New Roman"/>
                        </a:rPr>
                        <a:t>超过</a:t>
                      </a:r>
                      <a:r>
                        <a:rPr lang="en-US" altLang="zh-CN" sz="2000" kern="100" dirty="0" smtClean="0">
                          <a:latin typeface="Times New Roman"/>
                          <a:ea typeface="宋体"/>
                          <a:cs typeface="Times New Roman"/>
                        </a:rPr>
                        <a:t>10</a:t>
                      </a:r>
                      <a:r>
                        <a:rPr lang="zh-CN" sz="2000" kern="100" dirty="0" smtClean="0">
                          <a:latin typeface="Times New Roman"/>
                          <a:ea typeface="宋体"/>
                          <a:cs typeface="Times New Roman"/>
                        </a:rPr>
                        <a:t>秒</a:t>
                      </a:r>
                      <a:endParaRPr lang="zh-CN" sz="2800" kern="100" dirty="0">
                        <a:latin typeface="Times New Roman"/>
                        <a:ea typeface="宋体"/>
                        <a:cs typeface="Times New Roman"/>
                      </a:endParaRPr>
                    </a:p>
                  </a:txBody>
                  <a:tcPr marL="68580" marR="68580" marT="0" marB="0" anchor="ctr">
                    <a:lnL>
                      <a:noFill/>
                    </a:lnL>
                    <a:lnR>
                      <a:noFill/>
                    </a:lnR>
                    <a:lnT>
                      <a:noFill/>
                    </a:lnT>
                    <a:lnB>
                      <a:noFill/>
                    </a:lnB>
                  </a:tcPr>
                </a:tc>
              </a:tr>
              <a:tr h="408518">
                <a:tc>
                  <a:txBody>
                    <a:bodyPr/>
                    <a:lstStyle/>
                    <a:p>
                      <a:pPr algn="ctr">
                        <a:spcAft>
                          <a:spcPts val="0"/>
                        </a:spcAft>
                      </a:pPr>
                      <a:r>
                        <a:rPr lang="en-US" sz="2000" kern="100">
                          <a:latin typeface="Times New Roman"/>
                          <a:ea typeface="DFKai-SB"/>
                          <a:cs typeface="Times New Roman"/>
                        </a:rPr>
                        <a:t>-3</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Times New Roman"/>
                        </a:rPr>
                        <a:t>中度镇静</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宋体"/>
                        </a:rPr>
                        <a:t>对声音有反应</a:t>
                      </a:r>
                      <a:endParaRPr lang="zh-CN" sz="2800" kern="100">
                        <a:latin typeface="Times New Roman"/>
                        <a:ea typeface="宋体"/>
                        <a:cs typeface="Times New Roman"/>
                      </a:endParaRPr>
                    </a:p>
                  </a:txBody>
                  <a:tcPr marL="68580" marR="68580" marT="0" marB="0" anchor="ctr">
                    <a:lnL>
                      <a:noFill/>
                    </a:lnL>
                    <a:lnR>
                      <a:noFill/>
                    </a:lnR>
                    <a:lnT>
                      <a:noFill/>
                    </a:lnT>
                    <a:lnB>
                      <a:noFill/>
                    </a:lnB>
                  </a:tcPr>
                </a:tc>
              </a:tr>
              <a:tr h="408518">
                <a:tc>
                  <a:txBody>
                    <a:bodyPr/>
                    <a:lstStyle/>
                    <a:p>
                      <a:pPr algn="ctr">
                        <a:spcAft>
                          <a:spcPts val="0"/>
                        </a:spcAft>
                      </a:pPr>
                      <a:r>
                        <a:rPr lang="en-US" sz="2000" kern="100">
                          <a:latin typeface="Times New Roman"/>
                          <a:ea typeface="DFKai-SB"/>
                          <a:cs typeface="Times New Roman"/>
                        </a:rPr>
                        <a:t>-4</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Times New Roman"/>
                        </a:rPr>
                        <a:t>重度镇静</a:t>
                      </a:r>
                      <a:endParaRPr lang="zh-CN" sz="2800" kern="100">
                        <a:latin typeface="Times New Roman"/>
                        <a:ea typeface="宋体"/>
                        <a:cs typeface="Times New Roman"/>
                      </a:endParaRPr>
                    </a:p>
                  </a:txBody>
                  <a:tcPr marL="68580" marR="68580" marT="0" marB="0" anchor="ctr">
                    <a:lnL>
                      <a:noFill/>
                    </a:lnL>
                    <a:lnR>
                      <a:noFill/>
                    </a:lnR>
                    <a:lnT>
                      <a:noFill/>
                    </a:lnT>
                    <a:lnB>
                      <a:noFill/>
                    </a:lnB>
                  </a:tcPr>
                </a:tc>
                <a:tc>
                  <a:txBody>
                    <a:bodyPr/>
                    <a:lstStyle/>
                    <a:p>
                      <a:pPr algn="ctr">
                        <a:spcAft>
                          <a:spcPts val="0"/>
                        </a:spcAft>
                      </a:pPr>
                      <a:r>
                        <a:rPr lang="zh-CN" sz="2000" kern="100">
                          <a:latin typeface="Times New Roman"/>
                          <a:ea typeface="宋体"/>
                          <a:cs typeface="宋体"/>
                        </a:rPr>
                        <a:t>对身体刺激有反应</a:t>
                      </a:r>
                      <a:endParaRPr lang="zh-CN" sz="2800" kern="100">
                        <a:latin typeface="Times New Roman"/>
                        <a:ea typeface="宋体"/>
                        <a:cs typeface="Times New Roman"/>
                      </a:endParaRPr>
                    </a:p>
                  </a:txBody>
                  <a:tcPr marL="68580" marR="68580" marT="0" marB="0" anchor="ctr">
                    <a:lnL>
                      <a:noFill/>
                    </a:lnL>
                    <a:lnR>
                      <a:noFill/>
                    </a:lnR>
                    <a:lnT>
                      <a:noFill/>
                    </a:lnT>
                    <a:lnB>
                      <a:noFill/>
                    </a:lnB>
                  </a:tcPr>
                </a:tc>
              </a:tr>
              <a:tr h="235306">
                <a:tc>
                  <a:txBody>
                    <a:bodyPr/>
                    <a:lstStyle/>
                    <a:p>
                      <a:pPr algn="ctr">
                        <a:spcAft>
                          <a:spcPts val="0"/>
                        </a:spcAft>
                      </a:pPr>
                      <a:r>
                        <a:rPr lang="en-US" sz="2000" kern="100">
                          <a:latin typeface="Times New Roman"/>
                          <a:ea typeface="DFKai-SB"/>
                          <a:cs typeface="Times New Roman"/>
                        </a:rPr>
                        <a:t>-5</a:t>
                      </a:r>
                      <a:endParaRPr lang="zh-CN" sz="2800" kern="100">
                        <a:latin typeface="Times New Roman"/>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Times New Roman"/>
                          <a:ea typeface="宋体"/>
                          <a:cs typeface="Times New Roman"/>
                        </a:rPr>
                        <a:t>昏迷</a:t>
                      </a:r>
                      <a:endParaRPr lang="zh-CN" sz="2800" kern="100">
                        <a:latin typeface="Times New Roman"/>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dirty="0">
                          <a:latin typeface="Times New Roman"/>
                          <a:ea typeface="宋体"/>
                          <a:cs typeface="宋体"/>
                        </a:rPr>
                        <a:t>对声音及身体刺激都无反应</a:t>
                      </a:r>
                      <a:endParaRPr lang="zh-CN" sz="2800" kern="100" dirty="0">
                        <a:latin typeface="Times New Roman"/>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sh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（二）镇静的客观评估</a:t>
            </a:r>
            <a:r>
              <a:rPr lang="en-US" altLang="zh-CN" dirty="0" smtClean="0">
                <a:solidFill>
                  <a:schemeClr val="tx2"/>
                </a:solidFill>
                <a:latin typeface="宋体" pitchFamily="2" charset="-122"/>
                <a:ea typeface="宋体" pitchFamily="2" charset="-122"/>
              </a:rPr>
              <a:t>  </a:t>
            </a:r>
            <a:endParaRPr lang="zh-CN" altLang="zh-CN" dirty="0" smtClean="0">
              <a:solidFill>
                <a:schemeClr val="tx2"/>
              </a:solidFill>
              <a:latin typeface="宋体" pitchFamily="2" charset="-122"/>
              <a:ea typeface="宋体" pitchFamily="2" charset="-122"/>
            </a:endParaRPr>
          </a:p>
          <a:p>
            <a:pPr>
              <a:buNone/>
            </a:pPr>
            <a:endParaRPr lang="en-US" altLang="zh-CN" dirty="0" smtClean="0">
              <a:solidFill>
                <a:schemeClr val="tx2"/>
              </a:solidFill>
              <a:latin typeface="宋体" pitchFamily="2" charset="-122"/>
              <a:ea typeface="宋体" pitchFamily="2" charset="-122"/>
            </a:endParaRPr>
          </a:p>
          <a:p>
            <a:pPr>
              <a:buFont typeface="Wingdings" pitchFamily="2" charset="2"/>
              <a:buChar char="n"/>
            </a:pPr>
            <a:r>
              <a:rPr lang="zh-CN" altLang="zh-CN" dirty="0" smtClean="0">
                <a:solidFill>
                  <a:schemeClr val="tx2"/>
                </a:solidFill>
                <a:latin typeface="宋体" pitchFamily="2" charset="-122"/>
                <a:ea typeface="宋体" pitchFamily="2" charset="-122"/>
              </a:rPr>
              <a:t>脑电双频指数（</a:t>
            </a:r>
            <a:r>
              <a:rPr lang="en-US" altLang="zh-CN" dirty="0" smtClean="0">
                <a:solidFill>
                  <a:schemeClr val="tx2"/>
                </a:solidFill>
                <a:latin typeface="宋体" pitchFamily="2" charset="-122"/>
                <a:ea typeface="宋体" pitchFamily="2" charset="-122"/>
              </a:rPr>
              <a:t>BIS</a:t>
            </a:r>
            <a:r>
              <a:rPr lang="zh-CN" altLang="zh-CN" dirty="0" smtClean="0">
                <a:solidFill>
                  <a:schemeClr val="tx2"/>
                </a:solidFill>
                <a:latin typeface="宋体" pitchFamily="2" charset="-122"/>
                <a:ea typeface="宋体" pitchFamily="2" charset="-122"/>
              </a:rPr>
              <a:t>）</a:t>
            </a:r>
            <a:endParaRPr lang="en-US" altLang="zh-CN" dirty="0" smtClean="0">
              <a:solidFill>
                <a:schemeClr val="tx2"/>
              </a:solidFill>
              <a:latin typeface="宋体" pitchFamily="2" charset="-122"/>
              <a:ea typeface="宋体" pitchFamily="2" charset="-122"/>
            </a:endParaRPr>
          </a:p>
          <a:p>
            <a:pPr>
              <a:buFont typeface="Wingdings" pitchFamily="2" charset="2"/>
              <a:buChar char="n"/>
            </a:pPr>
            <a:r>
              <a:rPr lang="zh-CN" altLang="zh-CN" dirty="0" smtClean="0">
                <a:solidFill>
                  <a:schemeClr val="tx2"/>
                </a:solidFill>
                <a:latin typeface="宋体" pitchFamily="2" charset="-122"/>
                <a:ea typeface="宋体" pitchFamily="2" charset="-122"/>
              </a:rPr>
              <a:t>心率变异系数</a:t>
            </a:r>
            <a:endParaRPr lang="en-US" altLang="zh-CN" dirty="0" smtClean="0">
              <a:solidFill>
                <a:schemeClr val="tx2"/>
              </a:solidFill>
              <a:latin typeface="宋体" pitchFamily="2" charset="-122"/>
              <a:ea typeface="宋体" pitchFamily="2" charset="-122"/>
            </a:endParaRPr>
          </a:p>
          <a:p>
            <a:pPr>
              <a:buFont typeface="Wingdings" pitchFamily="2" charset="2"/>
              <a:buChar char="n"/>
            </a:pPr>
            <a:r>
              <a:rPr lang="zh-CN" altLang="zh-CN" dirty="0" smtClean="0">
                <a:solidFill>
                  <a:schemeClr val="tx2"/>
                </a:solidFill>
                <a:latin typeface="宋体" pitchFamily="2" charset="-122"/>
                <a:ea typeface="宋体" pitchFamily="2" charset="-122"/>
              </a:rPr>
              <a:t>食道下段收缩性</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33</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三</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治疗</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solidFill>
                  <a:srgbClr val="C00000"/>
                </a:solidFill>
                <a:latin typeface="+mn-lt"/>
                <a:ea typeface="+mn-ea"/>
                <a:cs typeface="+mn-cs"/>
              </a:rPr>
              <a:t>1. </a:t>
            </a:r>
            <a:r>
              <a:rPr lang="zh-CN" altLang="zh-CN" b="1" kern="1200" dirty="0" smtClean="0">
                <a:solidFill>
                  <a:srgbClr val="C00000"/>
                </a:solidFill>
                <a:latin typeface="+mn-lt"/>
                <a:ea typeface="+mn-ea"/>
                <a:cs typeface="+mn-cs"/>
              </a:rPr>
              <a:t>苯二氮卓类药物</a:t>
            </a:r>
            <a:r>
              <a:rPr lang="zh-CN" altLang="en-US" b="1" kern="1200" dirty="0" smtClean="0">
                <a:solidFill>
                  <a:srgbClr val="C00000"/>
                </a:solidFill>
                <a:latin typeface="+mn-lt"/>
                <a:ea typeface="+mn-ea"/>
                <a:cs typeface="+mn-cs"/>
              </a:rPr>
              <a:t>：</a:t>
            </a:r>
            <a:endParaRPr lang="en-US" altLang="zh-CN" b="1" kern="1200" dirty="0" smtClean="0">
              <a:solidFill>
                <a:srgbClr val="C00000"/>
              </a:solidFill>
              <a:latin typeface="+mn-lt"/>
              <a:ea typeface="+mn-ea"/>
              <a:cs typeface="+mn-cs"/>
            </a:endParaRPr>
          </a:p>
          <a:p>
            <a:pPr marL="898525" lvl="1" indent="-441325" eaLnBrk="1" hangingPunct="1">
              <a:lnSpc>
                <a:spcPct val="120000"/>
              </a:lnSpc>
              <a:buClr>
                <a:srgbClr val="970D24"/>
              </a:buClr>
            </a:pPr>
            <a:r>
              <a:rPr lang="zh-CN" altLang="zh-CN" b="1" kern="1200" dirty="0" smtClean="0">
                <a:solidFill>
                  <a:schemeClr val="tx1"/>
                </a:solidFill>
                <a:latin typeface="+mn-lt"/>
                <a:ea typeface="+mn-ea"/>
                <a:cs typeface="+mn-cs"/>
              </a:rPr>
              <a:t>存在较大的个体差异，按个体化原则进行调整。</a:t>
            </a:r>
            <a:endParaRPr lang="en-US" altLang="zh-CN" b="1" kern="1200" dirty="0" smtClean="0">
              <a:solidFill>
                <a:schemeClr val="tx1"/>
              </a:solidFill>
              <a:latin typeface="+mn-lt"/>
              <a:ea typeface="+mn-ea"/>
              <a:cs typeface="+mn-cs"/>
            </a:endParaRPr>
          </a:p>
          <a:p>
            <a:pPr marL="898525" lvl="1" indent="-441325" eaLnBrk="1" hangingPunct="1">
              <a:lnSpc>
                <a:spcPct val="120000"/>
              </a:lnSpc>
              <a:buClr>
                <a:srgbClr val="970D24"/>
              </a:buClr>
            </a:pPr>
            <a:r>
              <a:rPr lang="zh-CN" altLang="zh-CN" b="1" kern="1200" dirty="0" smtClean="0">
                <a:solidFill>
                  <a:schemeClr val="tx1"/>
                </a:solidFill>
                <a:latin typeface="+mn-lt"/>
                <a:ea typeface="+mn-ea"/>
                <a:cs typeface="+mn-cs"/>
              </a:rPr>
              <a:t>大剂量使用超过1周，可产生药物依赖性和戒断症状</a:t>
            </a:r>
            <a:r>
              <a:rPr lang="zh-CN" altLang="en-US" b="1" kern="1200" dirty="0" smtClean="0">
                <a:solidFill>
                  <a:schemeClr val="tx1"/>
                </a:solidFill>
                <a:latin typeface="+mn-lt"/>
                <a:ea typeface="+mn-ea"/>
                <a:cs typeface="+mn-cs"/>
              </a:rPr>
              <a:t>，应</a:t>
            </a:r>
            <a:r>
              <a:rPr lang="zh-CN" altLang="zh-CN" b="1" kern="1200" dirty="0" smtClean="0">
                <a:solidFill>
                  <a:schemeClr val="tx1"/>
                </a:solidFill>
                <a:latin typeface="+mn-lt"/>
                <a:ea typeface="+mn-ea"/>
                <a:cs typeface="+mn-cs"/>
              </a:rPr>
              <a:t>避免快速中断。</a:t>
            </a:r>
            <a:endParaRPr lang="en-US" altLang="zh-CN" b="1" kern="1200" dirty="0" smtClean="0">
              <a:solidFill>
                <a:schemeClr val="tx1"/>
              </a:solidFill>
              <a:latin typeface="+mn-lt"/>
              <a:ea typeface="+mn-ea"/>
              <a:cs typeface="+mn-cs"/>
            </a:endParaRPr>
          </a:p>
          <a:p>
            <a:pPr marL="898525" lvl="1" indent="-441325" eaLnBrk="1" hangingPunct="1">
              <a:lnSpc>
                <a:spcPct val="120000"/>
              </a:lnSpc>
              <a:buClr>
                <a:srgbClr val="970D24"/>
              </a:buClr>
            </a:pPr>
            <a:r>
              <a:rPr lang="en-US" altLang="zh-CN" b="1" kern="1200" dirty="0" smtClean="0">
                <a:solidFill>
                  <a:schemeClr val="tx1"/>
                </a:solidFill>
                <a:latin typeface="+mn-lt"/>
                <a:ea typeface="+mn-ea"/>
                <a:cs typeface="+mn-cs"/>
              </a:rPr>
              <a:t>ICU</a:t>
            </a:r>
            <a:r>
              <a:rPr lang="zh-CN" altLang="zh-CN" b="1" kern="1200" dirty="0" smtClean="0">
                <a:solidFill>
                  <a:schemeClr val="tx1"/>
                </a:solidFill>
                <a:latin typeface="+mn-lt"/>
                <a:ea typeface="+mn-ea"/>
                <a:cs typeface="+mn-cs"/>
              </a:rPr>
              <a:t>常用的苯二氮卓类药为咪唑安定、氯羟安定及安定。</a:t>
            </a: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34</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三</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治疗</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solidFill>
                  <a:srgbClr val="C00000"/>
                </a:solidFill>
                <a:latin typeface="+mn-lt"/>
                <a:ea typeface="+mn-ea"/>
                <a:cs typeface="+mn-cs"/>
              </a:rPr>
              <a:t>2.  </a:t>
            </a:r>
            <a:r>
              <a:rPr lang="zh-CN" altLang="zh-CN" b="1" kern="1200" dirty="0" smtClean="0">
                <a:solidFill>
                  <a:srgbClr val="C00000"/>
                </a:solidFill>
                <a:latin typeface="+mn-lt"/>
                <a:ea typeface="+mn-ea"/>
                <a:cs typeface="+mn-cs"/>
              </a:rPr>
              <a:t>丙泊酚</a:t>
            </a:r>
            <a:r>
              <a:rPr lang="en-US" altLang="zh-CN" b="1" kern="1200" dirty="0" smtClean="0">
                <a:solidFill>
                  <a:srgbClr val="C00000"/>
                </a:solidFill>
                <a:latin typeface="+mn-lt"/>
                <a:ea typeface="+mn-ea"/>
                <a:cs typeface="+mn-cs"/>
              </a:rPr>
              <a:t> </a:t>
            </a:r>
            <a:r>
              <a:rPr lang="zh-CN" altLang="en-US" b="1" kern="1200" dirty="0" smtClean="0">
                <a:solidFill>
                  <a:srgbClr val="C00000"/>
                </a:solidFill>
                <a:latin typeface="+mn-lt"/>
                <a:ea typeface="+mn-ea"/>
                <a:cs typeface="+mn-cs"/>
              </a:rPr>
              <a:t>：</a:t>
            </a:r>
            <a:endParaRPr lang="en-US" altLang="zh-CN" b="1" kern="1200" dirty="0" smtClean="0">
              <a:solidFill>
                <a:srgbClr val="C00000"/>
              </a:solidFill>
              <a:latin typeface="+mn-lt"/>
              <a:ea typeface="+mn-ea"/>
              <a:cs typeface="+mn-cs"/>
            </a:endParaRPr>
          </a:p>
          <a:p>
            <a:pPr marL="898525" lvl="1" indent="-441325" eaLnBrk="1" hangingPunct="1">
              <a:lnSpc>
                <a:spcPct val="120000"/>
              </a:lnSpc>
              <a:buClr>
                <a:srgbClr val="970D24"/>
              </a:buClr>
            </a:pPr>
            <a:r>
              <a:rPr lang="zh-CN" altLang="zh-CN" sz="2400" b="1" kern="1200" dirty="0" smtClean="0">
                <a:solidFill>
                  <a:schemeClr val="tx1"/>
                </a:solidFill>
              </a:rPr>
              <a:t>起效快，作用时间短，撤药后迅速清醒，且镇静深度呈剂量依赖性，镇静深度容易控制。</a:t>
            </a:r>
            <a:endParaRPr lang="en-US" altLang="zh-CN" sz="2400" b="1" kern="1200" dirty="0" smtClean="0">
              <a:solidFill>
                <a:schemeClr val="tx1"/>
              </a:solidFill>
            </a:endParaRPr>
          </a:p>
          <a:p>
            <a:pPr marL="898525" lvl="1" indent="-441325" eaLnBrk="1" hangingPunct="1">
              <a:lnSpc>
                <a:spcPct val="120000"/>
              </a:lnSpc>
              <a:buClr>
                <a:srgbClr val="970D24"/>
              </a:buClr>
            </a:pPr>
            <a:r>
              <a:rPr lang="zh-CN" altLang="zh-CN" sz="2400" b="1" kern="1200" dirty="0" smtClean="0">
                <a:solidFill>
                  <a:schemeClr val="tx1"/>
                </a:solidFill>
              </a:rPr>
              <a:t>单次注射时可出现暂时性呼吸抑制和血压下降、心动过缓，对血压的影响与剂量相关</a:t>
            </a:r>
            <a:r>
              <a:rPr lang="zh-CN" altLang="en-US" sz="2400" b="1" kern="1200" dirty="0" smtClean="0">
                <a:solidFill>
                  <a:schemeClr val="tx1"/>
                </a:solidFill>
              </a:rPr>
              <a:t>。</a:t>
            </a:r>
            <a:endParaRPr lang="en-US" altLang="zh-CN" sz="2400" b="1" kern="1200" dirty="0" smtClean="0">
              <a:solidFill>
                <a:schemeClr val="tx1"/>
              </a:solidFill>
            </a:endParaRPr>
          </a:p>
          <a:p>
            <a:pPr marL="898525" lvl="1" indent="-441325" eaLnBrk="1" hangingPunct="1">
              <a:lnSpc>
                <a:spcPct val="120000"/>
              </a:lnSpc>
              <a:buClr>
                <a:srgbClr val="970D24"/>
              </a:buClr>
            </a:pPr>
            <a:r>
              <a:rPr lang="zh-CN" altLang="zh-CN" sz="2400" b="1" kern="1200" dirty="0" smtClean="0">
                <a:solidFill>
                  <a:schemeClr val="tx1"/>
                </a:solidFill>
              </a:rPr>
              <a:t>丙泊酚使用时可出现外周静脉注射痛。</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35</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三</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治疗</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solidFill>
                  <a:srgbClr val="C00000"/>
                </a:solidFill>
                <a:latin typeface="+mn-lt"/>
                <a:ea typeface="+mn-ea"/>
                <a:cs typeface="+mn-cs"/>
              </a:rPr>
              <a:t>3.  α</a:t>
            </a:r>
            <a:r>
              <a:rPr lang="en-US" altLang="zh-CN" b="1" kern="1200" baseline="-25000" dirty="0" smtClean="0">
                <a:solidFill>
                  <a:srgbClr val="C00000"/>
                </a:solidFill>
                <a:latin typeface="+mn-lt"/>
                <a:ea typeface="+mn-ea"/>
                <a:cs typeface="+mn-cs"/>
              </a:rPr>
              <a:t>2</a:t>
            </a:r>
            <a:r>
              <a:rPr lang="zh-CN" altLang="zh-CN" b="1" kern="1200" dirty="0" smtClean="0">
                <a:solidFill>
                  <a:srgbClr val="C00000"/>
                </a:solidFill>
                <a:latin typeface="+mn-lt"/>
                <a:ea typeface="+mn-ea"/>
                <a:cs typeface="+mn-cs"/>
              </a:rPr>
              <a:t>受体激动剂</a:t>
            </a:r>
            <a:r>
              <a:rPr lang="zh-CN" altLang="en-US" b="1" kern="1200" dirty="0" smtClean="0">
                <a:solidFill>
                  <a:srgbClr val="C00000"/>
                </a:solidFill>
                <a:latin typeface="+mn-lt"/>
                <a:ea typeface="+mn-ea"/>
                <a:cs typeface="+mn-cs"/>
              </a:rPr>
              <a:t>（</a:t>
            </a:r>
            <a:r>
              <a:rPr lang="zh-CN" altLang="zh-CN" b="1" kern="1200" dirty="0" smtClean="0">
                <a:solidFill>
                  <a:srgbClr val="C00000"/>
                </a:solidFill>
                <a:latin typeface="+mn-lt"/>
                <a:ea typeface="+mn-ea"/>
                <a:cs typeface="+mn-cs"/>
              </a:rPr>
              <a:t>右美托咪定</a:t>
            </a:r>
            <a:r>
              <a:rPr lang="zh-CN" altLang="en-US" b="1" kern="1200" dirty="0" smtClean="0">
                <a:solidFill>
                  <a:srgbClr val="C00000"/>
                </a:solidFill>
                <a:latin typeface="+mn-lt"/>
                <a:ea typeface="+mn-ea"/>
                <a:cs typeface="+mn-cs"/>
              </a:rPr>
              <a:t>）：</a:t>
            </a:r>
            <a:endParaRPr lang="en-US" altLang="zh-CN" b="1" kern="1200" dirty="0" smtClean="0">
              <a:solidFill>
                <a:srgbClr val="C00000"/>
              </a:solidFill>
              <a:latin typeface="+mn-lt"/>
              <a:ea typeface="+mn-ea"/>
              <a:cs typeface="+mn-cs"/>
            </a:endParaRPr>
          </a:p>
          <a:p>
            <a:pPr marL="898525" lvl="1" indent="-441325" eaLnBrk="1" hangingPunct="1">
              <a:lnSpc>
                <a:spcPct val="120000"/>
              </a:lnSpc>
              <a:buClr>
                <a:srgbClr val="970D24"/>
              </a:buClr>
            </a:pPr>
            <a:r>
              <a:rPr lang="zh-CN" altLang="zh-CN" b="1" kern="1200" dirty="0" smtClean="0">
                <a:solidFill>
                  <a:schemeClr val="tx1"/>
                </a:solidFill>
                <a:latin typeface="+mn-lt"/>
                <a:ea typeface="+mn-ea"/>
                <a:cs typeface="+mn-cs"/>
              </a:rPr>
              <a:t>有镇静、抗焦虑</a:t>
            </a:r>
            <a:r>
              <a:rPr lang="zh-CN" altLang="en-US" b="1" kern="1200" dirty="0" smtClean="0">
                <a:solidFill>
                  <a:schemeClr val="tx1"/>
                </a:solidFill>
                <a:latin typeface="+mn-lt"/>
                <a:ea typeface="+mn-ea"/>
                <a:cs typeface="+mn-cs"/>
              </a:rPr>
              <a:t>、</a:t>
            </a:r>
            <a:r>
              <a:rPr lang="zh-CN" altLang="zh-CN" b="1" kern="1200" dirty="0" smtClean="0">
                <a:solidFill>
                  <a:schemeClr val="tx1"/>
                </a:solidFill>
                <a:latin typeface="+mn-lt"/>
                <a:ea typeface="+mn-ea"/>
                <a:cs typeface="+mn-cs"/>
              </a:rPr>
              <a:t>镇痛作用</a:t>
            </a:r>
            <a:endParaRPr lang="en-US" altLang="zh-CN" b="1" kern="1200" dirty="0" smtClean="0">
              <a:solidFill>
                <a:schemeClr val="tx1"/>
              </a:solidFill>
              <a:latin typeface="+mn-lt"/>
              <a:ea typeface="+mn-ea"/>
              <a:cs typeface="+mn-cs"/>
            </a:endParaRPr>
          </a:p>
          <a:p>
            <a:pPr marL="898525" lvl="1" indent="-441325" eaLnBrk="1" hangingPunct="1">
              <a:lnSpc>
                <a:spcPct val="120000"/>
              </a:lnSpc>
              <a:buClr>
                <a:srgbClr val="970D24"/>
              </a:buClr>
            </a:pPr>
            <a:r>
              <a:rPr lang="zh-CN" altLang="zh-CN" b="1" kern="1200" dirty="0" smtClean="0">
                <a:solidFill>
                  <a:schemeClr val="tx1"/>
                </a:solidFill>
                <a:latin typeface="+mn-lt"/>
                <a:ea typeface="+mn-ea"/>
                <a:cs typeface="+mn-cs"/>
              </a:rPr>
              <a:t>可导致心动过缓</a:t>
            </a:r>
            <a:r>
              <a:rPr lang="zh-CN" altLang="zh-CN" b="1" kern="1200" dirty="0" smtClean="0">
                <a:solidFill>
                  <a:schemeClr val="tx1"/>
                </a:solidFill>
                <a:latin typeface="+mn-lt"/>
                <a:ea typeface="+mn-ea"/>
                <a:cs typeface="+mn-cs"/>
              </a:rPr>
              <a:t>和</a:t>
            </a:r>
            <a:r>
              <a:rPr lang="zh-CN" altLang="en-US" b="1" kern="1200" dirty="0" smtClean="0">
                <a:solidFill>
                  <a:schemeClr val="tx1"/>
                </a:solidFill>
                <a:latin typeface="+mn-lt"/>
                <a:ea typeface="+mn-ea"/>
                <a:cs typeface="+mn-cs"/>
              </a:rPr>
              <a:t>（</a:t>
            </a:r>
            <a:r>
              <a:rPr lang="zh-CN" altLang="zh-CN" b="1" kern="1200" dirty="0" smtClean="0">
                <a:solidFill>
                  <a:schemeClr val="tx1"/>
                </a:solidFill>
                <a:latin typeface="+mn-lt"/>
                <a:ea typeface="+mn-ea"/>
                <a:cs typeface="+mn-cs"/>
              </a:rPr>
              <a:t>或</a:t>
            </a:r>
            <a:r>
              <a:rPr lang="zh-CN" altLang="en-US" b="1" kern="1200" dirty="0" smtClean="0">
                <a:solidFill>
                  <a:schemeClr val="tx1"/>
                </a:solidFill>
                <a:latin typeface="+mn-lt"/>
                <a:ea typeface="+mn-ea"/>
                <a:cs typeface="+mn-cs"/>
              </a:rPr>
              <a:t>）</a:t>
            </a:r>
            <a:r>
              <a:rPr lang="zh-CN" altLang="zh-CN" b="1" kern="1200" dirty="0" smtClean="0">
                <a:solidFill>
                  <a:schemeClr val="tx1"/>
                </a:solidFill>
                <a:latin typeface="+mn-lt"/>
                <a:ea typeface="+mn-ea"/>
                <a:cs typeface="+mn-cs"/>
              </a:rPr>
              <a:t>低血压</a:t>
            </a:r>
            <a:endParaRPr lang="en-US" altLang="zh-CN" b="1" kern="1200" dirty="0" smtClean="0">
              <a:solidFill>
                <a:schemeClr val="tx1"/>
              </a:solidFill>
              <a:latin typeface="+mn-lt"/>
              <a:ea typeface="+mn-ea"/>
              <a:cs typeface="+mn-cs"/>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36</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endParaRPr lang="zh-CN" altLang="en-US" dirty="0" smtClean="0">
              <a:latin typeface="黑体" pitchFamily="2" charset="-122"/>
              <a:ea typeface="黑体" pitchFamily="2" charset="-122"/>
            </a:endParaRPr>
          </a:p>
        </p:txBody>
      </p:sp>
      <p:sp>
        <p:nvSpPr>
          <p:cNvPr id="25603" name="矩形 3"/>
          <p:cNvSpPr>
            <a:spLocks noChangeArrowheads="1"/>
          </p:cNvSpPr>
          <p:nvPr/>
        </p:nvSpPr>
        <p:spPr bwMode="auto">
          <a:xfrm>
            <a:off x="928688" y="2500313"/>
            <a:ext cx="7572375" cy="830262"/>
          </a:xfrm>
          <a:prstGeom prst="rect">
            <a:avLst/>
          </a:prstGeom>
          <a:noFill/>
          <a:ln w="9525">
            <a:noFill/>
            <a:miter lim="800000"/>
            <a:headEnd/>
            <a:tailEnd/>
          </a:ln>
        </p:spPr>
        <p:txBody>
          <a:bodyPr>
            <a:spAutoFit/>
          </a:bodyPr>
          <a:lstStyle/>
          <a:p>
            <a:pPr algn="ctr" eaLnBrk="0" hangingPunct="0"/>
            <a:r>
              <a:rPr lang="zh-CN" altLang="en-US" sz="4800" dirty="0" smtClean="0">
                <a:solidFill>
                  <a:schemeClr val="tx2"/>
                </a:solidFill>
                <a:ea typeface="黑体" pitchFamily="2" charset="-122"/>
              </a:rPr>
              <a:t>护理措施</a:t>
            </a:r>
            <a:endParaRPr lang="zh-CN" altLang="en-US" sz="3200" dirty="0">
              <a:solidFill>
                <a:srgbClr val="FFFFFF"/>
              </a:solidFill>
              <a:latin typeface="Verdana" pitchFamily="34" charset="0"/>
              <a:ea typeface="宋体" pitchFamily="2" charset="-122"/>
            </a:endParaRPr>
          </a:p>
        </p:txBody>
      </p:sp>
      <p:sp>
        <p:nvSpPr>
          <p:cNvPr id="25604" name="Rectangle 6"/>
          <p:cNvSpPr>
            <a:spLocks noGrp="1" noChangeArrowheads="1"/>
          </p:cNvSpPr>
          <p:nvPr>
            <p:ph type="sldNum" sz="quarter" idx="10"/>
          </p:nvPr>
        </p:nvSpPr>
        <p:spPr>
          <a:xfrm>
            <a:off x="3429000" y="6500813"/>
            <a:ext cx="2133600" cy="307975"/>
          </a:xfrm>
          <a:noFill/>
        </p:spPr>
        <p:txBody>
          <a:bodyPr/>
          <a:lstStyle/>
          <a:p>
            <a:fld id="{B443AEB7-BBB9-4795-A361-E7BB8F5D1F51}" type="slidenum">
              <a:rPr lang="zh-CN" altLang="en-US" smtClean="0"/>
              <a:pPr/>
              <a:t>37</a:t>
            </a:fld>
            <a:endParaRPr lang="en-US" altLang="zh-CN" smtClean="0"/>
          </a:p>
        </p:txBody>
      </p:sp>
    </p:spTree>
  </p:cSld>
  <p:clrMapOvr>
    <a:masterClrMapping/>
  </p:clrMapOvr>
  <p:transition>
    <p:push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一</a:t>
            </a:r>
            <a:r>
              <a:rPr lang="zh-CN" altLang="zh-CN" dirty="0" smtClean="0">
                <a:solidFill>
                  <a:schemeClr val="tx2"/>
                </a:solidFill>
                <a:latin typeface="宋体" pitchFamily="2" charset="-122"/>
                <a:ea typeface="宋体" pitchFamily="2" charset="-122"/>
              </a:rPr>
              <a:t>）</a:t>
            </a:r>
            <a:r>
              <a:rPr lang="zh-CN" altLang="zh-CN" kern="1200" dirty="0" smtClean="0">
                <a:solidFill>
                  <a:schemeClr val="tx1"/>
                </a:solidFill>
                <a:latin typeface="+mn-lt"/>
                <a:ea typeface="+mn-ea"/>
                <a:cs typeface="+mn-cs"/>
              </a:rPr>
              <a:t>呼吸功能的监护</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solidFill>
                  <a:schemeClr val="tx1"/>
                </a:solidFill>
                <a:latin typeface="+mn-lt"/>
                <a:ea typeface="+mn-ea"/>
                <a:cs typeface="+mn-cs"/>
              </a:rPr>
              <a:t>1</a:t>
            </a:r>
            <a:r>
              <a:rPr lang="zh-CN" altLang="zh-CN" b="1" kern="1200" dirty="0" smtClean="0">
                <a:solidFill>
                  <a:schemeClr val="tx1"/>
                </a:solidFill>
                <a:latin typeface="+mn-lt"/>
                <a:ea typeface="+mn-ea"/>
                <a:cs typeface="+mn-cs"/>
              </a:rPr>
              <a:t>．呼吸功能监测</a:t>
            </a:r>
            <a:r>
              <a:rPr lang="en-US" altLang="zh-CN" b="1" kern="1200" dirty="0" smtClean="0">
                <a:solidFill>
                  <a:schemeClr val="tx1"/>
                </a:solidFill>
                <a:latin typeface="+mn-lt"/>
                <a:ea typeface="+mn-ea"/>
                <a:cs typeface="+mn-cs"/>
              </a:rPr>
              <a:t>  </a:t>
            </a:r>
            <a:r>
              <a:rPr lang="zh-CN" altLang="zh-CN" b="1" kern="1200" dirty="0" smtClean="0">
                <a:solidFill>
                  <a:schemeClr val="tx1"/>
                </a:solidFill>
                <a:latin typeface="+mn-lt"/>
                <a:ea typeface="+mn-ea"/>
                <a:cs typeface="+mn-cs"/>
              </a:rPr>
              <a:t>密切观察患者的呼吸频率、幅度、节律、吸呼比、脉搏氧饱和度，血气分析结果，对机械通气患者定期监测自主呼吸潮气量、分钟通气量等。</a:t>
            </a:r>
            <a:endParaRPr lang="en-US" altLang="zh-CN" b="1" kern="1200" dirty="0" smtClean="0">
              <a:solidFill>
                <a:schemeClr val="tx1"/>
              </a:solidFill>
              <a:latin typeface="+mn-lt"/>
              <a:ea typeface="+mn-ea"/>
              <a:cs typeface="+mn-cs"/>
            </a:endParaRPr>
          </a:p>
          <a:p>
            <a:pPr marL="898525" lvl="1" indent="-441325" eaLnBrk="1" hangingPunct="1">
              <a:lnSpc>
                <a:spcPct val="120000"/>
              </a:lnSpc>
              <a:buClr>
                <a:srgbClr val="970D24"/>
              </a:buClr>
            </a:pPr>
            <a:endParaRPr lang="en-US" altLang="zh-CN" b="1" kern="1200" dirty="0" smtClean="0">
              <a:solidFill>
                <a:schemeClr val="tx1"/>
              </a:solidFill>
              <a:latin typeface="+mn-lt"/>
              <a:ea typeface="+mn-ea"/>
              <a:cs typeface="+mn-cs"/>
            </a:endParaRPr>
          </a:p>
          <a:p>
            <a:pPr marL="898525" lvl="1" indent="-441325" eaLnBrk="1" hangingPunct="1">
              <a:lnSpc>
                <a:spcPct val="120000"/>
              </a:lnSpc>
              <a:buClr>
                <a:srgbClr val="970D24"/>
              </a:buClr>
              <a:buNone/>
            </a:pPr>
            <a:r>
              <a:rPr lang="en-US" altLang="zh-CN" b="1" kern="1200" dirty="0" smtClean="0">
                <a:solidFill>
                  <a:schemeClr val="tx1"/>
                </a:solidFill>
                <a:latin typeface="+mn-lt"/>
                <a:ea typeface="+mn-ea"/>
                <a:cs typeface="+mn-cs"/>
              </a:rPr>
              <a:t>2</a:t>
            </a:r>
            <a:r>
              <a:rPr lang="zh-CN" altLang="zh-CN" b="1" kern="1200" dirty="0" smtClean="0">
                <a:solidFill>
                  <a:schemeClr val="tx1"/>
                </a:solidFill>
                <a:latin typeface="+mn-lt"/>
                <a:ea typeface="+mn-ea"/>
                <a:cs typeface="+mn-cs"/>
              </a:rPr>
              <a:t>．避免呼吸抑制</a:t>
            </a:r>
            <a:r>
              <a:rPr lang="en-US" altLang="zh-CN" b="1" kern="1200" dirty="0" smtClean="0">
                <a:solidFill>
                  <a:schemeClr val="tx1"/>
                </a:solidFill>
                <a:latin typeface="+mn-lt"/>
                <a:ea typeface="+mn-ea"/>
                <a:cs typeface="+mn-cs"/>
              </a:rPr>
              <a:t>  </a:t>
            </a:r>
            <a:r>
              <a:rPr lang="zh-CN" altLang="zh-CN" b="1" kern="1200" dirty="0" smtClean="0">
                <a:solidFill>
                  <a:schemeClr val="tx1"/>
                </a:solidFill>
                <a:latin typeface="+mn-lt"/>
                <a:ea typeface="+mn-ea"/>
                <a:cs typeface="+mn-cs"/>
              </a:rPr>
              <a:t>未建立人工气道通路的患者需慎用苯二氮卓类药物；丙泊酚在给予负荷剂量时应缓慢静脉推注，并从小剂量开始逐渐增加剂量。</a:t>
            </a:r>
            <a:endParaRPr lang="en-US" altLang="zh-CN" b="1" kern="1200" dirty="0" smtClean="0">
              <a:solidFill>
                <a:schemeClr val="tx1"/>
              </a:solidFill>
              <a:latin typeface="+mn-lt"/>
              <a:ea typeface="+mn-ea"/>
              <a:cs typeface="+mn-cs"/>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38</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一</a:t>
            </a:r>
            <a:r>
              <a:rPr lang="zh-CN" altLang="zh-CN" dirty="0" smtClean="0">
                <a:solidFill>
                  <a:schemeClr val="tx2"/>
                </a:solidFill>
                <a:latin typeface="宋体" pitchFamily="2" charset="-122"/>
                <a:ea typeface="宋体" pitchFamily="2" charset="-122"/>
              </a:rPr>
              <a:t>）</a:t>
            </a:r>
            <a:r>
              <a:rPr lang="zh-CN" altLang="zh-CN" kern="1200" dirty="0" smtClean="0">
                <a:solidFill>
                  <a:schemeClr val="tx1"/>
                </a:solidFill>
                <a:latin typeface="+mn-lt"/>
                <a:ea typeface="+mn-ea"/>
                <a:cs typeface="+mn-cs"/>
              </a:rPr>
              <a:t>呼吸功能的监护</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solidFill>
                  <a:schemeClr val="tx1"/>
                </a:solidFill>
                <a:latin typeface="+mn-lt"/>
                <a:ea typeface="+mn-ea"/>
                <a:cs typeface="+mn-cs"/>
              </a:rPr>
              <a:t>3</a:t>
            </a:r>
            <a:r>
              <a:rPr lang="zh-CN" altLang="zh-CN" b="1" kern="1200" dirty="0" smtClean="0">
                <a:solidFill>
                  <a:schemeClr val="tx1"/>
                </a:solidFill>
                <a:latin typeface="+mn-lt"/>
                <a:ea typeface="+mn-ea"/>
                <a:cs typeface="+mn-cs"/>
              </a:rPr>
              <a:t>．预防肺部并发症</a:t>
            </a:r>
            <a:r>
              <a:rPr lang="en-US" altLang="zh-CN" b="1" kern="1200" dirty="0" smtClean="0">
                <a:solidFill>
                  <a:schemeClr val="tx1"/>
                </a:solidFill>
                <a:latin typeface="+mn-lt"/>
                <a:ea typeface="+mn-ea"/>
                <a:cs typeface="+mn-cs"/>
              </a:rPr>
              <a:t> </a:t>
            </a:r>
          </a:p>
          <a:p>
            <a:pPr marL="898525" lvl="1" indent="-441325" eaLnBrk="1" hangingPunct="1">
              <a:lnSpc>
                <a:spcPct val="120000"/>
              </a:lnSpc>
              <a:buClr>
                <a:srgbClr val="970D24"/>
              </a:buClr>
              <a:buNone/>
            </a:pPr>
            <a:r>
              <a:rPr lang="zh-CN" altLang="zh-CN" b="1" kern="1200" dirty="0" smtClean="0">
                <a:solidFill>
                  <a:schemeClr val="tx1"/>
                </a:solidFill>
                <a:latin typeface="+mn-lt"/>
                <a:ea typeface="+mn-ea"/>
                <a:cs typeface="+mn-cs"/>
              </a:rPr>
              <a:t>①</a:t>
            </a:r>
            <a:r>
              <a:rPr lang="en-US" altLang="zh-CN" b="1" kern="1200" dirty="0" smtClean="0">
                <a:solidFill>
                  <a:schemeClr val="tx1"/>
                </a:solidFill>
                <a:latin typeface="+mn-lt"/>
                <a:ea typeface="+mn-ea"/>
                <a:cs typeface="+mn-cs"/>
              </a:rPr>
              <a:t>  </a:t>
            </a:r>
            <a:r>
              <a:rPr lang="zh-CN" altLang="zh-CN" b="1" kern="1200" dirty="0" smtClean="0">
                <a:solidFill>
                  <a:schemeClr val="tx1"/>
                </a:solidFill>
                <a:latin typeface="+mn-lt"/>
                <a:ea typeface="+mn-ea"/>
                <a:cs typeface="+mn-cs"/>
              </a:rPr>
              <a:t>长期镇痛镇静治疗期间，实施每日唤醒计划，并在患者清醒期间鼓励其进行肢体运动与咳痰；</a:t>
            </a:r>
            <a:endParaRPr lang="en-US" altLang="zh-CN" b="1" kern="1200" dirty="0" smtClean="0">
              <a:solidFill>
                <a:schemeClr val="tx1"/>
              </a:solidFill>
              <a:latin typeface="+mn-lt"/>
              <a:ea typeface="+mn-ea"/>
              <a:cs typeface="+mn-cs"/>
            </a:endParaRPr>
          </a:p>
          <a:p>
            <a:pPr marL="898525" lvl="1" indent="-441325" eaLnBrk="1" hangingPunct="1">
              <a:lnSpc>
                <a:spcPct val="120000"/>
              </a:lnSpc>
              <a:buClr>
                <a:srgbClr val="970D24"/>
              </a:buClr>
              <a:buNone/>
            </a:pPr>
            <a:r>
              <a:rPr lang="zh-CN" altLang="zh-CN" b="1" kern="1200" dirty="0" smtClean="0">
                <a:solidFill>
                  <a:schemeClr val="tx1"/>
                </a:solidFill>
                <a:latin typeface="+mn-lt"/>
                <a:ea typeface="+mn-ea"/>
                <a:cs typeface="+mn-cs"/>
              </a:rPr>
              <a:t>②</a:t>
            </a:r>
            <a:r>
              <a:rPr lang="en-US" altLang="zh-CN" b="1" kern="1200" dirty="0" smtClean="0">
                <a:solidFill>
                  <a:schemeClr val="tx1"/>
                </a:solidFill>
                <a:latin typeface="+mn-lt"/>
                <a:ea typeface="+mn-ea"/>
                <a:cs typeface="+mn-cs"/>
              </a:rPr>
              <a:t>  </a:t>
            </a:r>
            <a:r>
              <a:rPr lang="zh-CN" altLang="zh-CN" b="1" kern="1200" dirty="0" smtClean="0">
                <a:solidFill>
                  <a:schemeClr val="tx1"/>
                </a:solidFill>
                <a:latin typeface="+mn-lt"/>
                <a:ea typeface="+mn-ea"/>
                <a:cs typeface="+mn-cs"/>
              </a:rPr>
              <a:t>缩短翻身、拍背的间隔时间，酌情给予背部叩击治疗和肺部理疗，结合体位引流，促进呼吸道分泌物排出，必要时应用纤维支气管镜协助治疗。</a:t>
            </a:r>
          </a:p>
          <a:p>
            <a:pPr marL="898525" lvl="1" indent="-441325" eaLnBrk="1" hangingPunct="1">
              <a:lnSpc>
                <a:spcPct val="120000"/>
              </a:lnSpc>
              <a:buClr>
                <a:srgbClr val="970D24"/>
              </a:buClr>
            </a:pPr>
            <a:endParaRPr lang="zh-CN" altLang="zh-CN" kern="1200" dirty="0" smtClean="0">
              <a:solidFill>
                <a:schemeClr val="tx1"/>
              </a:solidFill>
              <a:latin typeface="+mn-lt"/>
              <a:ea typeface="+mn-ea"/>
              <a:cs typeface="+mn-cs"/>
            </a:endParaRPr>
          </a:p>
          <a:p>
            <a:pPr marL="898525" lvl="1" indent="-441325" eaLnBrk="1" hangingPunct="1">
              <a:lnSpc>
                <a:spcPct val="120000"/>
              </a:lnSpc>
              <a:buClr>
                <a:srgbClr val="970D24"/>
              </a:buClr>
            </a:pPr>
            <a:endParaRPr lang="zh-CN" altLang="zh-CN" kern="1200" dirty="0" smtClean="0">
              <a:solidFill>
                <a:schemeClr val="tx1"/>
              </a:solidFill>
              <a:latin typeface="+mn-lt"/>
              <a:ea typeface="+mn-ea"/>
              <a:cs typeface="+mn-cs"/>
            </a:endParaRPr>
          </a:p>
          <a:p>
            <a:pPr marL="898525" lvl="1" indent="-441325" eaLnBrk="1" hangingPunct="1">
              <a:lnSpc>
                <a:spcPct val="120000"/>
              </a:lnSpc>
              <a:buClr>
                <a:srgbClr val="970D24"/>
              </a:buClr>
            </a:pP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39</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7"/>
          <p:cNvSpPr txBox="1">
            <a:spLocks noChangeArrowheads="1"/>
          </p:cNvSpPr>
          <p:nvPr/>
        </p:nvSpPr>
        <p:spPr bwMode="auto">
          <a:xfrm>
            <a:off x="1962150" y="4568825"/>
            <a:ext cx="338138" cy="457200"/>
          </a:xfrm>
          <a:prstGeom prst="rect">
            <a:avLst/>
          </a:prstGeom>
          <a:noFill/>
          <a:ln w="9525">
            <a:noFill/>
            <a:miter lim="800000"/>
            <a:headEnd/>
            <a:tailEnd/>
          </a:ln>
        </p:spPr>
        <p:txBody>
          <a:bodyPr wrap="none" lIns="91431" tIns="45715" rIns="91431" bIns="45715">
            <a:spAutoFit/>
          </a:bodyPr>
          <a:lstStyle/>
          <a:p>
            <a:pPr algn="ctr" eaLnBrk="0" hangingPunct="0"/>
            <a:r>
              <a:rPr lang="en-US" altLang="zh-CN" b="1">
                <a:solidFill>
                  <a:schemeClr val="bg1"/>
                </a:solidFill>
                <a:latin typeface="黑体" pitchFamily="2" charset="-122"/>
                <a:ea typeface="黑体" pitchFamily="2" charset="-122"/>
              </a:rPr>
              <a:t>4</a:t>
            </a:r>
          </a:p>
        </p:txBody>
      </p:sp>
      <p:sp>
        <p:nvSpPr>
          <p:cNvPr id="6147" name="Text Box 3"/>
          <p:cNvSpPr txBox="1">
            <a:spLocks noChangeArrowheads="1"/>
          </p:cNvSpPr>
          <p:nvPr/>
        </p:nvSpPr>
        <p:spPr bwMode="auto">
          <a:xfrm>
            <a:off x="611560" y="3501008"/>
            <a:ext cx="7921625" cy="584775"/>
          </a:xfrm>
          <a:prstGeom prst="rect">
            <a:avLst/>
          </a:prstGeom>
          <a:noFill/>
          <a:ln w="9525">
            <a:noFill/>
            <a:miter lim="800000"/>
            <a:headEnd/>
            <a:tailEnd/>
          </a:ln>
        </p:spPr>
        <p:txBody>
          <a:bodyPr>
            <a:spAutoFit/>
          </a:bodyPr>
          <a:lstStyle/>
          <a:p>
            <a:pPr algn="ctr"/>
            <a:r>
              <a:rPr lang="zh-CN" altLang="zh-CN" sz="3200" b="1" dirty="0">
                <a:ea typeface="宋体" pitchFamily="2" charset="-122"/>
              </a:rPr>
              <a:t>第一</a:t>
            </a:r>
            <a:r>
              <a:rPr lang="zh-CN" altLang="zh-CN" sz="3200" b="1" dirty="0" smtClean="0">
                <a:ea typeface="宋体" pitchFamily="2" charset="-122"/>
              </a:rPr>
              <a:t>节</a:t>
            </a:r>
            <a:r>
              <a:rPr lang="en-US" altLang="zh-CN" sz="3200" b="1" dirty="0" smtClean="0">
                <a:ea typeface="宋体" pitchFamily="2" charset="-122"/>
              </a:rPr>
              <a:t>  </a:t>
            </a:r>
            <a:r>
              <a:rPr lang="zh-CN" altLang="zh-CN" sz="3200" b="1" dirty="0" smtClean="0"/>
              <a:t>危重</a:t>
            </a:r>
            <a:r>
              <a:rPr lang="zh-CN" altLang="zh-CN" sz="3200" b="1" dirty="0"/>
              <a:t>患者的镇痛</a:t>
            </a:r>
            <a:r>
              <a:rPr lang="zh-CN" altLang="zh-CN" sz="3200" b="1" dirty="0" smtClean="0"/>
              <a:t>管理</a:t>
            </a:r>
            <a:endParaRPr lang="zh-CN" altLang="zh-CN" sz="3200" b="1" dirty="0">
              <a:ea typeface="宋体" pitchFamily="2" charset="-122"/>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二</a:t>
            </a:r>
            <a:r>
              <a:rPr lang="zh-CN" altLang="zh-CN" dirty="0" smtClean="0">
                <a:solidFill>
                  <a:schemeClr val="tx2"/>
                </a:solidFill>
                <a:latin typeface="宋体" pitchFamily="2" charset="-122"/>
                <a:ea typeface="宋体" pitchFamily="2" charset="-122"/>
              </a:rPr>
              <a:t>）</a:t>
            </a:r>
            <a:r>
              <a:rPr lang="zh-CN" altLang="en-US" kern="1200" dirty="0" smtClean="0">
                <a:solidFill>
                  <a:schemeClr val="tx1"/>
                </a:solidFill>
              </a:rPr>
              <a:t>循环</a:t>
            </a:r>
            <a:r>
              <a:rPr lang="zh-CN" altLang="zh-CN" kern="1200" dirty="0" smtClean="0">
                <a:solidFill>
                  <a:schemeClr val="tx1"/>
                </a:solidFill>
                <a:latin typeface="+mn-lt"/>
                <a:ea typeface="+mn-ea"/>
                <a:cs typeface="+mn-cs"/>
              </a:rPr>
              <a:t>功能的监护</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latin typeface="+mn-lt"/>
                <a:ea typeface="+mn-ea"/>
                <a:cs typeface="+mn-cs"/>
              </a:rPr>
              <a:t>1</a:t>
            </a:r>
            <a:r>
              <a:rPr lang="zh-CN" altLang="zh-CN" b="1" kern="1200" dirty="0" smtClean="0">
                <a:latin typeface="+mn-lt"/>
                <a:ea typeface="+mn-ea"/>
                <a:cs typeface="+mn-cs"/>
              </a:rPr>
              <a:t>．循环功能监测</a:t>
            </a:r>
            <a:r>
              <a:rPr lang="zh-CN" altLang="en-US" b="1" kern="1200" dirty="0" smtClean="0">
                <a:latin typeface="+mn-lt"/>
                <a:ea typeface="+mn-ea"/>
                <a:cs typeface="+mn-cs"/>
              </a:rPr>
              <a:t>：</a:t>
            </a:r>
            <a:r>
              <a:rPr lang="zh-CN" altLang="zh-CN" b="1" kern="1200" dirty="0" smtClean="0">
                <a:latin typeface="+mn-lt"/>
                <a:ea typeface="+mn-ea"/>
                <a:cs typeface="+mn-cs"/>
              </a:rPr>
              <a:t>镇静不足时，患者可表现为血压高、心率快；镇静过深时可发生低血压。右美托咪定最常见的副作用是低血压和心动过缓。</a:t>
            </a:r>
          </a:p>
          <a:p>
            <a:pPr marL="898525" lvl="1" indent="-441325" eaLnBrk="1" hangingPunct="1">
              <a:lnSpc>
                <a:spcPct val="120000"/>
              </a:lnSpc>
              <a:buClr>
                <a:srgbClr val="970D24"/>
              </a:buClr>
              <a:buNone/>
            </a:pPr>
            <a:r>
              <a:rPr lang="en-US" altLang="zh-CN" b="1" kern="1200" dirty="0" smtClean="0">
                <a:latin typeface="+mn-lt"/>
                <a:ea typeface="+mn-ea"/>
                <a:cs typeface="+mn-cs"/>
              </a:rPr>
              <a:t>2</a:t>
            </a:r>
            <a:r>
              <a:rPr lang="zh-CN" altLang="zh-CN" b="1" kern="1200" dirty="0" smtClean="0">
                <a:latin typeface="+mn-lt"/>
                <a:ea typeface="+mn-ea"/>
                <a:cs typeface="+mn-cs"/>
              </a:rPr>
              <a:t>．维持血流动力学稳定</a:t>
            </a:r>
            <a:r>
              <a:rPr lang="zh-CN" altLang="en-US" b="1" kern="1200" dirty="0" smtClean="0">
                <a:latin typeface="+mn-lt"/>
                <a:ea typeface="+mn-ea"/>
                <a:cs typeface="+mn-cs"/>
              </a:rPr>
              <a:t>：</a:t>
            </a:r>
            <a:r>
              <a:rPr lang="zh-CN" altLang="zh-CN" b="1" kern="1200" dirty="0" smtClean="0">
                <a:latin typeface="+mn-lt"/>
                <a:ea typeface="+mn-ea"/>
                <a:cs typeface="+mn-cs"/>
              </a:rPr>
              <a:t>根据患者的血流动力学变化调整镇静药物的给药速度，必要时给予液体复苏和血管活性药物治疗，维持血流动力学平稳。</a:t>
            </a:r>
          </a:p>
          <a:p>
            <a:pPr marL="898525" lvl="1" indent="-441325" eaLnBrk="1" hangingPunct="1">
              <a:lnSpc>
                <a:spcPct val="120000"/>
              </a:lnSpc>
              <a:buClr>
                <a:srgbClr val="970D24"/>
              </a:buClr>
            </a:pPr>
            <a:endParaRPr lang="zh-CN" altLang="zh-CN" kern="1200" dirty="0" smtClean="0">
              <a:solidFill>
                <a:schemeClr val="tx1"/>
              </a:solidFill>
              <a:latin typeface="+mn-lt"/>
              <a:ea typeface="+mn-ea"/>
              <a:cs typeface="+mn-cs"/>
            </a:endParaRPr>
          </a:p>
          <a:p>
            <a:pPr marL="898525" lvl="1" indent="-441325" eaLnBrk="1" hangingPunct="1">
              <a:lnSpc>
                <a:spcPct val="120000"/>
              </a:lnSpc>
              <a:buClr>
                <a:srgbClr val="970D24"/>
              </a:buClr>
            </a:pPr>
            <a:endParaRPr lang="zh-CN" altLang="zh-CN" kern="1200" dirty="0" smtClean="0">
              <a:solidFill>
                <a:schemeClr val="tx1"/>
              </a:solidFill>
              <a:latin typeface="+mn-lt"/>
              <a:ea typeface="+mn-ea"/>
              <a:cs typeface="+mn-cs"/>
            </a:endParaRPr>
          </a:p>
          <a:p>
            <a:pPr marL="898525" lvl="1" indent="-441325" eaLnBrk="1" hangingPunct="1">
              <a:lnSpc>
                <a:spcPct val="120000"/>
              </a:lnSpc>
              <a:buClr>
                <a:srgbClr val="970D24"/>
              </a:buClr>
            </a:pP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40</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三</a:t>
            </a:r>
            <a:r>
              <a:rPr lang="zh-CN" altLang="zh-CN" dirty="0" smtClean="0">
                <a:solidFill>
                  <a:schemeClr val="tx2"/>
                </a:solidFill>
                <a:latin typeface="宋体" pitchFamily="2" charset="-122"/>
                <a:ea typeface="宋体" pitchFamily="2" charset="-122"/>
              </a:rPr>
              <a:t>）</a:t>
            </a:r>
            <a:r>
              <a:rPr lang="zh-CN" altLang="zh-CN" kern="1200" dirty="0" smtClean="0">
                <a:solidFill>
                  <a:schemeClr val="tx1"/>
                </a:solidFill>
                <a:latin typeface="+mn-lt"/>
                <a:ea typeface="+mn-ea"/>
                <a:cs typeface="+mn-cs"/>
              </a:rPr>
              <a:t>神经肌肉功能的监护</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latin typeface="+mn-lt"/>
                <a:ea typeface="+mn-ea"/>
                <a:cs typeface="+mn-cs"/>
              </a:rPr>
              <a:t>1</a:t>
            </a:r>
            <a:r>
              <a:rPr lang="zh-CN" altLang="zh-CN" b="1" kern="1200" dirty="0" smtClean="0">
                <a:latin typeface="+mn-lt"/>
                <a:ea typeface="+mn-ea"/>
                <a:cs typeface="+mn-cs"/>
              </a:rPr>
              <a:t>．神经肌肉功能监测</a:t>
            </a:r>
            <a:r>
              <a:rPr lang="en-US" altLang="zh-CN" b="1" kern="1200" dirty="0" smtClean="0">
                <a:latin typeface="+mn-lt"/>
                <a:ea typeface="+mn-ea"/>
                <a:cs typeface="+mn-cs"/>
              </a:rPr>
              <a:t> </a:t>
            </a:r>
            <a:r>
              <a:rPr lang="zh-CN" altLang="en-US" b="1" kern="1200" dirty="0" smtClean="0">
                <a:latin typeface="+mn-lt"/>
                <a:ea typeface="+mn-ea"/>
                <a:cs typeface="+mn-cs"/>
              </a:rPr>
              <a:t>：</a:t>
            </a:r>
            <a:r>
              <a:rPr lang="zh-CN" altLang="zh-CN" b="1" kern="1200" dirty="0" smtClean="0">
                <a:latin typeface="+mn-lt"/>
                <a:ea typeface="+mn-ea"/>
                <a:cs typeface="+mn-cs"/>
              </a:rPr>
              <a:t>躁动、谵妄。</a:t>
            </a:r>
          </a:p>
          <a:p>
            <a:pPr marL="898525" lvl="1" indent="-441325" eaLnBrk="1" hangingPunct="1">
              <a:lnSpc>
                <a:spcPct val="120000"/>
              </a:lnSpc>
              <a:buClr>
                <a:srgbClr val="970D24"/>
              </a:buClr>
              <a:buNone/>
            </a:pPr>
            <a:r>
              <a:rPr lang="en-US" altLang="zh-CN" b="1" kern="1200" dirty="0" smtClean="0">
                <a:latin typeface="+mn-lt"/>
                <a:ea typeface="+mn-ea"/>
                <a:cs typeface="+mn-cs"/>
              </a:rPr>
              <a:t>2</a:t>
            </a:r>
            <a:r>
              <a:rPr lang="zh-CN" altLang="zh-CN" b="1" kern="1200" dirty="0" smtClean="0">
                <a:latin typeface="+mn-lt"/>
                <a:ea typeface="+mn-ea"/>
                <a:cs typeface="+mn-cs"/>
              </a:rPr>
              <a:t>．每日唤醒</a:t>
            </a:r>
            <a:r>
              <a:rPr lang="en-US" altLang="zh-CN" b="1" kern="1200" dirty="0" smtClean="0">
                <a:latin typeface="+mn-lt"/>
                <a:ea typeface="+mn-ea"/>
                <a:cs typeface="+mn-cs"/>
              </a:rPr>
              <a:t> </a:t>
            </a:r>
            <a:r>
              <a:rPr lang="zh-CN" altLang="en-US" b="1" kern="1200" dirty="0" smtClean="0">
                <a:latin typeface="+mn-lt"/>
                <a:ea typeface="+mn-ea"/>
                <a:cs typeface="+mn-cs"/>
              </a:rPr>
              <a:t>：</a:t>
            </a:r>
            <a:r>
              <a:rPr lang="zh-CN" altLang="zh-CN" b="1" kern="1200" dirty="0" smtClean="0">
                <a:latin typeface="+mn-lt"/>
                <a:ea typeface="+mn-ea"/>
                <a:cs typeface="+mn-cs"/>
              </a:rPr>
              <a:t>长时间镇静治疗应坚持每日唤醒</a:t>
            </a:r>
            <a:r>
              <a:rPr lang="zh-CN" altLang="en-US" b="1" kern="1200" dirty="0" smtClean="0">
                <a:latin typeface="+mn-lt"/>
                <a:ea typeface="+mn-ea"/>
                <a:cs typeface="+mn-cs"/>
              </a:rPr>
              <a:t>，</a:t>
            </a:r>
            <a:r>
              <a:rPr lang="zh-CN" altLang="zh-CN" b="1" kern="1200" dirty="0" smtClean="0">
                <a:latin typeface="+mn-lt"/>
                <a:ea typeface="+mn-ea"/>
                <a:cs typeface="+mn-cs"/>
              </a:rPr>
              <a:t>评估神经肌肉系统功能。</a:t>
            </a:r>
          </a:p>
          <a:p>
            <a:pPr marL="898525" lvl="1" indent="-441325" eaLnBrk="1" hangingPunct="1">
              <a:lnSpc>
                <a:spcPct val="120000"/>
              </a:lnSpc>
              <a:buClr>
                <a:srgbClr val="970D24"/>
              </a:buClr>
              <a:buNone/>
            </a:pPr>
            <a:r>
              <a:rPr lang="en-US" altLang="zh-CN" b="1" kern="1200" dirty="0" smtClean="0">
                <a:latin typeface="+mn-lt"/>
                <a:ea typeface="+mn-ea"/>
                <a:cs typeface="+mn-cs"/>
              </a:rPr>
              <a:t>3</a:t>
            </a:r>
            <a:r>
              <a:rPr lang="zh-CN" altLang="zh-CN" b="1" kern="1200" dirty="0" smtClean="0">
                <a:latin typeface="+mn-lt"/>
                <a:ea typeface="+mn-ea"/>
                <a:cs typeface="+mn-cs"/>
              </a:rPr>
              <a:t>．预防深静脉血栓形成</a:t>
            </a:r>
            <a:r>
              <a:rPr lang="zh-CN" altLang="en-US" b="1" kern="1200" dirty="0" smtClean="0">
                <a:latin typeface="+mn-lt"/>
                <a:ea typeface="+mn-ea"/>
                <a:cs typeface="+mn-cs"/>
              </a:rPr>
              <a:t>：</a:t>
            </a:r>
            <a:r>
              <a:rPr lang="zh-CN" altLang="zh-CN" b="1" kern="1200" dirty="0" smtClean="0">
                <a:latin typeface="+mn-lt"/>
                <a:ea typeface="+mn-ea"/>
                <a:cs typeface="+mn-cs"/>
              </a:rPr>
              <a:t>长时间镇静</a:t>
            </a:r>
            <a:r>
              <a:rPr lang="zh-CN" altLang="en-US" b="1" kern="1200" dirty="0" smtClean="0">
                <a:latin typeface="+mn-lt"/>
                <a:ea typeface="+mn-ea"/>
                <a:cs typeface="+mn-cs"/>
              </a:rPr>
              <a:t>者，</a:t>
            </a:r>
            <a:r>
              <a:rPr lang="zh-CN" altLang="zh-CN" b="1" kern="1200" dirty="0" smtClean="0">
                <a:latin typeface="+mn-lt"/>
                <a:ea typeface="+mn-ea"/>
                <a:cs typeface="+mn-cs"/>
              </a:rPr>
              <a:t>给予积极的物理治疗预防深静脉血栓形成并保护关节和肌肉的运动功能。</a:t>
            </a:r>
          </a:p>
          <a:p>
            <a:pPr marL="898525" lvl="1" indent="-441325" eaLnBrk="1" hangingPunct="1">
              <a:lnSpc>
                <a:spcPct val="120000"/>
              </a:lnSpc>
              <a:buClr>
                <a:srgbClr val="970D24"/>
              </a:buClr>
              <a:buNone/>
            </a:pPr>
            <a:endParaRPr lang="zh-CN" altLang="zh-CN" b="1" kern="1200" dirty="0" smtClean="0">
              <a:latin typeface="+mn-lt"/>
              <a:ea typeface="+mn-ea"/>
              <a:cs typeface="+mn-cs"/>
            </a:endParaRPr>
          </a:p>
          <a:p>
            <a:pPr marL="898525" lvl="1" indent="-441325" eaLnBrk="1" hangingPunct="1">
              <a:lnSpc>
                <a:spcPct val="120000"/>
              </a:lnSpc>
              <a:buClr>
                <a:srgbClr val="970D24"/>
              </a:buClr>
              <a:buNone/>
            </a:pPr>
            <a:endParaRPr lang="zh-CN" altLang="zh-CN" b="1" kern="1200" dirty="0" smtClean="0">
              <a:latin typeface="+mn-lt"/>
              <a:ea typeface="+mn-ea"/>
              <a:cs typeface="+mn-cs"/>
            </a:endParaRPr>
          </a:p>
          <a:p>
            <a:pPr marL="898525" lvl="1" indent="-441325" eaLnBrk="1" hangingPunct="1">
              <a:lnSpc>
                <a:spcPct val="120000"/>
              </a:lnSpc>
              <a:buClr>
                <a:srgbClr val="970D24"/>
              </a:buClr>
              <a:buNone/>
            </a:pPr>
            <a:endParaRPr lang="zh-CN" altLang="zh-CN" b="1" kern="1200" dirty="0" smtClean="0">
              <a:latin typeface="+mn-lt"/>
              <a:ea typeface="+mn-ea"/>
              <a:cs typeface="+mn-cs"/>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41</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zh-CN" kern="1200" dirty="0" smtClean="0">
                <a:solidFill>
                  <a:schemeClr val="tx1"/>
                </a:solidFill>
                <a:latin typeface="+mn-lt"/>
                <a:ea typeface="+mn-ea"/>
                <a:cs typeface="+mn-cs"/>
              </a:rPr>
              <a:t>四）代谢功能的监护</a:t>
            </a:r>
          </a:p>
          <a:p>
            <a:pP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latin typeface="+mn-lt"/>
                <a:ea typeface="+mn-ea"/>
                <a:cs typeface="+mn-cs"/>
              </a:rPr>
              <a:t>1</a:t>
            </a:r>
            <a:r>
              <a:rPr lang="zh-CN" altLang="zh-CN" b="1" kern="1200" dirty="0" smtClean="0">
                <a:latin typeface="+mn-lt"/>
                <a:ea typeface="+mn-ea"/>
                <a:cs typeface="+mn-cs"/>
              </a:rPr>
              <a:t>．血脂</a:t>
            </a:r>
            <a:r>
              <a:rPr lang="zh-CN" altLang="en-US" b="1" kern="1200" dirty="0" smtClean="0">
                <a:latin typeface="+mn-lt"/>
                <a:ea typeface="+mn-ea"/>
                <a:cs typeface="+mn-cs"/>
              </a:rPr>
              <a:t>：</a:t>
            </a:r>
            <a:r>
              <a:rPr lang="zh-CN" altLang="zh-CN" b="1" kern="1200" dirty="0" smtClean="0">
                <a:latin typeface="+mn-lt"/>
                <a:ea typeface="+mn-ea"/>
                <a:cs typeface="+mn-cs"/>
              </a:rPr>
              <a:t>根据丙泊酚用量相应减少营养支持中的脂肪乳剂供给量。</a:t>
            </a:r>
          </a:p>
          <a:p>
            <a:pPr marL="898525" lvl="1" indent="-441325" eaLnBrk="1" hangingPunct="1">
              <a:lnSpc>
                <a:spcPct val="120000"/>
              </a:lnSpc>
              <a:buClr>
                <a:srgbClr val="970D24"/>
              </a:buClr>
              <a:buNone/>
            </a:pPr>
            <a:r>
              <a:rPr lang="en-US" altLang="zh-CN" b="1" kern="1200" dirty="0" smtClean="0">
                <a:latin typeface="+mn-lt"/>
                <a:ea typeface="+mn-ea"/>
                <a:cs typeface="+mn-cs"/>
              </a:rPr>
              <a:t>2</a:t>
            </a:r>
            <a:r>
              <a:rPr lang="zh-CN" altLang="zh-CN" b="1" kern="1200" dirty="0" smtClean="0">
                <a:latin typeface="+mn-lt"/>
                <a:ea typeface="+mn-ea"/>
                <a:cs typeface="+mn-cs"/>
              </a:rPr>
              <a:t>．丙泊酚输注综合征</a:t>
            </a:r>
            <a:r>
              <a:rPr lang="zh-CN" altLang="en-US" b="1" kern="1200" dirty="0" smtClean="0">
                <a:latin typeface="+mn-lt"/>
                <a:ea typeface="+mn-ea"/>
                <a:cs typeface="+mn-cs"/>
              </a:rPr>
              <a:t>：</a:t>
            </a:r>
            <a:r>
              <a:rPr lang="zh-CN" altLang="zh-CN" b="1" kern="1200" dirty="0" smtClean="0">
                <a:latin typeface="+mn-lt"/>
                <a:ea typeface="+mn-ea"/>
                <a:cs typeface="+mn-cs"/>
              </a:rPr>
              <a:t>长时间大剂量应用丙泊酚的患者</a:t>
            </a:r>
            <a:r>
              <a:rPr lang="en-US" altLang="zh-CN" b="1" kern="1200" dirty="0" smtClean="0">
                <a:latin typeface="+mn-lt"/>
                <a:ea typeface="+mn-ea"/>
                <a:cs typeface="+mn-cs"/>
              </a:rPr>
              <a:t> [&gt;5mg/</a:t>
            </a:r>
            <a:r>
              <a:rPr lang="zh-CN" altLang="zh-CN" b="1" kern="1200" dirty="0" smtClean="0">
                <a:latin typeface="+mn-lt"/>
                <a:ea typeface="+mn-ea"/>
                <a:cs typeface="+mn-cs"/>
              </a:rPr>
              <a:t>（</a:t>
            </a:r>
            <a:r>
              <a:rPr lang="en-US" altLang="zh-CN" b="1" kern="1200" dirty="0" err="1" smtClean="0">
                <a:latin typeface="+mn-lt"/>
                <a:ea typeface="+mn-ea"/>
                <a:cs typeface="+mn-cs"/>
              </a:rPr>
              <a:t>kg·h</a:t>
            </a:r>
            <a:r>
              <a:rPr lang="zh-CN" altLang="zh-CN" b="1" kern="1200" dirty="0" smtClean="0">
                <a:latin typeface="+mn-lt"/>
                <a:ea typeface="+mn-ea"/>
                <a:cs typeface="+mn-cs"/>
              </a:rPr>
              <a:t>）</a:t>
            </a:r>
            <a:r>
              <a:rPr lang="en-US" altLang="zh-CN" b="1" kern="1200" dirty="0" smtClean="0">
                <a:latin typeface="+mn-lt"/>
                <a:ea typeface="+mn-ea"/>
                <a:cs typeface="+mn-cs"/>
              </a:rPr>
              <a:t>]</a:t>
            </a:r>
            <a:r>
              <a:rPr lang="zh-CN" altLang="zh-CN" b="1" kern="1200" dirty="0" smtClean="0">
                <a:latin typeface="+mn-lt"/>
                <a:ea typeface="+mn-ea"/>
                <a:cs typeface="+mn-cs"/>
              </a:rPr>
              <a:t>，观察患者有无进展性心脏衰竭、心动过速、横纹肌融解、代谢性酸中毒、高钾血症。若发生丙泊酚输注综合征，立即停药并进行血液净化治疗，同时加强对症支持。</a:t>
            </a:r>
          </a:p>
          <a:p>
            <a:pPr marL="898525" lvl="1" indent="-441325" eaLnBrk="1" hangingPunct="1">
              <a:lnSpc>
                <a:spcPct val="120000"/>
              </a:lnSpc>
              <a:buClr>
                <a:srgbClr val="970D24"/>
              </a:buClr>
              <a:buNone/>
            </a:pPr>
            <a:endParaRPr lang="zh-CN" altLang="zh-CN" b="1" kern="1200" dirty="0" smtClean="0">
              <a:latin typeface="+mn-lt"/>
              <a:ea typeface="+mn-ea"/>
              <a:cs typeface="+mn-cs"/>
            </a:endParaRPr>
          </a:p>
          <a:p>
            <a:pPr marL="898525" lvl="1" indent="-441325" eaLnBrk="1" hangingPunct="1">
              <a:lnSpc>
                <a:spcPct val="120000"/>
              </a:lnSpc>
              <a:buClr>
                <a:srgbClr val="970D24"/>
              </a:buClr>
              <a:buNone/>
            </a:pPr>
            <a:endParaRPr lang="zh-CN" altLang="zh-CN" b="1" kern="1200" dirty="0" smtClean="0">
              <a:latin typeface="+mn-lt"/>
              <a:ea typeface="+mn-ea"/>
              <a:cs typeface="+mn-cs"/>
            </a:endParaRPr>
          </a:p>
          <a:p>
            <a:pPr marL="898525" lvl="1" indent="-441325" eaLnBrk="1" hangingPunct="1">
              <a:lnSpc>
                <a:spcPct val="120000"/>
              </a:lnSpc>
              <a:buClr>
                <a:srgbClr val="970D24"/>
              </a:buClr>
              <a:buNone/>
            </a:pPr>
            <a:endParaRPr lang="zh-CN" altLang="zh-CN" b="1" kern="1200" dirty="0" smtClean="0">
              <a:latin typeface="+mn-lt"/>
              <a:ea typeface="+mn-ea"/>
              <a:cs typeface="+mn-cs"/>
            </a:endParaRPr>
          </a:p>
          <a:p>
            <a:pPr marL="898525" lvl="1" indent="-441325" eaLnBrk="1" hangingPunct="1">
              <a:lnSpc>
                <a:spcPct val="120000"/>
              </a:lnSpc>
              <a:buClr>
                <a:srgbClr val="970D24"/>
              </a:buClr>
              <a:buNone/>
            </a:pPr>
            <a:endParaRPr lang="zh-CN" altLang="zh-CN" b="1" kern="1200" dirty="0" smtClean="0">
              <a:latin typeface="+mn-lt"/>
              <a:ea typeface="+mn-ea"/>
              <a:cs typeface="+mn-cs"/>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42</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kern="1200" dirty="0" smtClean="0">
                <a:solidFill>
                  <a:schemeClr val="tx1"/>
                </a:solidFill>
              </a:rPr>
              <a:t>（五）每日唤醒计划</a:t>
            </a:r>
            <a:endParaRPr lang="zh-CN" altLang="zh-CN" sz="2400" kern="1200" dirty="0" smtClean="0">
              <a:solidFill>
                <a:schemeClr val="tx1"/>
              </a:solidFill>
            </a:endParaRPr>
          </a:p>
          <a:p>
            <a:pPr>
              <a:buNone/>
            </a:pPr>
            <a:endParaRPr lang="zh-CN" altLang="zh-CN" dirty="0" smtClean="0">
              <a:solidFill>
                <a:schemeClr val="tx2"/>
              </a:solidFill>
              <a:latin typeface="宋体" pitchFamily="2" charset="-122"/>
              <a:ea typeface="宋体" pitchFamily="2" charset="-122"/>
            </a:endParaRPr>
          </a:p>
          <a:p>
            <a:r>
              <a:rPr lang="zh-CN" altLang="zh-CN" sz="2400" kern="1200" dirty="0" smtClean="0">
                <a:solidFill>
                  <a:schemeClr val="tx1"/>
                </a:solidFill>
              </a:rPr>
              <a:t>在进行镇静治疗的过程中，为避免药物蓄积和药效延长，应每日定时中断镇静药物输注，评估患者的精神与神经功能状态。</a:t>
            </a:r>
            <a:endParaRPr lang="en-US" altLang="zh-CN" sz="2400" kern="1200" dirty="0" smtClean="0">
              <a:solidFill>
                <a:schemeClr val="tx1"/>
              </a:solidFill>
            </a:endParaRPr>
          </a:p>
          <a:p>
            <a:r>
              <a:rPr lang="zh-CN" altLang="zh-CN" sz="2400" kern="1200" dirty="0" smtClean="0">
                <a:solidFill>
                  <a:schemeClr val="tx1"/>
                </a:solidFill>
              </a:rPr>
              <a:t>可减少用药量、减少机械通气时间和</a:t>
            </a:r>
            <a:r>
              <a:rPr lang="en-US" altLang="zh-CN" sz="2400" kern="1200" dirty="0" smtClean="0">
                <a:solidFill>
                  <a:schemeClr val="tx1"/>
                </a:solidFill>
              </a:rPr>
              <a:t>ICU</a:t>
            </a:r>
            <a:r>
              <a:rPr lang="zh-CN" altLang="zh-CN" sz="2400" kern="1200" dirty="0" smtClean="0">
                <a:solidFill>
                  <a:schemeClr val="tx1"/>
                </a:solidFill>
              </a:rPr>
              <a:t>停留时间，但患者清醒期应给予严密监护，以防患者自行拔管、坠床等意外的发生。</a:t>
            </a:r>
          </a:p>
          <a:p>
            <a:pPr marL="898525" lvl="1" indent="-441325" eaLnBrk="1" hangingPunct="1">
              <a:lnSpc>
                <a:spcPct val="120000"/>
              </a:lnSpc>
              <a:buClr>
                <a:srgbClr val="970D24"/>
              </a:buClr>
              <a:buNone/>
            </a:pPr>
            <a:endParaRPr lang="zh-CN" altLang="zh-CN" b="1" kern="1200" dirty="0" smtClean="0">
              <a:latin typeface="+mn-lt"/>
              <a:ea typeface="+mn-ea"/>
              <a:cs typeface="+mn-cs"/>
            </a:endParaRPr>
          </a:p>
          <a:p>
            <a:pPr marL="898525" lvl="1" indent="-441325" eaLnBrk="1" hangingPunct="1">
              <a:lnSpc>
                <a:spcPct val="120000"/>
              </a:lnSpc>
              <a:buClr>
                <a:srgbClr val="970D24"/>
              </a:buClr>
              <a:buNone/>
            </a:pPr>
            <a:endParaRPr lang="zh-CN" altLang="zh-CN" b="1" kern="1200" dirty="0" smtClean="0">
              <a:latin typeface="+mn-lt"/>
              <a:ea typeface="+mn-ea"/>
              <a:cs typeface="+mn-cs"/>
            </a:endParaRPr>
          </a:p>
          <a:p>
            <a:pPr marL="898525" lvl="1" indent="-441325" eaLnBrk="1" hangingPunct="1">
              <a:lnSpc>
                <a:spcPct val="120000"/>
              </a:lnSpc>
              <a:buClr>
                <a:srgbClr val="970D24"/>
              </a:buClr>
              <a:buNone/>
            </a:pPr>
            <a:endParaRPr lang="zh-CN" altLang="zh-CN" b="1" kern="1200" dirty="0" smtClean="0">
              <a:latin typeface="+mn-lt"/>
              <a:ea typeface="+mn-ea"/>
              <a:cs typeface="+mn-cs"/>
            </a:endParaRPr>
          </a:p>
          <a:p>
            <a:pPr marL="898525" lvl="1" indent="-441325" eaLnBrk="1" hangingPunct="1">
              <a:lnSpc>
                <a:spcPct val="120000"/>
              </a:lnSpc>
              <a:buClr>
                <a:srgbClr val="970D24"/>
              </a:buClr>
              <a:buNone/>
            </a:pPr>
            <a:endParaRPr lang="zh-CN" altLang="zh-CN" b="1" kern="1200" dirty="0" smtClean="0">
              <a:latin typeface="+mn-lt"/>
              <a:ea typeface="+mn-ea"/>
              <a:cs typeface="+mn-cs"/>
            </a:endParaRPr>
          </a:p>
          <a:p>
            <a:pPr marL="898525" lvl="1" indent="-441325" eaLnBrk="1" hangingPunct="1">
              <a:lnSpc>
                <a:spcPct val="120000"/>
              </a:lnSpc>
              <a:buClr>
                <a:srgbClr val="970D24"/>
              </a:buClr>
              <a:buNone/>
            </a:pPr>
            <a:endParaRPr lang="zh-CN" altLang="zh-CN" b="1" kern="1200" dirty="0" smtClean="0">
              <a:latin typeface="+mn-lt"/>
              <a:ea typeface="+mn-ea"/>
              <a:cs typeface="+mn-cs"/>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43</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7"/>
          <p:cNvSpPr txBox="1">
            <a:spLocks noChangeArrowheads="1"/>
          </p:cNvSpPr>
          <p:nvPr/>
        </p:nvSpPr>
        <p:spPr bwMode="auto">
          <a:xfrm>
            <a:off x="1962150" y="4568825"/>
            <a:ext cx="338138" cy="457200"/>
          </a:xfrm>
          <a:prstGeom prst="rect">
            <a:avLst/>
          </a:prstGeom>
          <a:noFill/>
          <a:ln w="9525">
            <a:noFill/>
            <a:miter lim="800000"/>
            <a:headEnd/>
            <a:tailEnd/>
          </a:ln>
        </p:spPr>
        <p:txBody>
          <a:bodyPr wrap="none" lIns="91431" tIns="45715" rIns="91431" bIns="45715">
            <a:spAutoFit/>
          </a:bodyPr>
          <a:lstStyle/>
          <a:p>
            <a:pPr algn="ctr" eaLnBrk="0" hangingPunct="0"/>
            <a:r>
              <a:rPr lang="en-US" altLang="zh-CN" b="1">
                <a:solidFill>
                  <a:schemeClr val="bg1"/>
                </a:solidFill>
                <a:latin typeface="黑体" pitchFamily="2" charset="-122"/>
                <a:ea typeface="黑体" pitchFamily="2" charset="-122"/>
              </a:rPr>
              <a:t>4</a:t>
            </a:r>
          </a:p>
        </p:txBody>
      </p:sp>
      <p:sp>
        <p:nvSpPr>
          <p:cNvPr id="6147" name="Text Box 3"/>
          <p:cNvSpPr txBox="1">
            <a:spLocks noChangeArrowheads="1"/>
          </p:cNvSpPr>
          <p:nvPr/>
        </p:nvSpPr>
        <p:spPr bwMode="auto">
          <a:xfrm>
            <a:off x="755576" y="3068960"/>
            <a:ext cx="7921625" cy="1508105"/>
          </a:xfrm>
          <a:prstGeom prst="rect">
            <a:avLst/>
          </a:prstGeom>
          <a:noFill/>
          <a:ln w="9525">
            <a:noFill/>
            <a:miter lim="800000"/>
            <a:headEnd/>
            <a:tailEnd/>
          </a:ln>
        </p:spPr>
        <p:txBody>
          <a:bodyPr>
            <a:spAutoFit/>
          </a:bodyPr>
          <a:lstStyle/>
          <a:p>
            <a:pPr algn="ctr"/>
            <a:r>
              <a:rPr lang="zh-CN" altLang="zh-CN" sz="3200" b="1" dirty="0" smtClean="0">
                <a:ea typeface="宋体" pitchFamily="2" charset="-122"/>
              </a:rPr>
              <a:t>第</a:t>
            </a:r>
            <a:r>
              <a:rPr lang="zh-CN" altLang="en-US" sz="3200" b="1" dirty="0" smtClean="0">
                <a:ea typeface="宋体" pitchFamily="2" charset="-122"/>
              </a:rPr>
              <a:t>二</a:t>
            </a:r>
            <a:r>
              <a:rPr lang="zh-CN" altLang="zh-CN" sz="3200" b="1" dirty="0" smtClean="0">
                <a:ea typeface="宋体" pitchFamily="2" charset="-122"/>
              </a:rPr>
              <a:t>节</a:t>
            </a:r>
            <a:r>
              <a:rPr lang="en-US" altLang="zh-CN" sz="3200" b="1" dirty="0" smtClean="0">
                <a:ea typeface="宋体" pitchFamily="2" charset="-122"/>
              </a:rPr>
              <a:t>  </a:t>
            </a:r>
            <a:r>
              <a:rPr lang="zh-CN" altLang="zh-CN" sz="3200" b="1" dirty="0" smtClean="0"/>
              <a:t>危重</a:t>
            </a:r>
            <a:r>
              <a:rPr lang="zh-CN" altLang="zh-CN" sz="3200" b="1" dirty="0"/>
              <a:t>患者</a:t>
            </a:r>
            <a:r>
              <a:rPr lang="zh-CN" altLang="zh-CN" sz="3200" b="1" dirty="0" smtClean="0"/>
              <a:t>的</a:t>
            </a:r>
            <a:r>
              <a:rPr lang="zh-CN" altLang="en-US" sz="3200" b="1" dirty="0"/>
              <a:t>谵妄</a:t>
            </a:r>
            <a:r>
              <a:rPr lang="zh-CN" altLang="zh-CN" sz="3200" b="1" dirty="0" smtClean="0"/>
              <a:t>管理</a:t>
            </a:r>
            <a:endParaRPr lang="en-US" altLang="zh-CN" sz="3200" b="1" dirty="0" smtClean="0"/>
          </a:p>
          <a:p>
            <a:pPr algn="ctr"/>
            <a:endParaRPr lang="en-US" altLang="zh-CN" sz="3200" b="1" dirty="0">
              <a:ea typeface="宋体" pitchFamily="2" charset="-122"/>
            </a:endParaRPr>
          </a:p>
          <a:p>
            <a:endParaRPr lang="zh-CN" altLang="en-US" sz="2800" b="1" dirty="0">
              <a:latin typeface="宋体" pitchFamily="2" charset="-122"/>
              <a:ea typeface="宋体" pitchFamily="2" charset="-122"/>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endParaRPr lang="zh-CN" altLang="en-US" dirty="0" smtClean="0">
              <a:latin typeface="黑体" pitchFamily="2" charset="-122"/>
              <a:ea typeface="黑体" pitchFamily="2" charset="-122"/>
            </a:endParaRPr>
          </a:p>
        </p:txBody>
      </p:sp>
      <p:sp>
        <p:nvSpPr>
          <p:cNvPr id="25603" name="矩形 3"/>
          <p:cNvSpPr>
            <a:spLocks noChangeArrowheads="1"/>
          </p:cNvSpPr>
          <p:nvPr/>
        </p:nvSpPr>
        <p:spPr bwMode="auto">
          <a:xfrm>
            <a:off x="928688" y="2500313"/>
            <a:ext cx="7572375" cy="830262"/>
          </a:xfrm>
          <a:prstGeom prst="rect">
            <a:avLst/>
          </a:prstGeom>
          <a:noFill/>
          <a:ln w="9525">
            <a:noFill/>
            <a:miter lim="800000"/>
            <a:headEnd/>
            <a:tailEnd/>
          </a:ln>
        </p:spPr>
        <p:txBody>
          <a:bodyPr>
            <a:spAutoFit/>
          </a:bodyPr>
          <a:lstStyle/>
          <a:p>
            <a:pPr algn="ctr" eaLnBrk="0" hangingPunct="0"/>
            <a:r>
              <a:rPr lang="zh-CN" altLang="en-US" sz="4800" dirty="0" smtClean="0">
                <a:solidFill>
                  <a:schemeClr val="tx2"/>
                </a:solidFill>
                <a:ea typeface="黑体" pitchFamily="2" charset="-122"/>
              </a:rPr>
              <a:t>护理评估</a:t>
            </a:r>
            <a:endParaRPr lang="zh-CN" altLang="en-US" sz="3200" dirty="0">
              <a:solidFill>
                <a:srgbClr val="FFFFFF"/>
              </a:solidFill>
              <a:latin typeface="Verdana" pitchFamily="34" charset="0"/>
              <a:ea typeface="宋体" pitchFamily="2" charset="-122"/>
            </a:endParaRPr>
          </a:p>
        </p:txBody>
      </p:sp>
      <p:sp>
        <p:nvSpPr>
          <p:cNvPr id="25604" name="Rectangle 6"/>
          <p:cNvSpPr>
            <a:spLocks noGrp="1" noChangeArrowheads="1"/>
          </p:cNvSpPr>
          <p:nvPr>
            <p:ph type="sldNum" sz="quarter" idx="10"/>
          </p:nvPr>
        </p:nvSpPr>
        <p:spPr>
          <a:xfrm>
            <a:off x="3429000" y="6500813"/>
            <a:ext cx="2133600" cy="307975"/>
          </a:xfrm>
          <a:noFill/>
        </p:spPr>
        <p:txBody>
          <a:bodyPr/>
          <a:lstStyle/>
          <a:p>
            <a:fld id="{B443AEB7-BBB9-4795-A361-E7BB8F5D1F51}" type="slidenum">
              <a:rPr lang="zh-CN" altLang="en-US" smtClean="0"/>
              <a:pPr/>
              <a:t>45</a:t>
            </a:fld>
            <a:endParaRPr lang="en-US" altLang="zh-CN" smtClean="0"/>
          </a:p>
        </p:txBody>
      </p:sp>
    </p:spTree>
  </p:cSld>
  <p:clrMapOvr>
    <a:masterClrMapping/>
  </p:clrMapOvr>
  <p:transition>
    <p:push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endParaRPr lang="en-US" altLang="zh-CN" sz="2400" kern="1200" dirty="0" smtClean="0">
              <a:solidFill>
                <a:schemeClr val="tx1"/>
              </a:solidFill>
            </a:endParaRPr>
          </a:p>
          <a:p>
            <a:r>
              <a:rPr lang="zh-CN" altLang="zh-CN" kern="1200" dirty="0" smtClean="0">
                <a:solidFill>
                  <a:schemeClr val="tx1"/>
                </a:solidFill>
              </a:rPr>
              <a:t>谵妄是一种意识和注意的障碍，伴有认知功能的改变或感知障碍，以急性起病和病情反复波动为特征。</a:t>
            </a:r>
            <a:endParaRPr lang="en-US" altLang="zh-CN" kern="1200" dirty="0" smtClean="0">
              <a:solidFill>
                <a:schemeClr val="tx1"/>
              </a:solidFill>
            </a:endParaRPr>
          </a:p>
          <a:p>
            <a:r>
              <a:rPr lang="zh-CN" altLang="zh-CN" kern="1200" dirty="0" smtClean="0">
                <a:solidFill>
                  <a:schemeClr val="tx1"/>
                </a:solidFill>
              </a:rPr>
              <a:t>可以分为</a:t>
            </a:r>
            <a:r>
              <a:rPr lang="en-US" altLang="zh-CN" kern="1200" dirty="0" smtClean="0">
                <a:solidFill>
                  <a:schemeClr val="tx1"/>
                </a:solidFill>
              </a:rPr>
              <a:t>3</a:t>
            </a:r>
            <a:r>
              <a:rPr lang="zh-CN" altLang="zh-CN" kern="1200" dirty="0" smtClean="0">
                <a:solidFill>
                  <a:schemeClr val="tx1"/>
                </a:solidFill>
              </a:rPr>
              <a:t>种类型，躁动型、安静型和混合型。</a:t>
            </a:r>
          </a:p>
          <a:p>
            <a:endParaRPr lang="zh-CN" altLang="zh-CN" kern="1200" dirty="0" smtClean="0">
              <a:solidFill>
                <a:schemeClr val="tx1"/>
              </a:solidFill>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46</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39552"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一</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临床表现</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dirty="0" smtClean="0">
                <a:solidFill>
                  <a:srgbClr val="C00000"/>
                </a:solidFill>
                <a:latin typeface="宋体" pitchFamily="2" charset="-122"/>
                <a:ea typeface="宋体" pitchFamily="2" charset="-122"/>
              </a:rPr>
              <a:t>1</a:t>
            </a:r>
            <a:r>
              <a:rPr lang="zh-CN" altLang="zh-CN" b="1" dirty="0" smtClean="0">
                <a:solidFill>
                  <a:srgbClr val="C00000"/>
                </a:solidFill>
                <a:latin typeface="宋体" pitchFamily="2" charset="-122"/>
                <a:ea typeface="宋体" pitchFamily="2" charset="-122"/>
              </a:rPr>
              <a:t>．</a:t>
            </a:r>
            <a:r>
              <a:rPr lang="zh-CN" altLang="en-US" b="1" dirty="0" smtClean="0">
                <a:solidFill>
                  <a:srgbClr val="C00000"/>
                </a:solidFill>
                <a:latin typeface="宋体" pitchFamily="2" charset="-122"/>
                <a:ea typeface="宋体" pitchFamily="2" charset="-122"/>
              </a:rPr>
              <a:t>前驱症状</a:t>
            </a:r>
            <a:endParaRPr lang="zh-CN" altLang="zh-CN" b="1" dirty="0" smtClean="0">
              <a:solidFill>
                <a:srgbClr val="C00000"/>
              </a:solidFill>
              <a:latin typeface="宋体" pitchFamily="2" charset="-122"/>
              <a:ea typeface="宋体" pitchFamily="2" charset="-122"/>
            </a:endParaRPr>
          </a:p>
          <a:p>
            <a:pPr marL="447675" lvl="1" indent="9525" eaLnBrk="1" hangingPunct="1">
              <a:lnSpc>
                <a:spcPct val="120000"/>
              </a:lnSpc>
              <a:buClr>
                <a:srgbClr val="970D24"/>
              </a:buClr>
              <a:buNone/>
            </a:pPr>
            <a:r>
              <a:rPr lang="zh-CN" altLang="zh-CN" b="1" kern="1200" dirty="0" smtClean="0">
                <a:solidFill>
                  <a:schemeClr val="tx1"/>
                </a:solidFill>
                <a:latin typeface="+mn-lt"/>
                <a:ea typeface="+mn-ea"/>
                <a:cs typeface="+mn-cs"/>
              </a:rPr>
              <a:t>少数患者可出现倦怠、焦虑、恐惧、烦躁不安、对声光的敏感性增高、失眠、噩梦等前驱症状，常于夜间开始。</a:t>
            </a:r>
            <a:endParaRPr lang="en-US" altLang="zh-CN" b="1" kern="1200" dirty="0" smtClean="0">
              <a:solidFill>
                <a:schemeClr val="tx1"/>
              </a:solidFill>
              <a:latin typeface="+mn-lt"/>
              <a:ea typeface="+mn-ea"/>
              <a:cs typeface="+mn-cs"/>
            </a:endParaRPr>
          </a:p>
          <a:p>
            <a:pPr marL="447675" lvl="1" indent="9525" eaLnBrk="1" hangingPunct="1">
              <a:lnSpc>
                <a:spcPct val="120000"/>
              </a:lnSpc>
              <a:buClr>
                <a:srgbClr val="970D24"/>
              </a:buClr>
              <a:buNone/>
            </a:pPr>
            <a:endParaRPr lang="en-US" altLang="zh-CN" b="1" kern="1200" dirty="0" smtClean="0">
              <a:solidFill>
                <a:srgbClr val="C00000"/>
              </a:solidFill>
            </a:endParaRPr>
          </a:p>
          <a:p>
            <a:pPr marL="447675" lvl="1" indent="9525" eaLnBrk="1" hangingPunct="1">
              <a:lnSpc>
                <a:spcPct val="120000"/>
              </a:lnSpc>
              <a:buClr>
                <a:srgbClr val="970D24"/>
              </a:buClr>
              <a:buNone/>
            </a:pPr>
            <a:r>
              <a:rPr lang="en-US" altLang="zh-CN" b="1" kern="1200" dirty="0" smtClean="0">
                <a:solidFill>
                  <a:srgbClr val="C00000"/>
                </a:solidFill>
              </a:rPr>
              <a:t>2</a:t>
            </a:r>
            <a:r>
              <a:rPr lang="zh-CN" altLang="zh-CN" b="1" kern="1200" dirty="0" smtClean="0">
                <a:solidFill>
                  <a:srgbClr val="C00000"/>
                </a:solidFill>
              </a:rPr>
              <a:t>．意识障碍</a:t>
            </a:r>
            <a:r>
              <a:rPr lang="en-US" altLang="zh-CN" b="1" kern="1200" dirty="0" smtClean="0">
                <a:solidFill>
                  <a:srgbClr val="C00000"/>
                </a:solidFill>
              </a:rPr>
              <a:t>  </a:t>
            </a:r>
          </a:p>
          <a:p>
            <a:pPr marL="447675" lvl="1" indent="9525" eaLnBrk="1" hangingPunct="1">
              <a:lnSpc>
                <a:spcPct val="120000"/>
              </a:lnSpc>
              <a:buClr>
                <a:srgbClr val="970D24"/>
              </a:buClr>
              <a:buNone/>
            </a:pPr>
            <a:r>
              <a:rPr lang="zh-CN" altLang="zh-CN" b="1" kern="1200" dirty="0" smtClean="0"/>
              <a:t>出现意识清晰度下降、嗜睡、意识</a:t>
            </a:r>
            <a:r>
              <a:rPr lang="zh-CN" altLang="zh-CN" b="1" kern="1200" dirty="0" smtClean="0"/>
              <a:t>模糊</a:t>
            </a:r>
            <a:r>
              <a:rPr lang="zh-CN" altLang="en-US" b="1" kern="1200" dirty="0" smtClean="0"/>
              <a:t>，</a:t>
            </a:r>
            <a:r>
              <a:rPr lang="zh-CN" altLang="zh-CN" b="1" kern="1200" dirty="0" smtClean="0"/>
              <a:t>甚至</a:t>
            </a:r>
            <a:r>
              <a:rPr lang="zh-CN" altLang="zh-CN" b="1" kern="1200" dirty="0" smtClean="0"/>
              <a:t>昏迷。</a:t>
            </a:r>
          </a:p>
          <a:p>
            <a:pPr marL="447675" lvl="1" indent="9525" eaLnBrk="1" hangingPunct="1">
              <a:lnSpc>
                <a:spcPct val="120000"/>
              </a:lnSpc>
              <a:buClr>
                <a:srgbClr val="970D24"/>
              </a:buClr>
              <a:buNone/>
            </a:pPr>
            <a:endParaRPr lang="zh-CN"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47</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39552"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一</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临床表现</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dirty="0" smtClean="0">
                <a:solidFill>
                  <a:srgbClr val="C00000"/>
                </a:solidFill>
                <a:latin typeface="宋体" pitchFamily="2" charset="-122"/>
                <a:ea typeface="宋体" pitchFamily="2" charset="-122"/>
              </a:rPr>
              <a:t>3.</a:t>
            </a:r>
            <a:r>
              <a:rPr lang="zh-CN" altLang="zh-CN" b="1" kern="1200" dirty="0" smtClean="0">
                <a:solidFill>
                  <a:srgbClr val="C00000"/>
                </a:solidFill>
                <a:latin typeface="+mn-lt"/>
                <a:ea typeface="+mn-ea"/>
                <a:cs typeface="+mn-cs"/>
              </a:rPr>
              <a:t>认知障碍</a:t>
            </a:r>
            <a:endParaRPr lang="zh-CN" altLang="zh-CN" b="1" dirty="0" smtClean="0">
              <a:solidFill>
                <a:srgbClr val="C00000"/>
              </a:solidFill>
              <a:latin typeface="宋体" pitchFamily="2" charset="-122"/>
              <a:ea typeface="宋体" pitchFamily="2" charset="-122"/>
            </a:endParaRPr>
          </a:p>
          <a:p>
            <a:pPr marL="447675" lvl="1" indent="9525" eaLnBrk="1" hangingPunct="1">
              <a:lnSpc>
                <a:spcPct val="120000"/>
              </a:lnSpc>
              <a:buClr>
                <a:srgbClr val="970D24"/>
              </a:buClr>
              <a:buNone/>
            </a:pPr>
            <a:r>
              <a:rPr lang="zh-CN" altLang="zh-CN" kern="1200" dirty="0" smtClean="0">
                <a:solidFill>
                  <a:schemeClr val="tx1"/>
                </a:solidFill>
                <a:latin typeface="+mn-lt"/>
                <a:ea typeface="+mn-ea"/>
                <a:cs typeface="+mn-cs"/>
              </a:rPr>
              <a:t>①注意力障碍：早期出现注意力不易集中，随之出现逻辑推理能力降低或思维混乱，记忆力减退或记忆错误；</a:t>
            </a:r>
            <a:endParaRPr lang="en-US" altLang="zh-CN" kern="1200" dirty="0" smtClean="0">
              <a:solidFill>
                <a:schemeClr val="tx1"/>
              </a:solidFill>
              <a:latin typeface="+mn-lt"/>
              <a:ea typeface="+mn-ea"/>
              <a:cs typeface="+mn-cs"/>
            </a:endParaRPr>
          </a:p>
          <a:p>
            <a:pPr marL="447675" lvl="1" indent="9525" eaLnBrk="1" hangingPunct="1">
              <a:lnSpc>
                <a:spcPct val="120000"/>
              </a:lnSpc>
              <a:buClr>
                <a:srgbClr val="970D24"/>
              </a:buClr>
              <a:buNone/>
            </a:pPr>
            <a:r>
              <a:rPr lang="zh-CN" altLang="zh-CN" kern="1200" dirty="0" smtClean="0">
                <a:solidFill>
                  <a:schemeClr val="tx1"/>
                </a:solidFill>
                <a:latin typeface="+mn-lt"/>
                <a:ea typeface="+mn-ea"/>
                <a:cs typeface="+mn-cs"/>
              </a:rPr>
              <a:t>②定向力障碍：时间、地点定向最易受损，严重者可出现人物定向障碍；</a:t>
            </a:r>
            <a:endParaRPr lang="en-US" altLang="zh-CN" kern="1200" dirty="0" smtClean="0">
              <a:solidFill>
                <a:schemeClr val="tx1"/>
              </a:solidFill>
              <a:latin typeface="+mn-lt"/>
              <a:ea typeface="+mn-ea"/>
              <a:cs typeface="+mn-cs"/>
            </a:endParaRPr>
          </a:p>
          <a:p>
            <a:pPr marL="447675" lvl="1" indent="9525" eaLnBrk="1" hangingPunct="1">
              <a:lnSpc>
                <a:spcPct val="120000"/>
              </a:lnSpc>
              <a:buClr>
                <a:srgbClr val="970D24"/>
              </a:buClr>
              <a:buNone/>
            </a:pPr>
            <a:r>
              <a:rPr lang="zh-CN" altLang="zh-CN" kern="1200" dirty="0" smtClean="0">
                <a:solidFill>
                  <a:schemeClr val="tx1"/>
                </a:solidFill>
                <a:latin typeface="+mn-lt"/>
                <a:ea typeface="+mn-ea"/>
                <a:cs typeface="+mn-cs"/>
              </a:rPr>
              <a:t>③说话跑题或语无伦次：安静型患者可表现为语速缓慢。</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48</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39552"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一</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临床表现</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marL="447675" lvl="1" indent="9525" eaLnBrk="1" hangingPunct="1">
              <a:lnSpc>
                <a:spcPct val="120000"/>
              </a:lnSpc>
              <a:buClr>
                <a:srgbClr val="970D24"/>
              </a:buClr>
              <a:buNone/>
            </a:pPr>
            <a:r>
              <a:rPr lang="en-US" altLang="zh-CN" b="1" kern="1200" dirty="0" smtClean="0">
                <a:solidFill>
                  <a:srgbClr val="C00000"/>
                </a:solidFill>
                <a:latin typeface="+mn-lt"/>
                <a:ea typeface="+mn-ea"/>
                <a:cs typeface="+mn-cs"/>
              </a:rPr>
              <a:t>4. </a:t>
            </a:r>
            <a:r>
              <a:rPr lang="zh-CN" altLang="en-US" b="1" kern="1200" dirty="0" smtClean="0">
                <a:solidFill>
                  <a:srgbClr val="C00000"/>
                </a:solidFill>
                <a:latin typeface="+mn-lt"/>
                <a:ea typeface="+mn-ea"/>
                <a:cs typeface="+mn-cs"/>
              </a:rPr>
              <a:t>感知</a:t>
            </a:r>
            <a:r>
              <a:rPr lang="zh-CN" altLang="zh-CN" b="1" kern="1200" dirty="0" smtClean="0">
                <a:solidFill>
                  <a:srgbClr val="C00000"/>
                </a:solidFill>
                <a:latin typeface="+mn-lt"/>
                <a:ea typeface="+mn-ea"/>
                <a:cs typeface="+mn-cs"/>
              </a:rPr>
              <a:t>障碍</a:t>
            </a:r>
          </a:p>
          <a:p>
            <a:pPr marL="447675" lvl="1" indent="9525" eaLnBrk="1" hangingPunct="1">
              <a:lnSpc>
                <a:spcPct val="120000"/>
              </a:lnSpc>
              <a:buClr>
                <a:srgbClr val="970D24"/>
              </a:buClr>
              <a:buNone/>
            </a:pPr>
            <a:r>
              <a:rPr lang="zh-CN" altLang="zh-CN" kern="1200" dirty="0" smtClean="0">
                <a:solidFill>
                  <a:schemeClr val="tx1"/>
                </a:solidFill>
                <a:latin typeface="+mn-lt"/>
                <a:ea typeface="+mn-ea"/>
                <a:cs typeface="+mn-cs"/>
              </a:rPr>
              <a:t>错觉、幻觉（幻视多见），内容常带有恐怖性。</a:t>
            </a:r>
            <a:endParaRPr lang="en-US" altLang="zh-CN" kern="1200" dirty="0" smtClean="0">
              <a:solidFill>
                <a:schemeClr val="tx1"/>
              </a:solidFill>
              <a:latin typeface="+mn-lt"/>
              <a:ea typeface="+mn-ea"/>
              <a:cs typeface="+mn-cs"/>
            </a:endParaRPr>
          </a:p>
          <a:p>
            <a:pPr marL="447675" lvl="1" indent="9525" eaLnBrk="1" hangingPunct="1">
              <a:lnSpc>
                <a:spcPct val="120000"/>
              </a:lnSpc>
              <a:buClr>
                <a:srgbClr val="970D24"/>
              </a:buClr>
              <a:buNone/>
            </a:pPr>
            <a:endParaRPr lang="en-US" altLang="zh-CN" b="1" kern="1200" dirty="0" smtClean="0">
              <a:solidFill>
                <a:srgbClr val="C00000"/>
              </a:solidFill>
              <a:latin typeface="+mn-lt"/>
              <a:ea typeface="+mn-ea"/>
              <a:cs typeface="+mn-cs"/>
            </a:endParaRPr>
          </a:p>
          <a:p>
            <a:pPr marL="447675" lvl="1" indent="9525" eaLnBrk="1" hangingPunct="1">
              <a:lnSpc>
                <a:spcPct val="120000"/>
              </a:lnSpc>
              <a:buClr>
                <a:srgbClr val="970D24"/>
              </a:buClr>
              <a:buNone/>
            </a:pPr>
            <a:r>
              <a:rPr lang="en-US" altLang="zh-CN" b="1" kern="1200" dirty="0" smtClean="0">
                <a:solidFill>
                  <a:srgbClr val="C00000"/>
                </a:solidFill>
                <a:latin typeface="+mn-lt"/>
                <a:ea typeface="+mn-ea"/>
                <a:cs typeface="+mn-cs"/>
              </a:rPr>
              <a:t>5</a:t>
            </a:r>
            <a:r>
              <a:rPr lang="zh-CN" altLang="zh-CN" b="1" kern="1200" dirty="0" smtClean="0">
                <a:solidFill>
                  <a:srgbClr val="C00000"/>
                </a:solidFill>
                <a:latin typeface="+mn-lt"/>
                <a:ea typeface="+mn-ea"/>
                <a:cs typeface="+mn-cs"/>
              </a:rPr>
              <a:t>．情感障碍</a:t>
            </a:r>
            <a:r>
              <a:rPr lang="en-US" altLang="zh-CN" b="1" kern="1200" dirty="0" smtClean="0">
                <a:solidFill>
                  <a:srgbClr val="C00000"/>
                </a:solidFill>
                <a:latin typeface="+mn-lt"/>
                <a:ea typeface="+mn-ea"/>
                <a:cs typeface="+mn-cs"/>
              </a:rPr>
              <a:t>  </a:t>
            </a:r>
          </a:p>
          <a:p>
            <a:pPr marL="447675" lvl="1" indent="9525" eaLnBrk="1" hangingPunct="1">
              <a:lnSpc>
                <a:spcPct val="120000"/>
              </a:lnSpc>
              <a:buClr>
                <a:srgbClr val="970D24"/>
              </a:buClr>
              <a:buNone/>
            </a:pPr>
            <a:r>
              <a:rPr lang="zh-CN" altLang="zh-CN" kern="1200" dirty="0" smtClean="0">
                <a:solidFill>
                  <a:schemeClr val="tx1"/>
                </a:solidFill>
                <a:latin typeface="+mn-lt"/>
                <a:ea typeface="+mn-ea"/>
                <a:cs typeface="+mn-cs"/>
              </a:rPr>
              <a:t>①安静型：表现为抑郁、表情淡漠；</a:t>
            </a:r>
            <a:endParaRPr lang="en-US" altLang="zh-CN" kern="1200" dirty="0" smtClean="0">
              <a:solidFill>
                <a:schemeClr val="tx1"/>
              </a:solidFill>
              <a:latin typeface="+mn-lt"/>
              <a:ea typeface="+mn-ea"/>
              <a:cs typeface="+mn-cs"/>
            </a:endParaRPr>
          </a:p>
          <a:p>
            <a:pPr marL="447675" lvl="1" indent="9525" eaLnBrk="1" hangingPunct="1">
              <a:lnSpc>
                <a:spcPct val="120000"/>
              </a:lnSpc>
              <a:buClr>
                <a:srgbClr val="970D24"/>
              </a:buClr>
              <a:buNone/>
            </a:pPr>
            <a:r>
              <a:rPr lang="zh-CN" altLang="zh-CN" kern="1200" dirty="0" smtClean="0">
                <a:solidFill>
                  <a:schemeClr val="tx1"/>
                </a:solidFill>
                <a:latin typeface="+mn-lt"/>
                <a:ea typeface="+mn-ea"/>
                <a:cs typeface="+mn-cs"/>
              </a:rPr>
              <a:t>②躁动型：表现为焦虑、恐惧、易激惹。</a:t>
            </a:r>
          </a:p>
          <a:p>
            <a:pPr marL="447675" lvl="1" indent="9525" eaLnBrk="1" hangingPunct="1">
              <a:lnSpc>
                <a:spcPct val="120000"/>
              </a:lnSpc>
              <a:buClr>
                <a:srgbClr val="970D24"/>
              </a:buClr>
              <a:buNone/>
            </a:pPr>
            <a:endParaRPr lang="zh-CN" altLang="zh-CN" kern="1200" dirty="0" smtClean="0">
              <a:solidFill>
                <a:schemeClr val="tx1"/>
              </a:solidFill>
              <a:latin typeface="+mn-lt"/>
              <a:ea typeface="+mn-ea"/>
              <a:cs typeface="+mn-cs"/>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49</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endParaRPr lang="zh-CN" altLang="en-US" dirty="0" smtClean="0">
              <a:latin typeface="黑体" pitchFamily="2" charset="-122"/>
              <a:ea typeface="黑体" pitchFamily="2" charset="-122"/>
            </a:endParaRPr>
          </a:p>
        </p:txBody>
      </p:sp>
      <p:sp>
        <p:nvSpPr>
          <p:cNvPr id="25603" name="矩形 3"/>
          <p:cNvSpPr>
            <a:spLocks noChangeArrowheads="1"/>
          </p:cNvSpPr>
          <p:nvPr/>
        </p:nvSpPr>
        <p:spPr bwMode="auto">
          <a:xfrm>
            <a:off x="928688" y="2500313"/>
            <a:ext cx="7572375" cy="830262"/>
          </a:xfrm>
          <a:prstGeom prst="rect">
            <a:avLst/>
          </a:prstGeom>
          <a:noFill/>
          <a:ln w="9525">
            <a:noFill/>
            <a:miter lim="800000"/>
            <a:headEnd/>
            <a:tailEnd/>
          </a:ln>
        </p:spPr>
        <p:txBody>
          <a:bodyPr>
            <a:spAutoFit/>
          </a:bodyPr>
          <a:lstStyle/>
          <a:p>
            <a:pPr algn="ctr" eaLnBrk="0" hangingPunct="0"/>
            <a:r>
              <a:rPr lang="zh-CN" altLang="en-US" sz="4800" dirty="0" smtClean="0">
                <a:solidFill>
                  <a:schemeClr val="tx2"/>
                </a:solidFill>
                <a:ea typeface="黑体" pitchFamily="2" charset="-122"/>
              </a:rPr>
              <a:t>护理评估</a:t>
            </a:r>
            <a:endParaRPr lang="zh-CN" altLang="en-US" sz="3200" dirty="0">
              <a:solidFill>
                <a:srgbClr val="FFFFFF"/>
              </a:solidFill>
              <a:latin typeface="Verdana" pitchFamily="34" charset="0"/>
              <a:ea typeface="宋体" pitchFamily="2" charset="-122"/>
            </a:endParaRPr>
          </a:p>
        </p:txBody>
      </p:sp>
      <p:sp>
        <p:nvSpPr>
          <p:cNvPr id="25604" name="Rectangle 6"/>
          <p:cNvSpPr>
            <a:spLocks noGrp="1" noChangeArrowheads="1"/>
          </p:cNvSpPr>
          <p:nvPr>
            <p:ph type="sldNum" sz="quarter" idx="10"/>
          </p:nvPr>
        </p:nvSpPr>
        <p:spPr>
          <a:xfrm>
            <a:off x="3429000" y="6500813"/>
            <a:ext cx="2133600" cy="307975"/>
          </a:xfrm>
          <a:noFill/>
        </p:spPr>
        <p:txBody>
          <a:bodyPr/>
          <a:lstStyle/>
          <a:p>
            <a:fld id="{B443AEB7-BBB9-4795-A361-E7BB8F5D1F51}" type="slidenum">
              <a:rPr lang="zh-CN" altLang="en-US" smtClean="0"/>
              <a:pPr/>
              <a:t>5</a:t>
            </a:fld>
            <a:endParaRPr lang="en-US" altLang="zh-CN" smtClean="0"/>
          </a:p>
        </p:txBody>
      </p:sp>
    </p:spTree>
  </p:cSld>
  <p:clrMapOvr>
    <a:masterClrMapping/>
  </p:clrMapOvr>
  <p:transition>
    <p:push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39552"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一</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临床表现</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marL="447675" lvl="1" indent="9525" eaLnBrk="1" hangingPunct="1">
              <a:lnSpc>
                <a:spcPct val="120000"/>
              </a:lnSpc>
              <a:buClr>
                <a:srgbClr val="970D24"/>
              </a:buClr>
              <a:buNone/>
            </a:pPr>
            <a:r>
              <a:rPr lang="en-US" altLang="zh-CN" b="1" kern="1200" dirty="0" smtClean="0">
                <a:solidFill>
                  <a:srgbClr val="C00000"/>
                </a:solidFill>
                <a:latin typeface="+mn-lt"/>
                <a:ea typeface="+mn-ea"/>
                <a:cs typeface="+mn-cs"/>
              </a:rPr>
              <a:t>6. </a:t>
            </a:r>
            <a:r>
              <a:rPr lang="zh-CN" altLang="en-US" b="1" kern="1200" dirty="0" smtClean="0">
                <a:solidFill>
                  <a:srgbClr val="C00000"/>
                </a:solidFill>
                <a:latin typeface="+mn-lt"/>
                <a:ea typeface="+mn-ea"/>
                <a:cs typeface="+mn-cs"/>
              </a:rPr>
              <a:t>行为</a:t>
            </a:r>
            <a:r>
              <a:rPr lang="zh-CN" altLang="zh-CN" b="1" kern="1200" dirty="0" smtClean="0">
                <a:solidFill>
                  <a:srgbClr val="C00000"/>
                </a:solidFill>
                <a:latin typeface="+mn-lt"/>
                <a:ea typeface="+mn-ea"/>
                <a:cs typeface="+mn-cs"/>
              </a:rPr>
              <a:t>障碍</a:t>
            </a:r>
          </a:p>
          <a:p>
            <a:pPr marL="895350" indent="-447675">
              <a:buNone/>
            </a:pPr>
            <a:r>
              <a:rPr lang="zh-CN" altLang="zh-CN" sz="2400" b="0" kern="1200" dirty="0" smtClean="0">
                <a:solidFill>
                  <a:schemeClr val="tx1"/>
                </a:solidFill>
              </a:rPr>
              <a:t>①</a:t>
            </a:r>
            <a:r>
              <a:rPr lang="en-US" altLang="zh-CN" sz="2400" b="0" kern="1200" dirty="0" smtClean="0">
                <a:solidFill>
                  <a:schemeClr val="tx1"/>
                </a:solidFill>
              </a:rPr>
              <a:t>  </a:t>
            </a:r>
            <a:r>
              <a:rPr lang="zh-CN" altLang="zh-CN" sz="2400" b="0" kern="1200" dirty="0" smtClean="0">
                <a:solidFill>
                  <a:schemeClr val="tx1"/>
                </a:solidFill>
              </a:rPr>
              <a:t>安静型：表现为活动减少、动作迟缓、行动呆滞、反应迟钝，说话语速缓慢、嗜睡、甚至呈现亚木僵状态；</a:t>
            </a:r>
            <a:endParaRPr lang="en-US" altLang="zh-CN" sz="2400" b="0" kern="1200" dirty="0" smtClean="0">
              <a:solidFill>
                <a:schemeClr val="tx1"/>
              </a:solidFill>
            </a:endParaRPr>
          </a:p>
          <a:p>
            <a:pPr marL="895350" indent="-447675">
              <a:buNone/>
            </a:pPr>
            <a:r>
              <a:rPr lang="zh-CN" altLang="zh-CN" sz="2400" b="0" kern="1200" dirty="0" smtClean="0">
                <a:solidFill>
                  <a:schemeClr val="tx1"/>
                </a:solidFill>
              </a:rPr>
              <a:t>②</a:t>
            </a:r>
            <a:r>
              <a:rPr lang="en-US" altLang="zh-CN" sz="2400" b="0" kern="1200" dirty="0" smtClean="0">
                <a:solidFill>
                  <a:schemeClr val="tx1"/>
                </a:solidFill>
              </a:rPr>
              <a:t>  </a:t>
            </a:r>
            <a:r>
              <a:rPr lang="zh-CN" altLang="zh-CN" sz="2400" b="0" kern="1200" dirty="0" smtClean="0">
                <a:solidFill>
                  <a:schemeClr val="tx1"/>
                </a:solidFill>
              </a:rPr>
              <a:t>躁动型：表现兴奋、躁动不安、过度活动、动作快，说话速度快，对刺激敏感、反应增多，若有恐怖的视幻觉或错觉时，可出现逃避或攻击行为。</a:t>
            </a:r>
          </a:p>
          <a:p>
            <a:pPr marL="447675" lvl="1" indent="9525" eaLnBrk="1" hangingPunct="1">
              <a:lnSpc>
                <a:spcPct val="120000"/>
              </a:lnSpc>
              <a:buClr>
                <a:srgbClr val="970D24"/>
              </a:buClr>
              <a:buNone/>
            </a:pPr>
            <a:endParaRPr lang="zh-CN" altLang="zh-CN" sz="2400" b="0" kern="1200" dirty="0" smtClean="0">
              <a:solidFill>
                <a:schemeClr val="tx1"/>
              </a:solidFill>
            </a:endParaRPr>
          </a:p>
          <a:p>
            <a:pPr marL="447675" lvl="1" indent="9525" eaLnBrk="1" hangingPunct="1">
              <a:lnSpc>
                <a:spcPct val="120000"/>
              </a:lnSpc>
              <a:buClr>
                <a:srgbClr val="970D24"/>
              </a:buClr>
              <a:buNone/>
            </a:pPr>
            <a:endParaRPr lang="zh-CN" altLang="zh-CN" kern="1200" dirty="0" smtClean="0">
              <a:solidFill>
                <a:schemeClr val="tx1"/>
              </a:solidFill>
              <a:latin typeface="+mn-lt"/>
              <a:ea typeface="+mn-ea"/>
              <a:cs typeface="+mn-cs"/>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50</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39552"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一</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临床表现</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marL="447675" lvl="1" indent="9525" eaLnBrk="1" hangingPunct="1">
              <a:lnSpc>
                <a:spcPct val="120000"/>
              </a:lnSpc>
              <a:buClr>
                <a:srgbClr val="970D24"/>
              </a:buClr>
              <a:buNone/>
            </a:pPr>
            <a:r>
              <a:rPr lang="en-US" altLang="zh-CN" b="1" kern="1200" dirty="0" smtClean="0">
                <a:solidFill>
                  <a:srgbClr val="C00000"/>
                </a:solidFill>
                <a:latin typeface="+mn-lt"/>
                <a:ea typeface="+mn-ea"/>
                <a:cs typeface="+mn-cs"/>
              </a:rPr>
              <a:t>7</a:t>
            </a:r>
            <a:r>
              <a:rPr lang="zh-CN" altLang="zh-CN" b="1" kern="1200" dirty="0" smtClean="0">
                <a:solidFill>
                  <a:srgbClr val="C00000"/>
                </a:solidFill>
                <a:latin typeface="+mn-lt"/>
                <a:ea typeface="+mn-ea"/>
                <a:cs typeface="+mn-cs"/>
              </a:rPr>
              <a:t>．睡眠</a:t>
            </a:r>
            <a:r>
              <a:rPr lang="en-US" altLang="zh-CN" b="1" kern="1200" dirty="0" smtClean="0">
                <a:solidFill>
                  <a:srgbClr val="C00000"/>
                </a:solidFill>
                <a:latin typeface="+mn-lt"/>
                <a:ea typeface="+mn-ea"/>
                <a:cs typeface="+mn-cs"/>
              </a:rPr>
              <a:t>-</a:t>
            </a:r>
            <a:r>
              <a:rPr lang="zh-CN" altLang="zh-CN" b="1" kern="1200" dirty="0" smtClean="0">
                <a:solidFill>
                  <a:srgbClr val="C00000"/>
                </a:solidFill>
                <a:latin typeface="+mn-lt"/>
                <a:ea typeface="+mn-ea"/>
                <a:cs typeface="+mn-cs"/>
              </a:rPr>
              <a:t>觉醒周期障碍</a:t>
            </a:r>
            <a:r>
              <a:rPr lang="en-US" altLang="zh-CN" b="1" kern="1200" dirty="0" smtClean="0">
                <a:solidFill>
                  <a:srgbClr val="C00000"/>
                </a:solidFill>
                <a:latin typeface="+mn-lt"/>
                <a:ea typeface="+mn-ea"/>
                <a:cs typeface="+mn-cs"/>
              </a:rPr>
              <a:t>  </a:t>
            </a:r>
          </a:p>
          <a:p>
            <a:pPr>
              <a:buNone/>
            </a:pPr>
            <a:r>
              <a:rPr lang="en-US" altLang="zh-CN" sz="2400" b="0" kern="1200" dirty="0" smtClean="0">
                <a:solidFill>
                  <a:schemeClr val="tx1"/>
                </a:solidFill>
              </a:rPr>
              <a:t>        </a:t>
            </a:r>
            <a:r>
              <a:rPr lang="zh-CN" altLang="zh-CN" sz="2400" b="0" kern="1200" dirty="0" smtClean="0">
                <a:solidFill>
                  <a:schemeClr val="tx1"/>
                </a:solidFill>
              </a:rPr>
              <a:t>睡眠</a:t>
            </a:r>
            <a:r>
              <a:rPr lang="en-US" altLang="zh-CN" sz="2400" b="0" kern="1200" dirty="0" smtClean="0">
                <a:solidFill>
                  <a:schemeClr val="tx1"/>
                </a:solidFill>
              </a:rPr>
              <a:t>-</a:t>
            </a:r>
            <a:r>
              <a:rPr lang="zh-CN" altLang="zh-CN" sz="2400" b="0" kern="1200" dirty="0" smtClean="0">
                <a:solidFill>
                  <a:schemeClr val="tx1"/>
                </a:solidFill>
              </a:rPr>
              <a:t>觉醒周期紊乱，甚至颠倒。</a:t>
            </a:r>
          </a:p>
          <a:p>
            <a:pPr marL="447675" lvl="1" indent="9525" eaLnBrk="1" hangingPunct="1">
              <a:lnSpc>
                <a:spcPct val="120000"/>
              </a:lnSpc>
              <a:buClr>
                <a:srgbClr val="970D24"/>
              </a:buClr>
              <a:buNone/>
            </a:pPr>
            <a:endParaRPr lang="zh-CN" altLang="zh-CN" kern="1200" dirty="0" smtClean="0">
              <a:solidFill>
                <a:schemeClr val="tx1"/>
              </a:solidFill>
              <a:latin typeface="+mn-lt"/>
              <a:ea typeface="+mn-ea"/>
              <a:cs typeface="+mn-cs"/>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51</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39552"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一</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临床表现</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marL="447675" lvl="1" indent="9525" eaLnBrk="1" hangingPunct="1">
              <a:lnSpc>
                <a:spcPct val="120000"/>
              </a:lnSpc>
              <a:buClr>
                <a:srgbClr val="970D24"/>
              </a:buClr>
              <a:buNone/>
            </a:pPr>
            <a:r>
              <a:rPr lang="en-US" altLang="zh-CN" b="1" kern="1200" dirty="0" smtClean="0">
                <a:solidFill>
                  <a:srgbClr val="C00000"/>
                </a:solidFill>
                <a:latin typeface="+mn-lt"/>
                <a:ea typeface="+mn-ea"/>
                <a:cs typeface="+mn-cs"/>
              </a:rPr>
              <a:t>8</a:t>
            </a:r>
            <a:r>
              <a:rPr lang="zh-CN" altLang="zh-CN" b="1" kern="1200" dirty="0" smtClean="0">
                <a:solidFill>
                  <a:srgbClr val="C00000"/>
                </a:solidFill>
                <a:latin typeface="+mn-lt"/>
                <a:ea typeface="+mn-ea"/>
                <a:cs typeface="+mn-cs"/>
              </a:rPr>
              <a:t>．</a:t>
            </a:r>
            <a:r>
              <a:rPr lang="en-US" altLang="zh-CN" b="1" kern="1200" dirty="0" smtClean="0">
                <a:solidFill>
                  <a:srgbClr val="C00000"/>
                </a:solidFill>
                <a:latin typeface="+mn-lt"/>
                <a:ea typeface="+mn-ea"/>
                <a:cs typeface="+mn-cs"/>
              </a:rPr>
              <a:t>ICU</a:t>
            </a:r>
            <a:r>
              <a:rPr lang="zh-CN" altLang="zh-CN" b="1" kern="1200" dirty="0" smtClean="0">
                <a:solidFill>
                  <a:srgbClr val="C00000"/>
                </a:solidFill>
                <a:latin typeface="+mn-lt"/>
                <a:ea typeface="+mn-ea"/>
                <a:cs typeface="+mn-cs"/>
              </a:rPr>
              <a:t>谵妄的临床特点</a:t>
            </a:r>
            <a:r>
              <a:rPr lang="en-US" altLang="zh-CN" b="1" kern="1200" dirty="0" smtClean="0">
                <a:solidFill>
                  <a:srgbClr val="C00000"/>
                </a:solidFill>
                <a:latin typeface="+mn-lt"/>
                <a:ea typeface="+mn-ea"/>
                <a:cs typeface="+mn-cs"/>
              </a:rPr>
              <a:t>  </a:t>
            </a:r>
          </a:p>
          <a:p>
            <a:pPr marL="895350" lvl="1" indent="-438150" eaLnBrk="1" hangingPunct="1">
              <a:lnSpc>
                <a:spcPct val="120000"/>
              </a:lnSpc>
              <a:buClr>
                <a:srgbClr val="970D24"/>
              </a:buClr>
              <a:buNone/>
            </a:pPr>
            <a:r>
              <a:rPr lang="zh-CN" altLang="zh-CN" kern="1200" dirty="0" smtClean="0">
                <a:solidFill>
                  <a:schemeClr val="tx1"/>
                </a:solidFill>
                <a:latin typeface="+mn-lt"/>
                <a:ea typeface="+mn-ea"/>
                <a:cs typeface="+mn-cs"/>
              </a:rPr>
              <a:t>①</a:t>
            </a:r>
            <a:r>
              <a:rPr lang="en-US" altLang="zh-CN" kern="1200" dirty="0" smtClean="0">
                <a:solidFill>
                  <a:schemeClr val="tx1"/>
                </a:solidFill>
                <a:latin typeface="+mn-lt"/>
                <a:ea typeface="+mn-ea"/>
                <a:cs typeface="+mn-cs"/>
              </a:rPr>
              <a:t>  </a:t>
            </a:r>
            <a:r>
              <a:rPr lang="zh-CN" altLang="zh-CN" kern="1200" dirty="0" smtClean="0">
                <a:solidFill>
                  <a:schemeClr val="tx1"/>
                </a:solidFill>
                <a:latin typeface="+mn-lt"/>
                <a:ea typeface="+mn-ea"/>
                <a:cs typeface="+mn-cs"/>
              </a:rPr>
              <a:t>起病：常为急性起病，一般在入住</a:t>
            </a:r>
            <a:r>
              <a:rPr lang="en-US" altLang="zh-CN" kern="1200" dirty="0" smtClean="0">
                <a:solidFill>
                  <a:schemeClr val="tx1"/>
                </a:solidFill>
                <a:latin typeface="+mn-lt"/>
                <a:ea typeface="+mn-ea"/>
                <a:cs typeface="+mn-cs"/>
              </a:rPr>
              <a:t>ICU</a:t>
            </a:r>
            <a:r>
              <a:rPr lang="zh-CN" altLang="zh-CN" kern="1200" dirty="0" smtClean="0">
                <a:solidFill>
                  <a:schemeClr val="tx1"/>
                </a:solidFill>
                <a:latin typeface="+mn-lt"/>
                <a:ea typeface="+mn-ea"/>
                <a:cs typeface="+mn-cs"/>
              </a:rPr>
              <a:t>的第</a:t>
            </a:r>
            <a:r>
              <a:rPr lang="en-US" altLang="zh-CN" kern="1200" dirty="0" smtClean="0">
                <a:solidFill>
                  <a:schemeClr val="tx1"/>
                </a:solidFill>
                <a:latin typeface="+mn-lt"/>
                <a:ea typeface="+mn-ea"/>
                <a:cs typeface="+mn-cs"/>
              </a:rPr>
              <a:t>2</a:t>
            </a:r>
            <a:r>
              <a:rPr lang="zh-CN" altLang="zh-CN" kern="1200" dirty="0" smtClean="0">
                <a:solidFill>
                  <a:schemeClr val="tx1"/>
                </a:solidFill>
                <a:latin typeface="+mn-lt"/>
                <a:ea typeface="+mn-ea"/>
                <a:cs typeface="+mn-cs"/>
              </a:rPr>
              <a:t>天发生；</a:t>
            </a:r>
            <a:endParaRPr lang="en-US" altLang="zh-CN" kern="1200" dirty="0" smtClean="0">
              <a:solidFill>
                <a:schemeClr val="tx1"/>
              </a:solidFill>
              <a:latin typeface="+mn-lt"/>
              <a:ea typeface="+mn-ea"/>
              <a:cs typeface="+mn-cs"/>
            </a:endParaRPr>
          </a:p>
          <a:p>
            <a:pPr marL="895350" lvl="1" indent="-438150" eaLnBrk="1" hangingPunct="1">
              <a:lnSpc>
                <a:spcPct val="120000"/>
              </a:lnSpc>
              <a:buClr>
                <a:srgbClr val="970D24"/>
              </a:buClr>
              <a:buNone/>
            </a:pPr>
            <a:r>
              <a:rPr lang="zh-CN" altLang="zh-CN" kern="1200" dirty="0" smtClean="0">
                <a:solidFill>
                  <a:schemeClr val="tx1"/>
                </a:solidFill>
                <a:latin typeface="+mn-lt"/>
                <a:ea typeface="+mn-ea"/>
                <a:cs typeface="+mn-cs"/>
              </a:rPr>
              <a:t>②</a:t>
            </a:r>
            <a:r>
              <a:rPr lang="en-US" altLang="zh-CN" kern="1200" dirty="0" smtClean="0">
                <a:solidFill>
                  <a:schemeClr val="tx1"/>
                </a:solidFill>
                <a:latin typeface="+mn-lt"/>
                <a:ea typeface="+mn-ea"/>
                <a:cs typeface="+mn-cs"/>
              </a:rPr>
              <a:t>  </a:t>
            </a:r>
            <a:r>
              <a:rPr lang="zh-CN" altLang="zh-CN" kern="1200" dirty="0" smtClean="0">
                <a:solidFill>
                  <a:schemeClr val="tx1"/>
                </a:solidFill>
                <a:latin typeface="+mn-lt"/>
                <a:ea typeface="+mn-ea"/>
                <a:cs typeface="+mn-cs"/>
              </a:rPr>
              <a:t>病程：一般可持续数小时或数天，也可持续数周；</a:t>
            </a:r>
            <a:endParaRPr lang="en-US" altLang="zh-CN" kern="1200" dirty="0" smtClean="0">
              <a:solidFill>
                <a:schemeClr val="tx1"/>
              </a:solidFill>
              <a:latin typeface="+mn-lt"/>
              <a:ea typeface="+mn-ea"/>
              <a:cs typeface="+mn-cs"/>
            </a:endParaRPr>
          </a:p>
          <a:p>
            <a:pPr marL="895350" lvl="1" indent="-438150" eaLnBrk="1" hangingPunct="1">
              <a:lnSpc>
                <a:spcPct val="120000"/>
              </a:lnSpc>
              <a:buClr>
                <a:srgbClr val="970D24"/>
              </a:buClr>
              <a:buNone/>
            </a:pPr>
            <a:r>
              <a:rPr lang="zh-CN" altLang="zh-CN" kern="1200" dirty="0" smtClean="0">
                <a:solidFill>
                  <a:schemeClr val="tx1"/>
                </a:solidFill>
                <a:latin typeface="+mn-lt"/>
                <a:ea typeface="+mn-ea"/>
                <a:cs typeface="+mn-cs"/>
              </a:rPr>
              <a:t>③</a:t>
            </a:r>
            <a:r>
              <a:rPr lang="en-US" altLang="zh-CN" kern="1200" dirty="0" smtClean="0">
                <a:solidFill>
                  <a:schemeClr val="tx1"/>
                </a:solidFill>
                <a:latin typeface="+mn-lt"/>
                <a:ea typeface="+mn-ea"/>
                <a:cs typeface="+mn-cs"/>
              </a:rPr>
              <a:t>  </a:t>
            </a:r>
            <a:r>
              <a:rPr lang="zh-CN" altLang="zh-CN" kern="1200" dirty="0" smtClean="0">
                <a:solidFill>
                  <a:schemeClr val="tx1"/>
                </a:solidFill>
                <a:latin typeface="+mn-lt"/>
                <a:ea typeface="+mn-ea"/>
                <a:cs typeface="+mn-cs"/>
              </a:rPr>
              <a:t>预后：谵妄缓解后患者对病中的表现全部或大部分遗忘，轻度谵妄患者常描述做了一场噩梦；若病情未予控制，可继以昏迷，或残留遗忘、痴呆，甚至死亡；</a:t>
            </a:r>
            <a:endParaRPr lang="en-US" altLang="zh-CN" kern="1200" dirty="0" smtClean="0">
              <a:solidFill>
                <a:schemeClr val="tx1"/>
              </a:solidFill>
              <a:latin typeface="+mn-lt"/>
              <a:ea typeface="+mn-ea"/>
              <a:cs typeface="+mn-cs"/>
            </a:endParaRPr>
          </a:p>
          <a:p>
            <a:pPr marL="895350" lvl="1" indent="-438150" eaLnBrk="1" hangingPunct="1">
              <a:lnSpc>
                <a:spcPct val="120000"/>
              </a:lnSpc>
              <a:buClr>
                <a:srgbClr val="970D24"/>
              </a:buClr>
              <a:buNone/>
            </a:pPr>
            <a:r>
              <a:rPr lang="zh-CN" altLang="zh-CN" kern="1200" dirty="0" smtClean="0">
                <a:solidFill>
                  <a:schemeClr val="tx1"/>
                </a:solidFill>
                <a:latin typeface="+mn-lt"/>
                <a:ea typeface="+mn-ea"/>
                <a:cs typeface="+mn-cs"/>
              </a:rPr>
              <a:t>④</a:t>
            </a:r>
            <a:r>
              <a:rPr lang="en-US" altLang="zh-CN" kern="1200" dirty="0" smtClean="0">
                <a:solidFill>
                  <a:schemeClr val="tx1"/>
                </a:solidFill>
                <a:latin typeface="+mn-lt"/>
                <a:ea typeface="+mn-ea"/>
                <a:cs typeface="+mn-cs"/>
              </a:rPr>
              <a:t>  </a:t>
            </a:r>
            <a:r>
              <a:rPr lang="zh-CN" altLang="zh-CN" kern="1200" dirty="0" smtClean="0">
                <a:solidFill>
                  <a:schemeClr val="tx1"/>
                </a:solidFill>
                <a:latin typeface="+mn-lt"/>
                <a:ea typeface="+mn-ea"/>
                <a:cs typeface="+mn-cs"/>
              </a:rPr>
              <a:t>症状昼轻夜重，呈波动性。</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52</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39552"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二</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危险因素</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a:buNone/>
            </a:pPr>
            <a:r>
              <a:rPr lang="en-US" altLang="zh-CN" sz="2400" kern="1200" dirty="0" smtClean="0">
                <a:solidFill>
                  <a:srgbClr val="C00000"/>
                </a:solidFill>
              </a:rPr>
              <a:t>1</a:t>
            </a:r>
            <a:r>
              <a:rPr lang="zh-CN" altLang="zh-CN" sz="2400" kern="1200" dirty="0" smtClean="0">
                <a:solidFill>
                  <a:srgbClr val="C00000"/>
                </a:solidFill>
              </a:rPr>
              <a:t>．易患因素</a:t>
            </a:r>
            <a:r>
              <a:rPr lang="en-US" altLang="zh-CN" sz="2400" kern="1200" dirty="0" smtClean="0">
                <a:solidFill>
                  <a:srgbClr val="C00000"/>
                </a:solidFill>
              </a:rPr>
              <a:t>  </a:t>
            </a:r>
          </a:p>
          <a:p>
            <a:pPr>
              <a:buNone/>
            </a:pPr>
            <a:r>
              <a:rPr lang="zh-CN" altLang="zh-CN" sz="2400" kern="1200" dirty="0" smtClean="0">
                <a:solidFill>
                  <a:schemeClr val="tx1"/>
                </a:solidFill>
              </a:rPr>
              <a:t>①神经精神病史</a:t>
            </a:r>
            <a:endParaRPr lang="en-US" altLang="zh-CN" sz="2400" kern="1200" dirty="0" smtClean="0">
              <a:solidFill>
                <a:schemeClr val="tx1"/>
              </a:solidFill>
            </a:endParaRPr>
          </a:p>
          <a:p>
            <a:pPr>
              <a:buNone/>
            </a:pPr>
            <a:r>
              <a:rPr lang="zh-CN" altLang="zh-CN" sz="2400" kern="1200" dirty="0" smtClean="0">
                <a:solidFill>
                  <a:schemeClr val="tx1"/>
                </a:solidFill>
              </a:rPr>
              <a:t>②合并高血压，心、肾、肝功能不全；</a:t>
            </a:r>
            <a:endParaRPr lang="en-US" altLang="zh-CN" sz="2400" kern="1200" dirty="0" smtClean="0">
              <a:solidFill>
                <a:schemeClr val="tx1"/>
              </a:solidFill>
            </a:endParaRPr>
          </a:p>
          <a:p>
            <a:pPr>
              <a:buNone/>
            </a:pPr>
            <a:r>
              <a:rPr lang="zh-CN" altLang="zh-CN" sz="2400" kern="1200" dirty="0" smtClean="0">
                <a:solidFill>
                  <a:schemeClr val="tx1"/>
                </a:solidFill>
              </a:rPr>
              <a:t>③高龄；</a:t>
            </a:r>
            <a:endParaRPr lang="en-US" altLang="zh-CN" sz="2400" kern="1200" dirty="0" smtClean="0">
              <a:solidFill>
                <a:schemeClr val="tx1"/>
              </a:solidFill>
            </a:endParaRPr>
          </a:p>
          <a:p>
            <a:pPr>
              <a:buNone/>
            </a:pPr>
            <a:r>
              <a:rPr lang="zh-CN" altLang="zh-CN" sz="2400" kern="1200" dirty="0" smtClean="0">
                <a:solidFill>
                  <a:schemeClr val="tx1"/>
                </a:solidFill>
              </a:rPr>
              <a:t>④吸烟史和酗酒史；</a:t>
            </a:r>
            <a:endParaRPr lang="en-US" altLang="zh-CN" sz="2400" kern="1200" dirty="0" smtClean="0">
              <a:solidFill>
                <a:schemeClr val="tx1"/>
              </a:solidFill>
            </a:endParaRPr>
          </a:p>
          <a:p>
            <a:pPr>
              <a:buNone/>
            </a:pPr>
            <a:r>
              <a:rPr lang="zh-CN" altLang="zh-CN" sz="2400" kern="1200" dirty="0" smtClean="0">
                <a:solidFill>
                  <a:schemeClr val="tx1"/>
                </a:solidFill>
              </a:rPr>
              <a:t>⑤入院时病情危重；</a:t>
            </a:r>
            <a:endParaRPr lang="en-US" altLang="zh-CN" sz="2400" kern="1200" dirty="0" smtClean="0">
              <a:solidFill>
                <a:schemeClr val="tx1"/>
              </a:solidFill>
            </a:endParaRPr>
          </a:p>
          <a:p>
            <a:pPr>
              <a:buNone/>
            </a:pPr>
            <a:r>
              <a:rPr lang="zh-CN" altLang="zh-CN" sz="2400" kern="1200" dirty="0" smtClean="0">
                <a:solidFill>
                  <a:schemeClr val="tx1"/>
                </a:solidFill>
              </a:rPr>
              <a:t>⑥入院时有视力或听力减退。</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53</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467544"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二</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危险因素</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a:buNone/>
            </a:pPr>
            <a:r>
              <a:rPr lang="en-US" altLang="zh-CN" sz="2400" kern="1200" dirty="0" smtClean="0">
                <a:solidFill>
                  <a:srgbClr val="C00000"/>
                </a:solidFill>
              </a:rPr>
              <a:t>2</a:t>
            </a:r>
            <a:r>
              <a:rPr lang="zh-CN" altLang="zh-CN" sz="2400" kern="1200" dirty="0" smtClean="0">
                <a:solidFill>
                  <a:srgbClr val="C00000"/>
                </a:solidFill>
              </a:rPr>
              <a:t>．诱发因素</a:t>
            </a:r>
            <a:r>
              <a:rPr lang="en-US" altLang="zh-CN" sz="2400" kern="1200" dirty="0" smtClean="0">
                <a:solidFill>
                  <a:srgbClr val="C00000"/>
                </a:solidFill>
              </a:rPr>
              <a:t>  </a:t>
            </a:r>
          </a:p>
          <a:p>
            <a:pPr>
              <a:buNone/>
            </a:pPr>
            <a:r>
              <a:rPr lang="zh-CN" altLang="zh-CN" sz="2400" kern="1200" dirty="0" smtClean="0">
                <a:solidFill>
                  <a:schemeClr val="tx1"/>
                </a:solidFill>
              </a:rPr>
              <a:t>①感染；</a:t>
            </a:r>
            <a:endParaRPr lang="en-US" altLang="zh-CN" sz="2400" kern="1200" dirty="0" smtClean="0">
              <a:solidFill>
                <a:schemeClr val="tx1"/>
              </a:solidFill>
            </a:endParaRPr>
          </a:p>
          <a:p>
            <a:pPr>
              <a:buNone/>
            </a:pPr>
            <a:r>
              <a:rPr lang="zh-CN" altLang="zh-CN" sz="2400" kern="1200" dirty="0" smtClean="0">
                <a:solidFill>
                  <a:schemeClr val="tx1"/>
                </a:solidFill>
              </a:rPr>
              <a:t>②缺氧状态；</a:t>
            </a:r>
            <a:endParaRPr lang="en-US" altLang="zh-CN" sz="2400" kern="1200" dirty="0" smtClean="0">
              <a:solidFill>
                <a:schemeClr val="tx1"/>
              </a:solidFill>
            </a:endParaRPr>
          </a:p>
          <a:p>
            <a:pPr>
              <a:buNone/>
            </a:pPr>
            <a:r>
              <a:rPr lang="zh-CN" altLang="zh-CN" sz="2400" kern="1200" dirty="0" smtClean="0">
                <a:solidFill>
                  <a:schemeClr val="tx1"/>
                </a:solidFill>
              </a:rPr>
              <a:t>③代谢异常或代谢障碍性疾病；</a:t>
            </a:r>
            <a:endParaRPr lang="en-US" altLang="zh-CN" sz="2400" kern="1200" dirty="0" smtClean="0">
              <a:solidFill>
                <a:schemeClr val="tx1"/>
              </a:solidFill>
            </a:endParaRPr>
          </a:p>
          <a:p>
            <a:pPr>
              <a:buNone/>
            </a:pPr>
            <a:r>
              <a:rPr lang="zh-CN" altLang="zh-CN" sz="2400" kern="1200" dirty="0" smtClean="0">
                <a:solidFill>
                  <a:schemeClr val="tx1"/>
                </a:solidFill>
              </a:rPr>
              <a:t>④戒断作用或使用精神活性药物；</a:t>
            </a:r>
            <a:endParaRPr lang="en-US" altLang="zh-CN" sz="2400" kern="1200" dirty="0" smtClean="0">
              <a:solidFill>
                <a:schemeClr val="tx1"/>
              </a:solidFill>
            </a:endParaRPr>
          </a:p>
          <a:p>
            <a:pPr>
              <a:buNone/>
            </a:pPr>
            <a:r>
              <a:rPr lang="zh-CN" altLang="zh-CN" sz="2400" kern="1200" dirty="0" smtClean="0">
                <a:solidFill>
                  <a:schemeClr val="tx1"/>
                </a:solidFill>
              </a:rPr>
              <a:t>⑤疼痛；</a:t>
            </a:r>
            <a:endParaRPr lang="en-US" altLang="zh-CN" sz="2400" kern="1200" dirty="0" smtClean="0">
              <a:solidFill>
                <a:schemeClr val="tx1"/>
              </a:solidFill>
            </a:endParaRPr>
          </a:p>
          <a:p>
            <a:pPr>
              <a:buNone/>
            </a:pPr>
            <a:r>
              <a:rPr lang="zh-CN" altLang="zh-CN" sz="2400" kern="1200" dirty="0" smtClean="0">
                <a:solidFill>
                  <a:schemeClr val="tx1"/>
                </a:solidFill>
              </a:rPr>
              <a:t>⑥睡眠剥夺；</a:t>
            </a:r>
            <a:endParaRPr lang="en-US" altLang="zh-CN" sz="2400" kern="1200" dirty="0" smtClean="0">
              <a:solidFill>
                <a:schemeClr val="tx1"/>
              </a:solidFill>
            </a:endParaRPr>
          </a:p>
          <a:p>
            <a:pPr>
              <a:buNone/>
            </a:pPr>
            <a:r>
              <a:rPr lang="zh-CN" altLang="zh-CN" sz="2400" kern="1200" dirty="0" smtClean="0">
                <a:solidFill>
                  <a:schemeClr val="tx1"/>
                </a:solidFill>
              </a:rPr>
              <a:t>⑦心理社会应激；</a:t>
            </a:r>
            <a:endParaRPr lang="en-US" altLang="zh-CN" sz="2400" kern="1200" dirty="0" smtClean="0">
              <a:solidFill>
                <a:schemeClr val="tx1"/>
              </a:solidFill>
            </a:endParaRPr>
          </a:p>
          <a:p>
            <a:pPr>
              <a:buNone/>
            </a:pPr>
            <a:r>
              <a:rPr lang="zh-CN" altLang="zh-CN" sz="2400" kern="1200" dirty="0" smtClean="0">
                <a:solidFill>
                  <a:schemeClr val="tx1"/>
                </a:solidFill>
              </a:rPr>
              <a:t>⑧长时间约束患者和长期卧床不活动。</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54</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467544"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三</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评估方法</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pPr>
              <a:buNone/>
            </a:pPr>
            <a:r>
              <a:rPr lang="en-US" altLang="zh-CN" sz="2400" kern="1200" dirty="0" smtClean="0">
                <a:solidFill>
                  <a:srgbClr val="C00000"/>
                </a:solidFill>
              </a:rPr>
              <a:t>ICU</a:t>
            </a:r>
            <a:r>
              <a:rPr lang="zh-CN" altLang="zh-CN" sz="2400" kern="1200" dirty="0" smtClean="0">
                <a:solidFill>
                  <a:srgbClr val="C00000"/>
                </a:solidFill>
              </a:rPr>
              <a:t>谵妄诊断的意识状态评估法（</a:t>
            </a:r>
            <a:r>
              <a:rPr lang="en-US" altLang="zh-CN" sz="2400" kern="1200" dirty="0" smtClean="0">
                <a:solidFill>
                  <a:srgbClr val="C00000"/>
                </a:solidFill>
              </a:rPr>
              <a:t>CAM-ICU</a:t>
            </a:r>
            <a:r>
              <a:rPr lang="zh-CN" altLang="en-US" sz="2400" kern="1200" dirty="0" smtClean="0">
                <a:solidFill>
                  <a:srgbClr val="C00000"/>
                </a:solidFill>
              </a:rPr>
              <a:t>）</a:t>
            </a:r>
            <a:endParaRPr lang="en-US" altLang="zh-CN" sz="2400" kern="1200" dirty="0" smtClean="0">
              <a:solidFill>
                <a:srgbClr val="C00000"/>
              </a:solidFill>
            </a:endParaRPr>
          </a:p>
          <a:p>
            <a:pPr>
              <a:buNone/>
            </a:pPr>
            <a:r>
              <a:rPr lang="zh-CN" altLang="zh-CN" sz="2400" kern="1200" dirty="0" smtClean="0">
                <a:solidFill>
                  <a:schemeClr val="tx1"/>
                </a:solidFill>
              </a:rPr>
              <a:t>是专门为评估</a:t>
            </a:r>
            <a:r>
              <a:rPr lang="en-US" altLang="zh-CN" sz="2400" kern="1200" dirty="0" smtClean="0">
                <a:solidFill>
                  <a:schemeClr val="tx1"/>
                </a:solidFill>
              </a:rPr>
              <a:t>ICU</a:t>
            </a:r>
            <a:r>
              <a:rPr lang="zh-CN" altLang="zh-CN" sz="2400" kern="1200" dirty="0" smtClean="0">
                <a:solidFill>
                  <a:schemeClr val="tx1"/>
                </a:solidFill>
              </a:rPr>
              <a:t>患者，尤其是气管插管和不能说话的患者是否存在谵妄而设计的评估工具</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55</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t>步骤</a:t>
            </a:r>
            <a:r>
              <a:rPr lang="en-US" altLang="zh-CN" sz="4000" dirty="0" smtClean="0"/>
              <a:t>1</a:t>
            </a:r>
            <a:r>
              <a:rPr lang="zh-CN" altLang="en-US" sz="4000" dirty="0" smtClean="0"/>
              <a:t>：是否可唤醒？</a:t>
            </a:r>
            <a:endParaRPr lang="zh-CN" altLang="en-US" sz="4000" dirty="0"/>
          </a:p>
        </p:txBody>
      </p:sp>
      <p:pic>
        <p:nvPicPr>
          <p:cNvPr id="3074" name="Picture 2"/>
          <p:cNvPicPr>
            <a:picLocks noChangeAspect="1" noChangeArrowheads="1"/>
          </p:cNvPicPr>
          <p:nvPr/>
        </p:nvPicPr>
        <p:blipFill>
          <a:blip r:embed="rId3" cstate="print"/>
          <a:srcRect/>
          <a:stretch>
            <a:fillRect/>
          </a:stretch>
        </p:blipFill>
        <p:spPr bwMode="auto">
          <a:xfrm>
            <a:off x="379412" y="1357298"/>
            <a:ext cx="8764588" cy="5156525"/>
          </a:xfrm>
          <a:prstGeom prst="rect">
            <a:avLst/>
          </a:prstGeom>
          <a:noFill/>
          <a:ln w="9525">
            <a:noFill/>
            <a:miter lim="800000"/>
            <a:headEnd/>
            <a:tailEnd/>
          </a:ln>
          <a:effectLst/>
        </p:spPr>
      </p:pic>
    </p:spTree>
  </p:cSld>
  <p:clrMapOvr>
    <a:masterClrMapping/>
  </p:clrMapOvr>
  <p:transition advClick="0">
    <p:push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sym typeface="微软雅黑" pitchFamily="34" charset="-122"/>
              </a:rPr>
              <a:t>步骤</a:t>
            </a:r>
            <a:r>
              <a:rPr lang="en-US" altLang="zh-CN" sz="4000" dirty="0" smtClean="0">
                <a:sym typeface="微软雅黑" pitchFamily="34" charset="-122"/>
              </a:rPr>
              <a:t>2</a:t>
            </a:r>
            <a:r>
              <a:rPr lang="zh-CN" altLang="en-US" sz="4000" dirty="0" smtClean="0">
                <a:sym typeface="微软雅黑" pitchFamily="34" charset="-122"/>
              </a:rPr>
              <a:t>：是否为谵妄？</a:t>
            </a:r>
            <a:endParaRPr lang="zh-CN" altLang="en-US" sz="4000" dirty="0"/>
          </a:p>
        </p:txBody>
      </p:sp>
      <p:pic>
        <p:nvPicPr>
          <p:cNvPr id="4098" name="Picture 2"/>
          <p:cNvPicPr>
            <a:picLocks noChangeAspect="1" noChangeArrowheads="1"/>
          </p:cNvPicPr>
          <p:nvPr/>
        </p:nvPicPr>
        <p:blipFill>
          <a:blip r:embed="rId2" cstate="print"/>
          <a:srcRect/>
          <a:stretch>
            <a:fillRect/>
          </a:stretch>
        </p:blipFill>
        <p:spPr bwMode="auto">
          <a:xfrm>
            <a:off x="552863" y="1571612"/>
            <a:ext cx="8091103" cy="4429156"/>
          </a:xfrm>
          <a:prstGeom prst="rect">
            <a:avLst/>
          </a:prstGeom>
          <a:noFill/>
          <a:ln w="9525">
            <a:noFill/>
            <a:miter lim="800000"/>
            <a:headEnd/>
            <a:tailEnd/>
          </a:ln>
          <a:effectLst/>
        </p:spPr>
      </p:pic>
    </p:spTree>
  </p:cSld>
  <p:clrMapOvr>
    <a:masterClrMapping/>
  </p:clrMapOvr>
  <p:transition advClick="0">
    <p:push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122" name="Picture 2"/>
          <p:cNvPicPr>
            <a:picLocks noChangeAspect="1" noChangeArrowheads="1"/>
          </p:cNvPicPr>
          <p:nvPr/>
        </p:nvPicPr>
        <p:blipFill>
          <a:blip r:embed="rId2" cstate="print"/>
          <a:srcRect/>
          <a:stretch>
            <a:fillRect/>
          </a:stretch>
        </p:blipFill>
        <p:spPr bwMode="auto">
          <a:xfrm>
            <a:off x="-1" y="0"/>
            <a:ext cx="9245009" cy="6857999"/>
          </a:xfrm>
          <a:prstGeom prst="rect">
            <a:avLst/>
          </a:prstGeom>
          <a:noFill/>
          <a:ln w="9525">
            <a:noFill/>
            <a:miter lim="800000"/>
            <a:headEnd/>
            <a:tailEnd/>
          </a:ln>
          <a:effectLst/>
        </p:spPr>
      </p:pic>
    </p:spTree>
  </p:cSld>
  <p:clrMapOvr>
    <a:masterClrMapping/>
  </p:clrMapOvr>
  <p:transition advClick="0">
    <p:push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467544" y="1428750"/>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四</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治疗</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sz="2400" dirty="0" smtClean="0">
              <a:solidFill>
                <a:schemeClr val="tx1"/>
              </a:solidFill>
              <a:latin typeface="宋体" pitchFamily="2" charset="-122"/>
              <a:ea typeface="宋体" pitchFamily="2" charset="-122"/>
            </a:endParaRPr>
          </a:p>
          <a:p>
            <a:r>
              <a:rPr lang="zh-CN" altLang="zh-CN" sz="2400" kern="1200" dirty="0" smtClean="0">
                <a:solidFill>
                  <a:schemeClr val="tx1"/>
                </a:solidFill>
              </a:rPr>
              <a:t>目前并没有治疗谵妄的特效药物，临床常对躁动不安的患者采取对症治疗。</a:t>
            </a:r>
          </a:p>
          <a:p>
            <a:pPr>
              <a:buNone/>
            </a:pPr>
            <a:r>
              <a:rPr lang="en-US" altLang="zh-CN" sz="2400" kern="1200" dirty="0" smtClean="0">
                <a:solidFill>
                  <a:schemeClr val="tx1"/>
                </a:solidFill>
              </a:rPr>
              <a:t>1</a:t>
            </a:r>
            <a:r>
              <a:rPr lang="zh-CN" altLang="zh-CN" sz="2400" kern="1200" dirty="0" smtClean="0">
                <a:solidFill>
                  <a:schemeClr val="tx1"/>
                </a:solidFill>
              </a:rPr>
              <a:t>．苯二氮卓类（地西泮）</a:t>
            </a:r>
            <a:r>
              <a:rPr lang="en-US" altLang="zh-CN" sz="2400" kern="1200" dirty="0" smtClean="0">
                <a:solidFill>
                  <a:schemeClr val="tx1"/>
                </a:solidFill>
              </a:rPr>
              <a:t>  </a:t>
            </a:r>
            <a:r>
              <a:rPr lang="zh-CN" altLang="zh-CN" sz="2400" kern="1200" dirty="0" smtClean="0">
                <a:solidFill>
                  <a:schemeClr val="tx1"/>
                </a:solidFill>
              </a:rPr>
              <a:t>在</a:t>
            </a:r>
            <a:r>
              <a:rPr lang="en-US" altLang="zh-CN" sz="2400" kern="1200" dirty="0" smtClean="0">
                <a:solidFill>
                  <a:schemeClr val="tx1"/>
                </a:solidFill>
              </a:rPr>
              <a:t>ICU</a:t>
            </a:r>
            <a:r>
              <a:rPr lang="zh-CN" altLang="zh-CN" sz="2400" kern="1200" dirty="0" smtClean="0">
                <a:solidFill>
                  <a:schemeClr val="tx1"/>
                </a:solidFill>
              </a:rPr>
              <a:t>常常用于治疗焦虑和烦躁不安的患者</a:t>
            </a:r>
            <a:r>
              <a:rPr lang="zh-CN" altLang="en-US" sz="2400" kern="1200" dirty="0" smtClean="0">
                <a:solidFill>
                  <a:schemeClr val="tx1"/>
                </a:solidFill>
              </a:rPr>
              <a:t>。</a:t>
            </a:r>
            <a:endParaRPr lang="zh-CN" altLang="zh-CN" sz="2400" kern="1200" dirty="0" smtClean="0">
              <a:solidFill>
                <a:schemeClr val="tx1"/>
              </a:solidFill>
            </a:endParaRPr>
          </a:p>
          <a:p>
            <a:pPr>
              <a:buNone/>
            </a:pPr>
            <a:r>
              <a:rPr lang="en-US" altLang="zh-CN" sz="2400" kern="1200" dirty="0" smtClean="0">
                <a:solidFill>
                  <a:schemeClr val="tx1"/>
                </a:solidFill>
              </a:rPr>
              <a:t>2</a:t>
            </a:r>
            <a:r>
              <a:rPr lang="zh-CN" altLang="zh-CN" sz="2400" kern="1200" dirty="0" smtClean="0">
                <a:solidFill>
                  <a:schemeClr val="tx1"/>
                </a:solidFill>
              </a:rPr>
              <a:t>．氟哌啶醇</a:t>
            </a:r>
            <a:r>
              <a:rPr lang="en-US" altLang="zh-CN" sz="2400" kern="1200" dirty="0" smtClean="0">
                <a:solidFill>
                  <a:schemeClr val="tx1"/>
                </a:solidFill>
              </a:rPr>
              <a:t>   </a:t>
            </a:r>
            <a:r>
              <a:rPr lang="zh-CN" altLang="zh-CN" sz="2400" kern="1200" dirty="0" smtClean="0">
                <a:solidFill>
                  <a:schemeClr val="tx1"/>
                </a:solidFill>
              </a:rPr>
              <a:t>对呼吸没有抑制作用，不会产生严重的镇静作用。其副作用为锥体外系症状，还可引起剂量相关的</a:t>
            </a:r>
            <a:r>
              <a:rPr lang="en-US" altLang="zh-CN" sz="2400" kern="1200" dirty="0" smtClean="0">
                <a:solidFill>
                  <a:schemeClr val="tx1"/>
                </a:solidFill>
              </a:rPr>
              <a:t>QT</a:t>
            </a:r>
            <a:r>
              <a:rPr lang="zh-CN" altLang="zh-CN" sz="2400" kern="1200" dirty="0" smtClean="0">
                <a:solidFill>
                  <a:schemeClr val="tx1"/>
                </a:solidFill>
              </a:rPr>
              <a:t>间期延长，增加室性心律失常的危险。</a:t>
            </a:r>
          </a:p>
          <a:p>
            <a:pPr>
              <a:buNone/>
            </a:pPr>
            <a:r>
              <a:rPr lang="en-US" altLang="zh-CN" sz="2400" kern="1200" dirty="0" smtClean="0">
                <a:solidFill>
                  <a:schemeClr val="tx1"/>
                </a:solidFill>
              </a:rPr>
              <a:t>3</a:t>
            </a:r>
            <a:r>
              <a:rPr lang="zh-CN" altLang="zh-CN" sz="2400" kern="1200" dirty="0" smtClean="0">
                <a:solidFill>
                  <a:schemeClr val="tx1"/>
                </a:solidFill>
              </a:rPr>
              <a:t>．</a:t>
            </a:r>
            <a:r>
              <a:rPr lang="en-US" altLang="zh-CN" sz="2400" kern="1200" dirty="0" smtClean="0">
                <a:solidFill>
                  <a:schemeClr val="tx1"/>
                </a:solidFill>
              </a:rPr>
              <a:t>α2</a:t>
            </a:r>
            <a:r>
              <a:rPr lang="zh-CN" altLang="zh-CN" sz="2400" kern="1200" dirty="0" smtClean="0">
                <a:solidFill>
                  <a:schemeClr val="tx1"/>
                </a:solidFill>
              </a:rPr>
              <a:t>受体激动剂</a:t>
            </a:r>
            <a:r>
              <a:rPr lang="en-US" altLang="zh-CN" sz="2400" kern="1200" dirty="0" smtClean="0">
                <a:solidFill>
                  <a:schemeClr val="tx1"/>
                </a:solidFill>
              </a:rPr>
              <a:t>  </a:t>
            </a:r>
            <a:r>
              <a:rPr lang="zh-CN" altLang="zh-CN" sz="2400" kern="1200" dirty="0" smtClean="0">
                <a:solidFill>
                  <a:schemeClr val="tx1"/>
                </a:solidFill>
              </a:rPr>
              <a:t>兼具镇静、镇痛、抗焦虑作用，用于躁动不安患者的对症治疗。应注意观察患者有无心动过缓或低血压。</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59</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eaLnBrk="1" hangingPunct="1">
              <a:lnSpc>
                <a:spcPct val="120000"/>
              </a:lnSpc>
              <a:buClr>
                <a:srgbClr val="970D24"/>
              </a:buClr>
              <a:buNone/>
            </a:pPr>
            <a:endParaRPr lang="en-US"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r>
              <a:rPr lang="zh-CN" altLang="zh-CN" dirty="0" smtClean="0">
                <a:solidFill>
                  <a:schemeClr val="tx2"/>
                </a:solidFill>
                <a:latin typeface="宋体" pitchFamily="2" charset="-122"/>
                <a:ea typeface="宋体" pitchFamily="2" charset="-122"/>
              </a:rPr>
              <a:t>（一）一般资料 </a:t>
            </a:r>
          </a:p>
          <a:p>
            <a:pPr lvl="1" eaLnBrk="1" hangingPunct="1">
              <a:lnSpc>
                <a:spcPct val="120000"/>
              </a:lnSpc>
              <a:buClr>
                <a:srgbClr val="970D24"/>
              </a:buClr>
            </a:pPr>
            <a:r>
              <a:rPr lang="zh-CN" altLang="zh-CN" b="1" dirty="0" smtClean="0">
                <a:latin typeface="宋体" pitchFamily="2" charset="-122"/>
                <a:ea typeface="宋体" pitchFamily="2" charset="-122"/>
              </a:rPr>
              <a:t>包括姓名、年龄、职业、住址、联系电话、医疗诊断、生活习惯、嗜好、文化程度、社会背景、性格等。</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6</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endParaRPr lang="zh-CN" altLang="en-US" dirty="0" smtClean="0">
              <a:latin typeface="黑体" pitchFamily="2" charset="-122"/>
              <a:ea typeface="黑体" pitchFamily="2" charset="-122"/>
            </a:endParaRPr>
          </a:p>
        </p:txBody>
      </p:sp>
      <p:sp>
        <p:nvSpPr>
          <p:cNvPr id="25603" name="矩形 3"/>
          <p:cNvSpPr>
            <a:spLocks noChangeArrowheads="1"/>
          </p:cNvSpPr>
          <p:nvPr/>
        </p:nvSpPr>
        <p:spPr bwMode="auto">
          <a:xfrm>
            <a:off x="928688" y="2500313"/>
            <a:ext cx="7572375" cy="830262"/>
          </a:xfrm>
          <a:prstGeom prst="rect">
            <a:avLst/>
          </a:prstGeom>
          <a:noFill/>
          <a:ln w="9525">
            <a:noFill/>
            <a:miter lim="800000"/>
            <a:headEnd/>
            <a:tailEnd/>
          </a:ln>
        </p:spPr>
        <p:txBody>
          <a:bodyPr>
            <a:spAutoFit/>
          </a:bodyPr>
          <a:lstStyle/>
          <a:p>
            <a:pPr algn="ctr" eaLnBrk="0" hangingPunct="0"/>
            <a:r>
              <a:rPr lang="zh-CN" altLang="en-US" sz="4800" dirty="0" smtClean="0">
                <a:solidFill>
                  <a:schemeClr val="tx2"/>
                </a:solidFill>
                <a:ea typeface="黑体" pitchFamily="2" charset="-122"/>
              </a:rPr>
              <a:t>护理措施</a:t>
            </a:r>
            <a:endParaRPr lang="zh-CN" altLang="en-US" sz="3200" dirty="0">
              <a:solidFill>
                <a:srgbClr val="FFFFFF"/>
              </a:solidFill>
              <a:latin typeface="Verdana" pitchFamily="34" charset="0"/>
              <a:ea typeface="宋体" pitchFamily="2" charset="-122"/>
            </a:endParaRPr>
          </a:p>
        </p:txBody>
      </p:sp>
      <p:sp>
        <p:nvSpPr>
          <p:cNvPr id="25604" name="Rectangle 6"/>
          <p:cNvSpPr>
            <a:spLocks noGrp="1" noChangeArrowheads="1"/>
          </p:cNvSpPr>
          <p:nvPr>
            <p:ph type="sldNum" sz="quarter" idx="10"/>
          </p:nvPr>
        </p:nvSpPr>
        <p:spPr>
          <a:xfrm>
            <a:off x="3429000" y="6500813"/>
            <a:ext cx="2133600" cy="307975"/>
          </a:xfrm>
          <a:noFill/>
        </p:spPr>
        <p:txBody>
          <a:bodyPr/>
          <a:lstStyle/>
          <a:p>
            <a:fld id="{B443AEB7-BBB9-4795-A361-E7BB8F5D1F51}" type="slidenum">
              <a:rPr lang="zh-CN" altLang="en-US" smtClean="0"/>
              <a:pPr/>
              <a:t>60</a:t>
            </a:fld>
            <a:endParaRPr lang="en-US" altLang="zh-CN" smtClean="0"/>
          </a:p>
        </p:txBody>
      </p:sp>
    </p:spTree>
  </p:cSld>
  <p:clrMapOvr>
    <a:masterClrMapping/>
  </p:clrMapOvr>
  <p:transition>
    <p:push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一</a:t>
            </a:r>
            <a:r>
              <a:rPr lang="zh-CN" altLang="zh-CN" dirty="0" smtClean="0">
                <a:solidFill>
                  <a:schemeClr val="tx2"/>
                </a:solidFill>
                <a:latin typeface="宋体" pitchFamily="2" charset="-122"/>
                <a:ea typeface="宋体" pitchFamily="2" charset="-122"/>
              </a:rPr>
              <a:t>）</a:t>
            </a:r>
            <a:r>
              <a:rPr lang="zh-CN" altLang="zh-CN" kern="1200" dirty="0" smtClean="0">
                <a:solidFill>
                  <a:schemeClr val="tx1"/>
                </a:solidFill>
                <a:latin typeface="+mn-lt"/>
                <a:ea typeface="+mn-ea"/>
                <a:cs typeface="+mn-cs"/>
              </a:rPr>
              <a:t>监测、处理诱发因素</a:t>
            </a:r>
            <a:endParaRPr lang="zh-CN"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latin typeface="+mn-lt"/>
                <a:ea typeface="+mn-ea"/>
                <a:cs typeface="+mn-cs"/>
              </a:rPr>
              <a:t>1</a:t>
            </a:r>
            <a:r>
              <a:rPr lang="zh-CN" altLang="zh-CN" b="1" kern="1200" dirty="0" smtClean="0">
                <a:latin typeface="+mn-lt"/>
                <a:ea typeface="+mn-ea"/>
                <a:cs typeface="+mn-cs"/>
              </a:rPr>
              <a:t>．一般监测</a:t>
            </a:r>
          </a:p>
          <a:p>
            <a:pPr marL="898525" lvl="1" indent="-441325" eaLnBrk="1" hangingPunct="1">
              <a:lnSpc>
                <a:spcPct val="120000"/>
              </a:lnSpc>
              <a:buClr>
                <a:srgbClr val="970D24"/>
              </a:buClr>
              <a:buNone/>
            </a:pPr>
            <a:r>
              <a:rPr lang="en-US" altLang="zh-CN" b="1" kern="1200" dirty="0" smtClean="0">
                <a:latin typeface="+mn-lt"/>
                <a:ea typeface="+mn-ea"/>
                <a:cs typeface="+mn-cs"/>
              </a:rPr>
              <a:t>2</a:t>
            </a:r>
            <a:r>
              <a:rPr lang="zh-CN" altLang="zh-CN" b="1" kern="1200" dirty="0" smtClean="0">
                <a:latin typeface="+mn-lt"/>
                <a:ea typeface="+mn-ea"/>
                <a:cs typeface="+mn-cs"/>
              </a:rPr>
              <a:t>．实验室检查</a:t>
            </a:r>
          </a:p>
          <a:p>
            <a:pPr marL="898525" lvl="1" indent="-441325" eaLnBrk="1" hangingPunct="1">
              <a:lnSpc>
                <a:spcPct val="120000"/>
              </a:lnSpc>
              <a:buClr>
                <a:srgbClr val="970D24"/>
              </a:buClr>
              <a:buNone/>
            </a:pPr>
            <a:r>
              <a:rPr lang="en-US" altLang="zh-CN" b="1" kern="1200" dirty="0" smtClean="0">
                <a:latin typeface="+mn-lt"/>
                <a:ea typeface="+mn-ea"/>
                <a:cs typeface="+mn-cs"/>
              </a:rPr>
              <a:t>3</a:t>
            </a:r>
            <a:r>
              <a:rPr lang="zh-CN" altLang="zh-CN" b="1" kern="1200" dirty="0" smtClean="0">
                <a:latin typeface="+mn-lt"/>
                <a:ea typeface="+mn-ea"/>
                <a:cs typeface="+mn-cs"/>
              </a:rPr>
              <a:t>．药物监测</a:t>
            </a:r>
          </a:p>
          <a:p>
            <a:pPr marL="898525" lvl="1" indent="-441325" eaLnBrk="1" hangingPunct="1">
              <a:lnSpc>
                <a:spcPct val="120000"/>
              </a:lnSpc>
              <a:buClr>
                <a:srgbClr val="970D24"/>
              </a:buClr>
              <a:buNone/>
            </a:pPr>
            <a:r>
              <a:rPr lang="en-US" altLang="zh-CN" b="1" kern="1200" dirty="0" smtClean="0">
                <a:latin typeface="+mn-lt"/>
                <a:ea typeface="+mn-ea"/>
                <a:cs typeface="+mn-cs"/>
              </a:rPr>
              <a:t>4</a:t>
            </a:r>
            <a:r>
              <a:rPr lang="zh-CN" altLang="zh-CN" b="1" kern="1200" dirty="0" smtClean="0">
                <a:latin typeface="+mn-lt"/>
                <a:ea typeface="+mn-ea"/>
                <a:cs typeface="+mn-cs"/>
              </a:rPr>
              <a:t>．减少感染源</a:t>
            </a:r>
          </a:p>
          <a:p>
            <a:pPr marL="898525" lvl="1" indent="-441325" eaLnBrk="1" hangingPunct="1">
              <a:lnSpc>
                <a:spcPct val="120000"/>
              </a:lnSpc>
              <a:buClr>
                <a:srgbClr val="970D24"/>
              </a:buClr>
              <a:buNone/>
            </a:pPr>
            <a:r>
              <a:rPr lang="en-US" altLang="zh-CN" b="1" kern="1200" dirty="0" smtClean="0">
                <a:latin typeface="+mn-lt"/>
                <a:ea typeface="+mn-ea"/>
                <a:cs typeface="+mn-cs"/>
              </a:rPr>
              <a:t>5</a:t>
            </a:r>
            <a:r>
              <a:rPr lang="zh-CN" altLang="zh-CN" b="1" kern="1200" dirty="0" smtClean="0">
                <a:latin typeface="+mn-lt"/>
                <a:ea typeface="+mn-ea"/>
                <a:cs typeface="+mn-cs"/>
              </a:rPr>
              <a:t>．纠正代谢紊乱</a:t>
            </a:r>
          </a:p>
          <a:p>
            <a:pPr marL="898525" lvl="1" indent="-441325" eaLnBrk="1" hangingPunct="1">
              <a:lnSpc>
                <a:spcPct val="120000"/>
              </a:lnSpc>
              <a:buClr>
                <a:srgbClr val="970D24"/>
              </a:buClr>
              <a:buNone/>
            </a:pPr>
            <a:endParaRPr lang="en-US" altLang="zh-CN" b="1" kern="1200" dirty="0" smtClean="0">
              <a:solidFill>
                <a:schemeClr val="tx1"/>
              </a:solidFill>
              <a:latin typeface="+mn-lt"/>
              <a:ea typeface="+mn-ea"/>
              <a:cs typeface="+mn-cs"/>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61</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二</a:t>
            </a:r>
            <a:r>
              <a:rPr lang="zh-CN" altLang="zh-CN" dirty="0" smtClean="0">
                <a:solidFill>
                  <a:schemeClr val="tx2"/>
                </a:solidFill>
                <a:latin typeface="宋体" pitchFamily="2" charset="-122"/>
                <a:ea typeface="宋体" pitchFamily="2" charset="-122"/>
              </a:rPr>
              <a:t>）</a:t>
            </a:r>
            <a:r>
              <a:rPr lang="zh-CN" altLang="zh-CN" sz="2800" b="1" kern="1200" dirty="0" smtClean="0">
                <a:solidFill>
                  <a:schemeClr val="tx1"/>
                </a:solidFill>
                <a:latin typeface="+mn-lt"/>
                <a:ea typeface="+mn-ea"/>
                <a:cs typeface="+mn-cs"/>
              </a:rPr>
              <a:t>减少环境应激</a:t>
            </a:r>
            <a:endParaRPr lang="en-US" altLang="zh-CN" sz="2800" b="1" kern="1200" dirty="0" smtClean="0">
              <a:solidFill>
                <a:schemeClr val="tx1"/>
              </a:solidFill>
              <a:latin typeface="+mn-lt"/>
              <a:ea typeface="+mn-ea"/>
              <a:cs typeface="+mn-cs"/>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latin typeface="+mn-lt"/>
                <a:ea typeface="+mn-ea"/>
                <a:cs typeface="+mn-cs"/>
              </a:rPr>
              <a:t>1</a:t>
            </a:r>
            <a:r>
              <a:rPr lang="zh-CN" altLang="zh-CN" b="1" kern="1200" dirty="0" smtClean="0">
                <a:latin typeface="+mn-lt"/>
                <a:ea typeface="+mn-ea"/>
                <a:cs typeface="+mn-cs"/>
              </a:rPr>
              <a:t>．</a:t>
            </a:r>
            <a:r>
              <a:rPr lang="zh-CN" altLang="zh-CN" b="1" kern="1200" dirty="0" smtClean="0">
                <a:solidFill>
                  <a:schemeClr val="tx1"/>
                </a:solidFill>
                <a:latin typeface="+mn-lt"/>
                <a:ea typeface="+mn-ea"/>
                <a:cs typeface="+mn-cs"/>
              </a:rPr>
              <a:t>为患者反复进行时间、地点和人物定</a:t>
            </a:r>
            <a:r>
              <a:rPr lang="zh-CN" altLang="en-US" b="1" kern="1200" dirty="0" smtClean="0">
                <a:solidFill>
                  <a:schemeClr val="tx1"/>
                </a:solidFill>
                <a:latin typeface="+mn-lt"/>
                <a:ea typeface="+mn-ea"/>
                <a:cs typeface="+mn-cs"/>
              </a:rPr>
              <a:t>向。</a:t>
            </a:r>
            <a:endParaRPr lang="zh-CN" altLang="zh-CN" b="1" kern="1200" dirty="0" smtClean="0">
              <a:latin typeface="+mn-lt"/>
              <a:ea typeface="+mn-ea"/>
              <a:cs typeface="+mn-cs"/>
            </a:endParaRPr>
          </a:p>
          <a:p>
            <a:pPr marL="898525" lvl="1" indent="-441325" eaLnBrk="1" hangingPunct="1">
              <a:lnSpc>
                <a:spcPct val="120000"/>
              </a:lnSpc>
              <a:buClr>
                <a:srgbClr val="970D24"/>
              </a:buClr>
              <a:buNone/>
            </a:pPr>
            <a:r>
              <a:rPr lang="en-US" altLang="zh-CN" b="1" kern="1200" dirty="0" smtClean="0">
                <a:latin typeface="+mn-lt"/>
                <a:ea typeface="+mn-ea"/>
                <a:cs typeface="+mn-cs"/>
              </a:rPr>
              <a:t>2</a:t>
            </a:r>
            <a:r>
              <a:rPr lang="zh-CN" altLang="zh-CN" b="1" kern="1200" dirty="0" smtClean="0">
                <a:latin typeface="+mn-lt"/>
                <a:ea typeface="+mn-ea"/>
                <a:cs typeface="+mn-cs"/>
              </a:rPr>
              <a:t>．</a:t>
            </a:r>
            <a:r>
              <a:rPr lang="zh-CN" altLang="en-US" b="1" kern="1200" dirty="0" smtClean="0">
                <a:latin typeface="+mn-lt"/>
                <a:ea typeface="+mn-ea"/>
                <a:cs typeface="+mn-cs"/>
              </a:rPr>
              <a:t>早期</a:t>
            </a:r>
            <a:r>
              <a:rPr lang="zh-CN" altLang="zh-CN" b="1" kern="1200" dirty="0" smtClean="0">
                <a:latin typeface="+mn-lt"/>
                <a:ea typeface="+mn-ea"/>
                <a:cs typeface="+mn-cs"/>
              </a:rPr>
              <a:t>关节运动，</a:t>
            </a:r>
            <a:r>
              <a:rPr lang="zh-CN" altLang="en-US" b="1" kern="1200" dirty="0" smtClean="0">
                <a:latin typeface="+mn-lt"/>
                <a:ea typeface="+mn-ea"/>
                <a:cs typeface="+mn-cs"/>
              </a:rPr>
              <a:t>早期下床。</a:t>
            </a:r>
            <a:endParaRPr lang="zh-CN" altLang="zh-CN" b="1" kern="1200" dirty="0" smtClean="0">
              <a:latin typeface="+mn-lt"/>
              <a:ea typeface="+mn-ea"/>
              <a:cs typeface="+mn-cs"/>
            </a:endParaRPr>
          </a:p>
          <a:p>
            <a:pPr marL="898525" lvl="1" indent="-441325" eaLnBrk="1" hangingPunct="1">
              <a:lnSpc>
                <a:spcPct val="120000"/>
              </a:lnSpc>
              <a:buClr>
                <a:srgbClr val="970D24"/>
              </a:buClr>
              <a:buNone/>
            </a:pPr>
            <a:r>
              <a:rPr lang="en-US" altLang="zh-CN" b="1" kern="1200" dirty="0" smtClean="0">
                <a:latin typeface="+mn-lt"/>
                <a:ea typeface="+mn-ea"/>
                <a:cs typeface="+mn-cs"/>
              </a:rPr>
              <a:t>3</a:t>
            </a:r>
            <a:r>
              <a:rPr lang="zh-CN" altLang="zh-CN" b="1" kern="1200" dirty="0" smtClean="0">
                <a:latin typeface="+mn-lt"/>
                <a:ea typeface="+mn-ea"/>
                <a:cs typeface="+mn-cs"/>
              </a:rPr>
              <a:t>．缓解疼痛，促进舒适。</a:t>
            </a:r>
          </a:p>
          <a:p>
            <a:pPr marL="898525" lvl="1" indent="-441325" eaLnBrk="1" hangingPunct="1">
              <a:lnSpc>
                <a:spcPct val="120000"/>
              </a:lnSpc>
              <a:buClr>
                <a:srgbClr val="970D24"/>
              </a:buClr>
              <a:buNone/>
            </a:pPr>
            <a:r>
              <a:rPr lang="en-US" altLang="zh-CN" b="1" kern="1200" dirty="0" smtClean="0">
                <a:latin typeface="+mn-lt"/>
                <a:ea typeface="+mn-ea"/>
                <a:cs typeface="+mn-cs"/>
              </a:rPr>
              <a:t>4</a:t>
            </a:r>
            <a:r>
              <a:rPr lang="zh-CN" altLang="zh-CN" b="1" kern="1200" dirty="0" smtClean="0">
                <a:latin typeface="+mn-lt"/>
                <a:ea typeface="+mn-ea"/>
                <a:cs typeface="+mn-cs"/>
              </a:rPr>
              <a:t>．促使睡眠觉醒周期的正常化。</a:t>
            </a:r>
          </a:p>
          <a:p>
            <a:pPr marL="898525" lvl="1" indent="-441325" eaLnBrk="1" hangingPunct="1">
              <a:lnSpc>
                <a:spcPct val="120000"/>
              </a:lnSpc>
              <a:buClr>
                <a:srgbClr val="970D24"/>
              </a:buClr>
              <a:buNone/>
            </a:pPr>
            <a:r>
              <a:rPr lang="en-US" altLang="zh-CN" b="1" kern="1200" dirty="0" smtClean="0">
                <a:latin typeface="+mn-lt"/>
                <a:ea typeface="+mn-ea"/>
                <a:cs typeface="+mn-cs"/>
              </a:rPr>
              <a:t>5</a:t>
            </a:r>
            <a:r>
              <a:rPr lang="zh-CN" altLang="zh-CN" b="1" kern="1200" dirty="0" smtClean="0">
                <a:latin typeface="+mn-lt"/>
                <a:ea typeface="+mn-ea"/>
                <a:cs typeface="+mn-cs"/>
              </a:rPr>
              <a:t>．避免患者看到同病室危重患者抢救、死亡的场面。</a:t>
            </a:r>
          </a:p>
          <a:p>
            <a:pPr marL="898525" lvl="1" indent="-441325" eaLnBrk="1" hangingPunct="1">
              <a:lnSpc>
                <a:spcPct val="120000"/>
              </a:lnSpc>
              <a:buClr>
                <a:srgbClr val="970D24"/>
              </a:buClr>
              <a:buNone/>
            </a:pPr>
            <a:r>
              <a:rPr lang="en-US" altLang="zh-CN" b="1" kern="1200" dirty="0" smtClean="0">
                <a:latin typeface="+mn-lt"/>
                <a:ea typeface="+mn-ea"/>
                <a:cs typeface="+mn-cs"/>
              </a:rPr>
              <a:t>6</a:t>
            </a:r>
            <a:r>
              <a:rPr lang="zh-CN" altLang="zh-CN" b="1" kern="1200" dirty="0" smtClean="0">
                <a:latin typeface="+mn-lt"/>
                <a:ea typeface="+mn-ea"/>
                <a:cs typeface="+mn-cs"/>
              </a:rPr>
              <a:t>．尽量减少不必要的约束。</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62</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三</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心理护理</a:t>
            </a:r>
            <a:endParaRPr lang="en-US" altLang="zh-CN" sz="2800" b="1" kern="1200" dirty="0" smtClean="0">
              <a:solidFill>
                <a:schemeClr val="tx1"/>
              </a:solidFill>
              <a:latin typeface="+mn-lt"/>
              <a:ea typeface="+mn-ea"/>
              <a:cs typeface="+mn-cs"/>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latin typeface="+mn-lt"/>
                <a:ea typeface="+mn-ea"/>
                <a:cs typeface="+mn-cs"/>
              </a:rPr>
              <a:t>1</a:t>
            </a:r>
            <a:r>
              <a:rPr lang="zh-CN" altLang="zh-CN" b="1" kern="1200" dirty="0" smtClean="0">
                <a:latin typeface="+mn-lt"/>
                <a:ea typeface="+mn-ea"/>
                <a:cs typeface="+mn-cs"/>
              </a:rPr>
              <a:t>．主动了解患者需求，满足需要。</a:t>
            </a:r>
          </a:p>
          <a:p>
            <a:pPr marL="898525" lvl="1" indent="-441325" eaLnBrk="1" hangingPunct="1">
              <a:lnSpc>
                <a:spcPct val="120000"/>
              </a:lnSpc>
              <a:buClr>
                <a:srgbClr val="970D24"/>
              </a:buClr>
              <a:buNone/>
            </a:pPr>
            <a:r>
              <a:rPr lang="en-US" altLang="zh-CN" b="1" kern="1200" dirty="0" smtClean="0">
                <a:latin typeface="+mn-lt"/>
                <a:ea typeface="+mn-ea"/>
                <a:cs typeface="+mn-cs"/>
              </a:rPr>
              <a:t>2</a:t>
            </a:r>
            <a:r>
              <a:rPr lang="zh-CN" altLang="zh-CN" b="1" kern="1200" dirty="0" smtClean="0">
                <a:latin typeface="+mn-lt"/>
                <a:ea typeface="+mn-ea"/>
                <a:cs typeface="+mn-cs"/>
              </a:rPr>
              <a:t>．心理安抚，亲情和情感支持</a:t>
            </a:r>
            <a:r>
              <a:rPr lang="zh-CN" altLang="en-US" b="1" kern="1200" dirty="0" smtClean="0">
                <a:latin typeface="+mn-lt"/>
                <a:ea typeface="+mn-ea"/>
                <a:cs typeface="+mn-cs"/>
              </a:rPr>
              <a:t>。</a:t>
            </a:r>
            <a:endParaRPr lang="zh-CN" altLang="zh-CN" b="1" kern="1200" dirty="0" smtClean="0">
              <a:latin typeface="+mn-lt"/>
              <a:ea typeface="+mn-ea"/>
              <a:cs typeface="+mn-cs"/>
            </a:endParaRPr>
          </a:p>
          <a:p>
            <a:pPr marL="898525" lvl="1" indent="-441325" eaLnBrk="1" hangingPunct="1">
              <a:lnSpc>
                <a:spcPct val="120000"/>
              </a:lnSpc>
              <a:buClr>
                <a:srgbClr val="970D24"/>
              </a:buClr>
              <a:buNone/>
            </a:pPr>
            <a:r>
              <a:rPr lang="en-US" altLang="zh-CN" b="1" kern="1200" dirty="0" smtClean="0">
                <a:latin typeface="+mn-lt"/>
                <a:ea typeface="+mn-ea"/>
                <a:cs typeface="+mn-cs"/>
              </a:rPr>
              <a:t>3</a:t>
            </a:r>
            <a:r>
              <a:rPr lang="zh-CN" altLang="zh-CN" b="1" kern="1200" dirty="0" smtClean="0">
                <a:latin typeface="+mn-lt"/>
                <a:ea typeface="+mn-ea"/>
                <a:cs typeface="+mn-cs"/>
              </a:rPr>
              <a:t>．引导患者积极看待疾病和治疗。</a:t>
            </a:r>
          </a:p>
          <a:p>
            <a:pPr marL="898525" lvl="1" indent="-441325" eaLnBrk="1" hangingPunct="1">
              <a:lnSpc>
                <a:spcPct val="120000"/>
              </a:lnSpc>
              <a:buClr>
                <a:srgbClr val="970D24"/>
              </a:buClr>
              <a:buNone/>
            </a:pPr>
            <a:r>
              <a:rPr lang="en-US" altLang="zh-CN" b="1" kern="1200" dirty="0" smtClean="0">
                <a:latin typeface="+mn-lt"/>
                <a:ea typeface="+mn-ea"/>
                <a:cs typeface="+mn-cs"/>
              </a:rPr>
              <a:t>4</a:t>
            </a:r>
            <a:r>
              <a:rPr lang="zh-CN" altLang="zh-CN" b="1" kern="1200" dirty="0" smtClean="0">
                <a:latin typeface="+mn-lt"/>
                <a:ea typeface="+mn-ea"/>
                <a:cs typeface="+mn-cs"/>
              </a:rPr>
              <a:t>．为患者提供更多信息。</a:t>
            </a:r>
          </a:p>
          <a:p>
            <a:pPr marL="898525" lvl="1" indent="-441325" eaLnBrk="1" hangingPunct="1">
              <a:lnSpc>
                <a:spcPct val="120000"/>
              </a:lnSpc>
              <a:buClr>
                <a:srgbClr val="970D24"/>
              </a:buClr>
              <a:buNone/>
            </a:pPr>
            <a:r>
              <a:rPr lang="en-US" altLang="zh-CN" b="1" kern="1200" dirty="0" smtClean="0">
                <a:latin typeface="+mn-lt"/>
                <a:ea typeface="+mn-ea"/>
                <a:cs typeface="+mn-cs"/>
              </a:rPr>
              <a:t>5</a:t>
            </a:r>
            <a:r>
              <a:rPr lang="zh-CN" altLang="zh-CN" b="1" kern="1200" dirty="0" smtClean="0">
                <a:latin typeface="+mn-lt"/>
                <a:ea typeface="+mn-ea"/>
                <a:cs typeface="+mn-cs"/>
              </a:rPr>
              <a:t>．增加探视的时间与次数。</a:t>
            </a:r>
          </a:p>
          <a:p>
            <a:pPr marL="898525" lvl="1" indent="-441325" eaLnBrk="1" hangingPunct="1">
              <a:lnSpc>
                <a:spcPct val="120000"/>
              </a:lnSpc>
              <a:buClr>
                <a:srgbClr val="970D24"/>
              </a:buClr>
              <a:buNone/>
            </a:pPr>
            <a:r>
              <a:rPr lang="en-US" altLang="zh-CN" b="1" kern="1200" dirty="0" smtClean="0">
                <a:latin typeface="+mn-lt"/>
                <a:ea typeface="+mn-ea"/>
                <a:cs typeface="+mn-cs"/>
              </a:rPr>
              <a:t>6</a:t>
            </a:r>
            <a:r>
              <a:rPr lang="zh-CN" altLang="zh-CN" b="1" kern="1200" dirty="0" smtClean="0">
                <a:latin typeface="+mn-lt"/>
                <a:ea typeface="+mn-ea"/>
                <a:cs typeface="+mn-cs"/>
              </a:rPr>
              <a:t>．告知患者家属急性谵妄是一种暂时的情况，治疗后可以改善，并指导家属与患者进行互动，保持对时间、地点、人物的定向力。</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63</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四</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药物护理</a:t>
            </a:r>
            <a:endParaRPr lang="en-US" altLang="zh-CN" sz="2800" b="1" kern="1200" dirty="0" smtClean="0">
              <a:solidFill>
                <a:schemeClr val="tx1"/>
              </a:solidFill>
              <a:latin typeface="+mn-lt"/>
              <a:ea typeface="+mn-ea"/>
              <a:cs typeface="+mn-cs"/>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latin typeface="+mn-lt"/>
                <a:ea typeface="+mn-ea"/>
                <a:cs typeface="+mn-cs"/>
              </a:rPr>
              <a:t>1</a:t>
            </a:r>
            <a:r>
              <a:rPr lang="zh-CN" altLang="zh-CN" b="1" kern="1200" dirty="0" smtClean="0">
                <a:latin typeface="+mn-lt"/>
                <a:ea typeface="+mn-ea"/>
                <a:cs typeface="+mn-cs"/>
              </a:rPr>
              <a:t>．</a:t>
            </a:r>
            <a:r>
              <a:rPr lang="zh-CN" altLang="zh-CN" sz="2400" b="1" kern="1200" dirty="0" smtClean="0">
                <a:solidFill>
                  <a:schemeClr val="tx1"/>
                </a:solidFill>
              </a:rPr>
              <a:t>苯二氮卓类</a:t>
            </a:r>
            <a:r>
              <a:rPr lang="en-US" altLang="zh-CN" sz="2400" b="1" kern="1200" dirty="0" smtClean="0">
                <a:solidFill>
                  <a:schemeClr val="tx1"/>
                </a:solidFill>
              </a:rPr>
              <a:t>  </a:t>
            </a:r>
            <a:r>
              <a:rPr lang="zh-CN" altLang="zh-CN" sz="2400" b="1" kern="1200" dirty="0" smtClean="0">
                <a:solidFill>
                  <a:schemeClr val="tx1"/>
                </a:solidFill>
              </a:rPr>
              <a:t>注意观察有无过度镇静、意识模糊恶化、呼吸抑制等。</a:t>
            </a:r>
          </a:p>
          <a:p>
            <a:pPr marL="898525" lvl="1" indent="-441325" eaLnBrk="1" hangingPunct="1">
              <a:lnSpc>
                <a:spcPct val="120000"/>
              </a:lnSpc>
              <a:buClr>
                <a:srgbClr val="970D24"/>
              </a:buClr>
              <a:buNone/>
            </a:pPr>
            <a:r>
              <a:rPr lang="en-US" altLang="zh-CN" b="1" kern="1200" dirty="0" smtClean="0">
                <a:latin typeface="+mn-lt"/>
                <a:ea typeface="+mn-ea"/>
                <a:cs typeface="+mn-cs"/>
              </a:rPr>
              <a:t>2</a:t>
            </a:r>
            <a:r>
              <a:rPr lang="zh-CN" altLang="zh-CN" b="1" kern="1200" dirty="0" smtClean="0">
                <a:latin typeface="+mn-lt"/>
                <a:ea typeface="+mn-ea"/>
                <a:cs typeface="+mn-cs"/>
              </a:rPr>
              <a:t>．氟哌啶醇</a:t>
            </a:r>
            <a:r>
              <a:rPr lang="en-US" altLang="zh-CN" b="1" kern="1200" dirty="0" smtClean="0">
                <a:latin typeface="+mn-lt"/>
                <a:ea typeface="+mn-ea"/>
                <a:cs typeface="+mn-cs"/>
              </a:rPr>
              <a:t>  </a:t>
            </a:r>
            <a:r>
              <a:rPr lang="zh-CN" altLang="zh-CN" b="1" kern="1200" dirty="0" smtClean="0">
                <a:latin typeface="+mn-lt"/>
                <a:ea typeface="+mn-ea"/>
                <a:cs typeface="+mn-cs"/>
              </a:rPr>
              <a:t>监测心电图变化，尤其是对既往有心脏病史的患者，观察有无低血压及室性心律失常的发生。观察患者有无眼上翻，</a:t>
            </a:r>
            <a:r>
              <a:rPr lang="en-US" altLang="zh-CN" b="1" kern="1200" dirty="0" err="1" smtClean="0">
                <a:solidFill>
                  <a:srgbClr val="0070C0"/>
                </a:solidFill>
                <a:latin typeface="+mn-lt"/>
                <a:ea typeface="+mn-ea"/>
                <a:cs typeface="+mn-cs"/>
              </a:rPr>
              <a:t>斜颈</a:t>
            </a:r>
            <a:r>
              <a:rPr lang="zh-CN" altLang="zh-CN" b="1" kern="1200" dirty="0" smtClean="0">
                <a:latin typeface="+mn-lt"/>
                <a:ea typeface="+mn-ea"/>
                <a:cs typeface="+mn-cs"/>
              </a:rPr>
              <a:t>，颈后倾，面部扭曲等局部肌群持续性强直性收缩表现。</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64</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护理措施</a:t>
            </a:r>
          </a:p>
        </p:txBody>
      </p:sp>
      <p:sp>
        <p:nvSpPr>
          <p:cNvPr id="68611" name="Rectangle 3"/>
          <p:cNvSpPr>
            <a:spLocks noGrp="1" noChangeArrowheads="1"/>
          </p:cNvSpPr>
          <p:nvPr>
            <p:ph type="body" idx="1"/>
          </p:nvPr>
        </p:nvSpPr>
        <p:spPr>
          <a:xfrm>
            <a:off x="500063" y="1214438"/>
            <a:ext cx="8143875" cy="5429250"/>
          </a:xfrm>
        </p:spPr>
        <p:txBody>
          <a:bodyPr/>
          <a:lstStyle/>
          <a:p>
            <a:pPr>
              <a:buNone/>
            </a:pP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五</a:t>
            </a:r>
            <a:r>
              <a:rPr lang="zh-CN" altLang="zh-CN" dirty="0" smtClean="0">
                <a:solidFill>
                  <a:schemeClr val="tx2"/>
                </a:solidFill>
                <a:latin typeface="宋体" pitchFamily="2" charset="-122"/>
                <a:ea typeface="宋体" pitchFamily="2" charset="-122"/>
              </a:rPr>
              <a:t>）</a:t>
            </a:r>
            <a:r>
              <a:rPr lang="zh-CN" altLang="en-US" dirty="0" smtClean="0">
                <a:solidFill>
                  <a:schemeClr val="tx2"/>
                </a:solidFill>
                <a:latin typeface="宋体" pitchFamily="2" charset="-122"/>
                <a:ea typeface="宋体" pitchFamily="2" charset="-122"/>
              </a:rPr>
              <a:t>安全管理</a:t>
            </a:r>
            <a:endParaRPr lang="en-US" altLang="zh-CN" sz="2800" b="1" kern="1200" dirty="0" smtClean="0">
              <a:solidFill>
                <a:schemeClr val="tx1"/>
              </a:solidFill>
              <a:latin typeface="+mn-lt"/>
              <a:ea typeface="+mn-ea"/>
              <a:cs typeface="+mn-cs"/>
            </a:endParaRPr>
          </a:p>
          <a:p>
            <a:pPr eaLnBrk="1" hangingPunct="1">
              <a:lnSpc>
                <a:spcPct val="120000"/>
              </a:lnSpc>
              <a:buClr>
                <a:srgbClr val="970D24"/>
              </a:buClr>
              <a:buNone/>
            </a:pPr>
            <a:endParaRPr lang="zh-CN" altLang="zh-CN" dirty="0" smtClean="0">
              <a:solidFill>
                <a:schemeClr val="tx2"/>
              </a:solidFill>
              <a:latin typeface="宋体" pitchFamily="2" charset="-122"/>
              <a:ea typeface="宋体" pitchFamily="2" charset="-122"/>
            </a:endParaRPr>
          </a:p>
          <a:p>
            <a:pPr marL="898525" lvl="1" indent="-441325" eaLnBrk="1" hangingPunct="1">
              <a:lnSpc>
                <a:spcPct val="120000"/>
              </a:lnSpc>
              <a:buClr>
                <a:srgbClr val="970D24"/>
              </a:buClr>
              <a:buNone/>
            </a:pPr>
            <a:r>
              <a:rPr lang="en-US" altLang="zh-CN" b="1" kern="1200" dirty="0" smtClean="0">
                <a:latin typeface="+mn-lt"/>
                <a:ea typeface="+mn-ea"/>
                <a:cs typeface="+mn-cs"/>
              </a:rPr>
              <a:t>1</a:t>
            </a:r>
            <a:r>
              <a:rPr lang="zh-CN" altLang="zh-CN" b="1" kern="1200" dirty="0" smtClean="0">
                <a:latin typeface="+mn-lt"/>
                <a:ea typeface="+mn-ea"/>
                <a:cs typeface="+mn-cs"/>
              </a:rPr>
              <a:t>．</a:t>
            </a:r>
            <a:r>
              <a:rPr lang="zh-CN" altLang="zh-CN" b="1" kern="1200" dirty="0" smtClean="0"/>
              <a:t>躁动不安的患者应给予专人看护</a:t>
            </a:r>
            <a:r>
              <a:rPr lang="zh-CN" altLang="en-US" b="1" kern="1200" dirty="0" smtClean="0"/>
              <a:t>。</a:t>
            </a:r>
            <a:endParaRPr lang="zh-CN" altLang="zh-CN" sz="2400" b="1" kern="1200" dirty="0" smtClean="0">
              <a:solidFill>
                <a:schemeClr val="tx1"/>
              </a:solidFill>
            </a:endParaRPr>
          </a:p>
          <a:p>
            <a:pPr marL="898525" lvl="1" indent="-441325" eaLnBrk="1" hangingPunct="1">
              <a:lnSpc>
                <a:spcPct val="120000"/>
              </a:lnSpc>
              <a:buClr>
                <a:srgbClr val="970D24"/>
              </a:buClr>
              <a:buNone/>
            </a:pPr>
            <a:r>
              <a:rPr lang="en-US" altLang="zh-CN" b="1" kern="1200" dirty="0" smtClean="0">
                <a:latin typeface="+mn-lt"/>
                <a:ea typeface="+mn-ea"/>
                <a:cs typeface="+mn-cs"/>
              </a:rPr>
              <a:t>2</a:t>
            </a:r>
            <a:r>
              <a:rPr lang="zh-CN" altLang="zh-CN" b="1" kern="1200" dirty="0" smtClean="0">
                <a:latin typeface="+mn-lt"/>
                <a:ea typeface="+mn-ea"/>
                <a:cs typeface="+mn-cs"/>
              </a:rPr>
              <a:t>．</a:t>
            </a:r>
            <a:r>
              <a:rPr lang="zh-CN" altLang="zh-CN" b="1" kern="1200" dirty="0" smtClean="0"/>
              <a:t>医护人员的自我保护</a:t>
            </a:r>
            <a:endParaRPr lang="zh-CN" altLang="zh-CN" b="1" kern="1200" dirty="0" smtClean="0">
              <a:latin typeface="+mn-lt"/>
              <a:ea typeface="+mn-ea"/>
              <a:cs typeface="+mn-cs"/>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65</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quarter" idx="11"/>
          </p:nvPr>
        </p:nvSpPr>
        <p:spPr/>
        <p:txBody>
          <a:bodyPr/>
          <a:lstStyle/>
          <a:p>
            <a:pPr>
              <a:defRPr/>
            </a:pPr>
            <a:r>
              <a:rPr lang="en-US"/>
              <a:t>www.pumpress.com.cn</a:t>
            </a:r>
          </a:p>
        </p:txBody>
      </p:sp>
      <p:sp>
        <p:nvSpPr>
          <p:cNvPr id="5" name="矩形 4"/>
          <p:cNvSpPr/>
          <p:nvPr/>
        </p:nvSpPr>
        <p:spPr>
          <a:xfrm>
            <a:off x="2617928" y="2708920"/>
            <a:ext cx="3873176" cy="1569660"/>
          </a:xfrm>
          <a:prstGeom prst="rect">
            <a:avLst/>
          </a:prstGeom>
          <a:noFill/>
        </p:spPr>
        <p:txBody>
          <a:bodyPr wrap="none">
            <a:spAutoFit/>
          </a:bodyPr>
          <a:lstStyle/>
          <a:p>
            <a:pPr algn="ctr">
              <a:buFont typeface="Arial" pitchFamily="34" charset="0"/>
              <a:buNone/>
              <a:defRPr/>
            </a:pPr>
            <a:r>
              <a:rPr lang="zh-CN" altLang="en-US" sz="9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rPr>
              <a:t>谢   谢</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eaLnBrk="1" hangingPunct="1">
              <a:lnSpc>
                <a:spcPct val="120000"/>
              </a:lnSpc>
              <a:buClr>
                <a:srgbClr val="970D24"/>
              </a:buClr>
              <a:buNone/>
            </a:pPr>
            <a:endParaRPr lang="en-US" altLang="zh-CN" dirty="0" smtClean="0">
              <a:solidFill>
                <a:schemeClr val="tx2"/>
              </a:solidFill>
              <a:latin typeface="宋体" pitchFamily="2" charset="-122"/>
              <a:ea typeface="宋体" pitchFamily="2" charset="-122"/>
            </a:endParaRPr>
          </a:p>
          <a:p>
            <a:pPr eaLnBrk="1" hangingPunct="1">
              <a:lnSpc>
                <a:spcPct val="120000"/>
              </a:lnSpc>
              <a:buClr>
                <a:srgbClr val="970D24"/>
              </a:buClr>
              <a:buNone/>
            </a:pPr>
            <a:r>
              <a:rPr lang="zh-CN" altLang="zh-CN" dirty="0" smtClean="0">
                <a:solidFill>
                  <a:schemeClr val="tx2"/>
                </a:solidFill>
                <a:latin typeface="宋体" pitchFamily="2" charset="-122"/>
                <a:ea typeface="宋体" pitchFamily="2" charset="-122"/>
              </a:rPr>
              <a:t>（二）疼痛的部位和范围</a:t>
            </a:r>
            <a:r>
              <a:rPr lang="en-US" altLang="zh-CN" dirty="0" smtClean="0">
                <a:solidFill>
                  <a:schemeClr val="tx2"/>
                </a:solidFill>
                <a:latin typeface="宋体" pitchFamily="2" charset="-122"/>
                <a:ea typeface="宋体" pitchFamily="2" charset="-122"/>
              </a:rPr>
              <a:t>  </a:t>
            </a:r>
            <a:endParaRPr lang="zh-CN" altLang="zh-CN" dirty="0" smtClean="0">
              <a:solidFill>
                <a:schemeClr val="tx2"/>
              </a:solidFill>
              <a:latin typeface="宋体" pitchFamily="2" charset="-122"/>
              <a:ea typeface="宋体" pitchFamily="2" charset="-122"/>
            </a:endParaRPr>
          </a:p>
          <a:p>
            <a:pPr lvl="1" eaLnBrk="1" hangingPunct="1">
              <a:lnSpc>
                <a:spcPct val="120000"/>
              </a:lnSpc>
              <a:buClr>
                <a:srgbClr val="970D24"/>
              </a:buClr>
            </a:pPr>
            <a:r>
              <a:rPr lang="zh-CN" altLang="zh-CN" b="1" dirty="0" smtClean="0">
                <a:latin typeface="宋体" pitchFamily="2" charset="-122"/>
                <a:ea typeface="宋体" pitchFamily="2" charset="-122"/>
              </a:rPr>
              <a:t>了解</a:t>
            </a:r>
            <a:r>
              <a:rPr lang="zh-CN" altLang="en-US" b="1" dirty="0" smtClean="0">
                <a:latin typeface="宋体" pitchFamily="2" charset="-122"/>
                <a:ea typeface="宋体" pitchFamily="2" charset="-122"/>
              </a:rPr>
              <a:t>疼痛的</a:t>
            </a:r>
            <a:r>
              <a:rPr lang="zh-CN" altLang="zh-CN" b="1" dirty="0" smtClean="0">
                <a:latin typeface="宋体" pitchFamily="2" charset="-122"/>
                <a:ea typeface="宋体" pitchFamily="2" charset="-122"/>
              </a:rPr>
              <a:t>部位和范围。</a:t>
            </a:r>
            <a:endParaRPr lang="en-US" altLang="zh-CN" b="1" dirty="0" smtClean="0">
              <a:latin typeface="宋体" pitchFamily="2" charset="-122"/>
              <a:ea typeface="宋体" pitchFamily="2" charset="-122"/>
            </a:endParaRPr>
          </a:p>
          <a:p>
            <a:pPr lvl="1" eaLnBrk="1" hangingPunct="1">
              <a:lnSpc>
                <a:spcPct val="120000"/>
              </a:lnSpc>
              <a:buClr>
                <a:srgbClr val="970D24"/>
              </a:buClr>
            </a:pPr>
            <a:r>
              <a:rPr lang="zh-CN" altLang="zh-CN" b="1" dirty="0" smtClean="0">
                <a:latin typeface="宋体" pitchFamily="2" charset="-122"/>
                <a:ea typeface="宋体" pitchFamily="2" charset="-122"/>
              </a:rPr>
              <a:t>了解疼痛部位是否在不同情况下有所变化，是否几处同时疼痛，相互关系如何。</a:t>
            </a:r>
            <a:endParaRPr lang="en-US" altLang="zh-CN" b="1" dirty="0" smtClean="0">
              <a:latin typeface="宋体" pitchFamily="2" charset="-122"/>
              <a:ea typeface="宋体" pitchFamily="2" charset="-122"/>
            </a:endParaRPr>
          </a:p>
          <a:p>
            <a:pPr lvl="1" eaLnBrk="1" hangingPunct="1">
              <a:lnSpc>
                <a:spcPct val="120000"/>
              </a:lnSpc>
              <a:buClr>
                <a:srgbClr val="970D24"/>
              </a:buClr>
            </a:pPr>
            <a:r>
              <a:rPr lang="zh-CN" altLang="zh-CN" b="1" dirty="0" smtClean="0">
                <a:latin typeface="宋体" pitchFamily="2" charset="-122"/>
                <a:ea typeface="宋体" pitchFamily="2" charset="-122"/>
              </a:rPr>
              <a:t>对于有语言表达困难的患者，护士可提供人体正反轮廓图，请患者在图上指出疼痛的部位、范围。</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7</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eaLnBrk="1" hangingPunct="1">
              <a:lnSpc>
                <a:spcPct val="120000"/>
              </a:lnSpc>
              <a:buClr>
                <a:srgbClr val="970D24"/>
              </a:buClr>
              <a:buNone/>
            </a:pPr>
            <a:r>
              <a:rPr lang="zh-CN" altLang="zh-CN" dirty="0" smtClean="0">
                <a:solidFill>
                  <a:schemeClr val="tx2"/>
                </a:solidFill>
                <a:latin typeface="宋体" pitchFamily="2" charset="-122"/>
                <a:ea typeface="宋体" pitchFamily="2" charset="-122"/>
              </a:rPr>
              <a:t>（三）疼痛的程度</a:t>
            </a:r>
          </a:p>
          <a:p>
            <a:pPr lvl="1" indent="-646113" eaLnBrk="1" hangingPunct="1">
              <a:lnSpc>
                <a:spcPct val="120000"/>
              </a:lnSpc>
              <a:buClr>
                <a:srgbClr val="970D24"/>
              </a:buClr>
              <a:buNone/>
            </a:pPr>
            <a:endParaRPr lang="en-US" altLang="zh-CN" b="1" dirty="0" smtClean="0"/>
          </a:p>
          <a:p>
            <a:pPr lvl="1" indent="-646113" eaLnBrk="1" hangingPunct="1">
              <a:lnSpc>
                <a:spcPct val="120000"/>
              </a:lnSpc>
              <a:buClr>
                <a:srgbClr val="970D24"/>
              </a:buClr>
              <a:buNone/>
            </a:pPr>
            <a:r>
              <a:rPr lang="en-US" altLang="zh-CN" b="1" dirty="0" smtClean="0"/>
              <a:t>1</a:t>
            </a:r>
            <a:r>
              <a:rPr lang="zh-CN" altLang="zh-CN" b="1" dirty="0" smtClean="0"/>
              <a:t>．常用的主观疼痛评估工具</a:t>
            </a:r>
            <a:r>
              <a:rPr lang="en-US" altLang="zh-CN" b="1" dirty="0" smtClean="0"/>
              <a:t>  </a:t>
            </a:r>
          </a:p>
          <a:p>
            <a:pPr marL="546100" lvl="1" indent="-449263" eaLnBrk="1" hangingPunct="1">
              <a:lnSpc>
                <a:spcPct val="120000"/>
              </a:lnSpc>
              <a:buClr>
                <a:srgbClr val="970D24"/>
              </a:buClr>
              <a:buFont typeface="Wingdings" pitchFamily="2" charset="2"/>
              <a:buChar char="n"/>
            </a:pPr>
            <a:endParaRPr lang="en-US" altLang="zh-CN" b="1" dirty="0" smtClean="0"/>
          </a:p>
          <a:p>
            <a:pPr marL="546100" lvl="1" indent="-449263" eaLnBrk="1" hangingPunct="1">
              <a:lnSpc>
                <a:spcPct val="120000"/>
              </a:lnSpc>
              <a:buClr>
                <a:srgbClr val="970D24"/>
              </a:buClr>
              <a:buFont typeface="Wingdings" pitchFamily="2" charset="2"/>
              <a:buChar char="n"/>
            </a:pPr>
            <a:r>
              <a:rPr lang="zh-CN" altLang="zh-CN" sz="2200" b="1" dirty="0" smtClean="0"/>
              <a:t>由于疼痛是患者的主观感受，疼痛程度的评估主要根据患者的主观描述。</a:t>
            </a:r>
            <a:endParaRPr lang="en-US" altLang="zh-CN" sz="2200" b="1" dirty="0" smtClean="0"/>
          </a:p>
          <a:p>
            <a:pPr marL="546100" lvl="1" indent="-449263" eaLnBrk="1" hangingPunct="1">
              <a:lnSpc>
                <a:spcPct val="120000"/>
              </a:lnSpc>
              <a:buClr>
                <a:srgbClr val="970D24"/>
              </a:buClr>
              <a:buFont typeface="Wingdings" pitchFamily="2" charset="2"/>
              <a:buChar char="n"/>
            </a:pPr>
            <a:r>
              <a:rPr lang="zh-CN" altLang="zh-CN" sz="2200" b="1" dirty="0" smtClean="0"/>
              <a:t>护士可根据患者的实际情况选择适宜的评估工具测评患者的疼痛程度。</a:t>
            </a:r>
          </a:p>
          <a:p>
            <a:pPr lvl="1" indent="-646113" eaLnBrk="1" hangingPunct="1">
              <a:lnSpc>
                <a:spcPct val="120000"/>
              </a:lnSpc>
              <a:buClr>
                <a:srgbClr val="970D24"/>
              </a:buClr>
              <a:buNone/>
            </a:pPr>
            <a:endParaRPr lang="en-US" altLang="zh-CN" b="1" dirty="0" smtClean="0">
              <a:latin typeface="宋体" pitchFamily="2" charset="-122"/>
              <a:ea typeface="宋体" pitchFamily="2" charset="-122"/>
            </a:endParaRP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8</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zh-CN" altLang="en-US" b="1" dirty="0" smtClean="0">
                <a:latin typeface="黑体" pitchFamily="2" charset="-122"/>
                <a:ea typeface="黑体" pitchFamily="2" charset="-122"/>
              </a:rPr>
              <a:t>护理评估</a:t>
            </a:r>
          </a:p>
        </p:txBody>
      </p:sp>
      <p:sp>
        <p:nvSpPr>
          <p:cNvPr id="68611" name="Rectangle 3"/>
          <p:cNvSpPr>
            <a:spLocks noGrp="1" noChangeArrowheads="1"/>
          </p:cNvSpPr>
          <p:nvPr>
            <p:ph type="body" idx="1"/>
          </p:nvPr>
        </p:nvSpPr>
        <p:spPr>
          <a:xfrm>
            <a:off x="500063" y="1214438"/>
            <a:ext cx="8143875" cy="5429250"/>
          </a:xfrm>
        </p:spPr>
        <p:txBody>
          <a:bodyPr/>
          <a:lstStyle/>
          <a:p>
            <a:pPr lvl="1" indent="-646113" eaLnBrk="1" hangingPunct="1">
              <a:lnSpc>
                <a:spcPct val="120000"/>
              </a:lnSpc>
              <a:buClr>
                <a:srgbClr val="970D24"/>
              </a:buClr>
              <a:buNone/>
            </a:pPr>
            <a:endParaRPr lang="en-US" altLang="zh-CN" b="1" dirty="0" smtClean="0">
              <a:latin typeface="宋体" pitchFamily="2" charset="-122"/>
              <a:ea typeface="宋体" pitchFamily="2" charset="-122"/>
            </a:endParaRPr>
          </a:p>
          <a:p>
            <a:pPr lvl="1" indent="-646113" eaLnBrk="1" hangingPunct="1">
              <a:lnSpc>
                <a:spcPct val="120000"/>
              </a:lnSpc>
              <a:buClr>
                <a:srgbClr val="970D24"/>
              </a:buClr>
              <a:buNone/>
            </a:pPr>
            <a:r>
              <a:rPr lang="zh-CN" altLang="zh-CN" b="1" dirty="0" smtClean="0">
                <a:latin typeface="宋体" pitchFamily="2" charset="-122"/>
                <a:ea typeface="宋体" pitchFamily="2" charset="-122"/>
              </a:rPr>
              <a:t>（</a:t>
            </a:r>
            <a:r>
              <a:rPr lang="en-US" altLang="zh-CN" b="1" dirty="0" smtClean="0">
                <a:latin typeface="宋体" pitchFamily="2" charset="-122"/>
                <a:ea typeface="宋体" pitchFamily="2" charset="-122"/>
              </a:rPr>
              <a:t>1</a:t>
            </a:r>
            <a:r>
              <a:rPr lang="zh-CN" altLang="zh-CN" b="1" dirty="0" smtClean="0">
                <a:latin typeface="宋体" pitchFamily="2" charset="-122"/>
                <a:ea typeface="宋体" pitchFamily="2" charset="-122"/>
              </a:rPr>
              <a:t>）语言评分法（</a:t>
            </a:r>
            <a:r>
              <a:rPr lang="en-US" altLang="zh-CN" b="1" dirty="0" smtClean="0">
                <a:latin typeface="宋体" pitchFamily="2" charset="-122"/>
                <a:ea typeface="宋体" pitchFamily="2" charset="-122"/>
              </a:rPr>
              <a:t>verbal rating scale</a:t>
            </a:r>
            <a:r>
              <a:rPr lang="zh-CN" altLang="zh-CN" b="1" dirty="0" smtClean="0">
                <a:latin typeface="宋体" pitchFamily="2" charset="-122"/>
                <a:ea typeface="宋体" pitchFamily="2" charset="-122"/>
              </a:rPr>
              <a:t>，</a:t>
            </a:r>
            <a:r>
              <a:rPr lang="en-US" altLang="zh-CN" b="1" dirty="0" smtClean="0">
                <a:latin typeface="宋体" pitchFamily="2" charset="-122"/>
                <a:ea typeface="宋体" pitchFamily="2" charset="-122"/>
              </a:rPr>
              <a:t>VRS</a:t>
            </a:r>
            <a:r>
              <a:rPr lang="zh-CN" altLang="zh-CN" b="1" dirty="0" smtClean="0">
                <a:latin typeface="宋体" pitchFamily="2" charset="-122"/>
                <a:ea typeface="宋体" pitchFamily="2" charset="-122"/>
              </a:rPr>
              <a:t>）：按从疼痛最轻到最重的顺序以</a:t>
            </a:r>
            <a:r>
              <a:rPr lang="en-US" altLang="zh-CN" b="1" dirty="0" smtClean="0">
                <a:latin typeface="宋体" pitchFamily="2" charset="-122"/>
                <a:ea typeface="宋体" pitchFamily="2" charset="-122"/>
              </a:rPr>
              <a:t>0</a:t>
            </a:r>
            <a:r>
              <a:rPr lang="zh-CN" altLang="zh-CN" b="1" dirty="0" smtClean="0">
                <a:latin typeface="宋体" pitchFamily="2" charset="-122"/>
                <a:ea typeface="宋体" pitchFamily="2" charset="-122"/>
              </a:rPr>
              <a:t>分（不痛）至</a:t>
            </a:r>
            <a:r>
              <a:rPr lang="en-US" altLang="zh-CN" b="1" dirty="0" smtClean="0">
                <a:latin typeface="宋体" pitchFamily="2" charset="-122"/>
                <a:ea typeface="宋体" pitchFamily="2" charset="-122"/>
              </a:rPr>
              <a:t>10</a:t>
            </a:r>
            <a:r>
              <a:rPr lang="zh-CN" altLang="zh-CN" b="1" dirty="0" smtClean="0">
                <a:latin typeface="宋体" pitchFamily="2" charset="-122"/>
                <a:ea typeface="宋体" pitchFamily="2" charset="-122"/>
              </a:rPr>
              <a:t>分（疼痛难忍）的分值来代表不同的疼痛程度，由患者自己选择不同分值来量化疼痛程度。</a:t>
            </a:r>
          </a:p>
        </p:txBody>
      </p:sp>
      <p:sp>
        <p:nvSpPr>
          <p:cNvPr id="68612" name="Rectangle 6"/>
          <p:cNvSpPr txBox="1">
            <a:spLocks noChangeArrowheads="1"/>
          </p:cNvSpPr>
          <p:nvPr/>
        </p:nvSpPr>
        <p:spPr bwMode="auto">
          <a:xfrm>
            <a:off x="3429000" y="6477000"/>
            <a:ext cx="2133600" cy="307975"/>
          </a:xfrm>
          <a:prstGeom prst="rect">
            <a:avLst/>
          </a:prstGeom>
          <a:noFill/>
          <a:ln w="9525">
            <a:noFill/>
            <a:miter lim="800000"/>
            <a:headEnd/>
            <a:tailEnd/>
          </a:ln>
        </p:spPr>
        <p:txBody>
          <a:bodyPr/>
          <a:lstStyle/>
          <a:p>
            <a:pPr algn="ctr"/>
            <a:fld id="{C6314B8E-2334-4D5E-BAD7-DB2FB03082B3}" type="slidenum">
              <a:rPr lang="zh-CN" altLang="en-US" sz="1400">
                <a:ea typeface="宋体" pitchFamily="2" charset="-122"/>
              </a:rPr>
              <a:pPr algn="ctr"/>
              <a:t>9</a:t>
            </a:fld>
            <a:endParaRPr lang="en-US" altLang="zh-CN" sz="1400">
              <a:ea typeface="宋体" pitchFamily="2" charset="-122"/>
            </a:endParaRPr>
          </a:p>
        </p:txBody>
      </p:sp>
    </p:spTree>
  </p:cSld>
  <p:clrMapOvr>
    <a:masterClrMapping/>
  </p:clrMapOvr>
  <p:transition>
    <p:push dir="r"/>
  </p:transition>
  <p:timing>
    <p:tnLst>
      <p:par>
        <p:cTn id="1" dur="indefinite" restart="never" nodeType="tmRoot"/>
      </p:par>
    </p:tnLst>
  </p:timing>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en-US" sz="1800" b="0" i="0" u="none" strike="noStrike" cap="none" normalizeH="0" baseline="0" smtClean="0">
            <a:ln>
              <a:noFill/>
            </a:ln>
            <a:solidFill>
              <a:schemeClr val="tx2"/>
            </a:solidFill>
            <a:effectLst/>
            <a:latin typeface="Arial"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en-US" sz="1800" b="0" i="0" u="none" strike="noStrike" cap="none" normalizeH="0" baseline="0" smtClean="0">
            <a:ln>
              <a:noFill/>
            </a:ln>
            <a:solidFill>
              <a:schemeClr val="tx2"/>
            </a:solidFill>
            <a:effectLst/>
            <a:latin typeface="Arial" pitchFamily="34" charset="0"/>
          </a:defRPr>
        </a:defPPr>
      </a:lstStyle>
    </a:lnDef>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课件模板">
  <a:themeElements>
    <a:clrScheme name="1_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1_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en-US" sz="1800" b="0" i="0" u="none" strike="noStrike" cap="none" normalizeH="0" baseline="0" smtClean="0">
            <a:ln>
              <a:noFill/>
            </a:ln>
            <a:solidFill>
              <a:schemeClr val="tx2"/>
            </a:solidFill>
            <a:effectLst/>
            <a:latin typeface="Arial"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en-US" sz="1800" b="0" i="0" u="none" strike="noStrike" cap="none" normalizeH="0" baseline="0" smtClean="0">
            <a:ln>
              <a:noFill/>
            </a:ln>
            <a:solidFill>
              <a:schemeClr val="tx2"/>
            </a:solidFill>
            <a:effectLst/>
            <a:latin typeface="Arial" pitchFamily="34" charset="0"/>
          </a:defRPr>
        </a:defPPr>
      </a:lstStyle>
    </a:lnDef>
  </a:objectDefaults>
  <a:extraClrSchemeLst>
    <a:extraClrScheme>
      <a:clrScheme name="1_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1_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1_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1_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1_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643</TotalTime>
  <Pages>0</Pages>
  <Words>4031</Words>
  <Characters>0</Characters>
  <Application>Microsoft Office PowerPoint</Application>
  <DocSecurity>0</DocSecurity>
  <PresentationFormat>全屏显示(4:3)</PresentationFormat>
  <Lines>0</Lines>
  <Paragraphs>545</Paragraphs>
  <Slides>66</Slides>
  <Notes>31</Notes>
  <HiddenSlides>0</HiddenSlides>
  <MMClips>0</MMClips>
  <ScaleCrop>false</ScaleCrop>
  <HeadingPairs>
    <vt:vector size="4" baseType="variant">
      <vt:variant>
        <vt:lpstr>主题</vt:lpstr>
      </vt:variant>
      <vt:variant>
        <vt:i4>2</vt:i4>
      </vt:variant>
      <vt:variant>
        <vt:lpstr>幻灯片标题</vt:lpstr>
      </vt:variant>
      <vt:variant>
        <vt:i4>66</vt:i4>
      </vt:variant>
    </vt:vector>
  </HeadingPairs>
  <TitlesOfParts>
    <vt:vector size="68" baseType="lpstr">
      <vt:lpstr>课件模板</vt:lpstr>
      <vt:lpstr>1_课件模板</vt:lpstr>
      <vt:lpstr>危重患者的镇痛、 镇静、谵妄管理</vt:lpstr>
      <vt:lpstr>目   录</vt:lpstr>
      <vt:lpstr>学习目标</vt:lpstr>
      <vt:lpstr>幻灯片 4</vt:lpstr>
      <vt:lpstr>幻灯片 5</vt:lpstr>
      <vt:lpstr>护理评估</vt:lpstr>
      <vt:lpstr>护理评估</vt:lpstr>
      <vt:lpstr>护理评估</vt:lpstr>
      <vt:lpstr>护理评估</vt:lpstr>
      <vt:lpstr>护理评估</vt:lpstr>
      <vt:lpstr>护理评估</vt:lpstr>
      <vt:lpstr>护理评估</vt:lpstr>
      <vt:lpstr>护理评估</vt:lpstr>
      <vt:lpstr>护理评估</vt:lpstr>
      <vt:lpstr>护理评估</vt:lpstr>
      <vt:lpstr>护理评估</vt:lpstr>
      <vt:lpstr>护理评估</vt:lpstr>
      <vt:lpstr>护理评估</vt:lpstr>
      <vt:lpstr>护理评估</vt:lpstr>
      <vt:lpstr>幻灯片 20</vt:lpstr>
      <vt:lpstr>护理措施</vt:lpstr>
      <vt:lpstr>护理措施</vt:lpstr>
      <vt:lpstr>护理措施</vt:lpstr>
      <vt:lpstr>护理措施</vt:lpstr>
      <vt:lpstr>护理措施</vt:lpstr>
      <vt:lpstr>护理措施</vt:lpstr>
      <vt:lpstr>幻灯片 27</vt:lpstr>
      <vt:lpstr>幻灯片 28</vt:lpstr>
      <vt:lpstr>护理评估</vt:lpstr>
      <vt:lpstr>护理评估</vt:lpstr>
      <vt:lpstr>护理评估</vt:lpstr>
      <vt:lpstr>护理评估</vt:lpstr>
      <vt:lpstr>护理评估</vt:lpstr>
      <vt:lpstr>护理评估</vt:lpstr>
      <vt:lpstr>护理评估</vt:lpstr>
      <vt:lpstr>护理评估</vt:lpstr>
      <vt:lpstr>幻灯片 37</vt:lpstr>
      <vt:lpstr>护理措施</vt:lpstr>
      <vt:lpstr>护理措施</vt:lpstr>
      <vt:lpstr>护理措施</vt:lpstr>
      <vt:lpstr>护理措施</vt:lpstr>
      <vt:lpstr>护理措施</vt:lpstr>
      <vt:lpstr>护理措施</vt:lpstr>
      <vt:lpstr>幻灯片 44</vt:lpstr>
      <vt:lpstr>幻灯片 45</vt:lpstr>
      <vt:lpstr>护理评估</vt:lpstr>
      <vt:lpstr>护理评估</vt:lpstr>
      <vt:lpstr>护理评估</vt:lpstr>
      <vt:lpstr>护理评估</vt:lpstr>
      <vt:lpstr>护理评估</vt:lpstr>
      <vt:lpstr>护理评估</vt:lpstr>
      <vt:lpstr>护理评估</vt:lpstr>
      <vt:lpstr>护理评估</vt:lpstr>
      <vt:lpstr>护理评估</vt:lpstr>
      <vt:lpstr>护理评估</vt:lpstr>
      <vt:lpstr>步骤1：是否可唤醒？</vt:lpstr>
      <vt:lpstr>步骤2：是否为谵妄？</vt:lpstr>
      <vt:lpstr>幻灯片 58</vt:lpstr>
      <vt:lpstr>护理评估</vt:lpstr>
      <vt:lpstr>幻灯片 60</vt:lpstr>
      <vt:lpstr>护理措施</vt:lpstr>
      <vt:lpstr>护理措施</vt:lpstr>
      <vt:lpstr>护理措施</vt:lpstr>
      <vt:lpstr>护理措施</vt:lpstr>
      <vt:lpstr>护理措施</vt:lpstr>
      <vt:lpstr>幻灯片 66</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急诊科的设置与管理</dc:title>
  <dc:creator>jtcyzk</dc:creator>
  <cp:lastModifiedBy>Yangjie</cp:lastModifiedBy>
  <cp:revision>158</cp:revision>
  <dcterms:created xsi:type="dcterms:W3CDTF">2015-02-03T13:38:51Z</dcterms:created>
  <dcterms:modified xsi:type="dcterms:W3CDTF">2015-12-10T02:46:33Z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2052-9.1.0.4843</vt:lpwstr>
  </property>
</Properties>
</file>