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17" r:id="rId3"/>
    <p:sldId id="259" r:id="rId4"/>
    <p:sldId id="318" r:id="rId5"/>
    <p:sldId id="325" r:id="rId6"/>
    <p:sldId id="326" r:id="rId7"/>
    <p:sldId id="327" r:id="rId8"/>
    <p:sldId id="328" r:id="rId9"/>
    <p:sldId id="329" r:id="rId10"/>
    <p:sldId id="330" r:id="rId11"/>
    <p:sldId id="331" r:id="rId12"/>
    <p:sldId id="332" r:id="rId13"/>
    <p:sldId id="333" r:id="rId14"/>
    <p:sldId id="334" r:id="rId15"/>
    <p:sldId id="335" r:id="rId16"/>
    <p:sldId id="364" r:id="rId17"/>
    <p:sldId id="336" r:id="rId18"/>
    <p:sldId id="337" r:id="rId19"/>
    <p:sldId id="365" r:id="rId20"/>
    <p:sldId id="338" r:id="rId21"/>
    <p:sldId id="339" r:id="rId22"/>
    <p:sldId id="340" r:id="rId23"/>
    <p:sldId id="341" r:id="rId24"/>
    <p:sldId id="342" r:id="rId25"/>
    <p:sldId id="343" r:id="rId26"/>
    <p:sldId id="344" r:id="rId27"/>
    <p:sldId id="346" r:id="rId28"/>
    <p:sldId id="345" r:id="rId29"/>
    <p:sldId id="347" r:id="rId30"/>
    <p:sldId id="348" r:id="rId31"/>
    <p:sldId id="349" r:id="rId32"/>
    <p:sldId id="354" r:id="rId33"/>
    <p:sldId id="355" r:id="rId34"/>
    <p:sldId id="356" r:id="rId35"/>
    <p:sldId id="360" r:id="rId36"/>
    <p:sldId id="359" r:id="rId37"/>
    <p:sldId id="361" r:id="rId38"/>
    <p:sldId id="362" r:id="rId39"/>
    <p:sldId id="357" r:id="rId40"/>
    <p:sldId id="350" r:id="rId41"/>
    <p:sldId id="352" r:id="rId42"/>
    <p:sldId id="353" r:id="rId43"/>
    <p:sldId id="351" r:id="rId44"/>
    <p:sldId id="366" r:id="rId45"/>
    <p:sldId id="367" r:id="rId46"/>
    <p:sldId id="368" r:id="rId47"/>
    <p:sldId id="369" r:id="rId48"/>
    <p:sldId id="370" r:id="rId49"/>
    <p:sldId id="363" r:id="rId5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2AA2"/>
    <a:srgbClr val="FE230C"/>
    <a:srgbClr val="1D1496"/>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94" y="-96"/>
      </p:cViewPr>
      <p:guideLst>
        <p:guide orient="horz" pos="2160"/>
        <p:guide pos="2861"/>
      </p:guideLst>
    </p:cSldViewPr>
  </p:slideViewPr>
  <p:notesTextViewPr>
    <p:cViewPr>
      <p:scale>
        <a:sx n="100" d="100"/>
        <a:sy n="100" d="100"/>
      </p:scale>
      <p:origin x="0" y="0"/>
    </p:cViewPr>
  </p:notesTextViewPr>
  <p:sorterViewPr>
    <p:cViewPr>
      <p:scale>
        <a:sx n="100" d="100"/>
        <a:sy n="100" d="100"/>
      </p:scale>
      <p:origin x="0" y="432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Picture 2" descr="21"/>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0" y="6350"/>
            <a:ext cx="9144000" cy="6086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未知"/>
          <p:cNvSpPr>
            <a:spLocks/>
          </p:cNvSpPr>
          <p:nvPr/>
        </p:nvSpPr>
        <p:spPr bwMode="auto">
          <a:xfrm>
            <a:off x="0" y="1792288"/>
            <a:ext cx="9097963" cy="341312"/>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nvGrpSpPr>
          <p:cNvPr id="6" name="Group 4"/>
          <p:cNvGrpSpPr>
            <a:grpSpLocks/>
          </p:cNvGrpSpPr>
          <p:nvPr/>
        </p:nvGrpSpPr>
        <p:grpSpPr bwMode="auto">
          <a:xfrm>
            <a:off x="0" y="0"/>
            <a:ext cx="9144000" cy="2089150"/>
            <a:chOff x="0" y="0"/>
            <a:chExt cx="5760" cy="1316"/>
          </a:xfrm>
        </p:grpSpPr>
        <p:grpSp>
          <p:nvGrpSpPr>
            <p:cNvPr id="7" name="Group 5"/>
            <p:cNvGrpSpPr>
              <a:grpSpLocks/>
            </p:cNvGrpSpPr>
            <p:nvPr userDrawn="1"/>
          </p:nvGrpSpPr>
          <p:grpSpPr bwMode="auto">
            <a:xfrm flipV="1">
              <a:off x="18" y="0"/>
              <a:ext cx="5742" cy="1128"/>
              <a:chOff x="0" y="0"/>
              <a:chExt cx="5760" cy="1680"/>
            </a:xfrm>
          </p:grpSpPr>
          <p:sp>
            <p:nvSpPr>
              <p:cNvPr id="9"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 name="Rectangle 7"/>
              <p:cNvSpPr>
                <a:spLocks noChangeArrowheads="1"/>
              </p:cNvSpPr>
              <p:nvPr userDrawn="1"/>
            </p:nvSpPr>
            <p:spPr bwMode="auto">
              <a:xfrm>
                <a:off x="0" y="0"/>
                <a:ext cx="5760" cy="95"/>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sp>
          <p:nvSpPr>
            <p:cNvPr id="8" name="未知"/>
            <p:cNvSpPr>
              <a:spLocks/>
            </p:cNvSpPr>
            <p:nvPr userDrawn="1"/>
          </p:nvSpPr>
          <p:spPr bwMode="auto">
            <a:xfrm>
              <a:off x="0" y="1092"/>
              <a:ext cx="5731" cy="224"/>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1" name="Group 9"/>
          <p:cNvGrpSpPr>
            <a:grpSpLocks/>
          </p:cNvGrpSpPr>
          <p:nvPr/>
        </p:nvGrpSpPr>
        <p:grpSpPr bwMode="auto">
          <a:xfrm>
            <a:off x="0" y="4689475"/>
            <a:ext cx="9144000" cy="2168525"/>
            <a:chOff x="0" y="0"/>
            <a:chExt cx="5760" cy="1412"/>
          </a:xfrm>
        </p:grpSpPr>
        <p:grpSp>
          <p:nvGrpSpPr>
            <p:cNvPr id="12" name="Group 10"/>
            <p:cNvGrpSpPr>
              <a:grpSpLocks/>
            </p:cNvGrpSpPr>
            <p:nvPr userDrawn="1"/>
          </p:nvGrpSpPr>
          <p:grpSpPr bwMode="auto">
            <a:xfrm>
              <a:off x="18" y="231"/>
              <a:ext cx="5742" cy="1181"/>
              <a:chOff x="0" y="5"/>
              <a:chExt cx="5760" cy="1675"/>
            </a:xfrm>
          </p:grpSpPr>
          <p:sp>
            <p:nvSpPr>
              <p:cNvPr id="16" name="Rectangle 11"/>
              <p:cNvSpPr>
                <a:spLocks noChangeArrowheads="1"/>
              </p:cNvSpPr>
              <p:nvPr userDrawn="1"/>
            </p:nvSpPr>
            <p:spPr bwMode="auto">
              <a:xfrm>
                <a:off x="0" y="4"/>
                <a:ext cx="5760" cy="1676"/>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7" name="Rectangle 12"/>
              <p:cNvSpPr>
                <a:spLocks noChangeArrowheads="1"/>
              </p:cNvSpPr>
              <p:nvPr userDrawn="1"/>
            </p:nvSpPr>
            <p:spPr bwMode="auto">
              <a:xfrm>
                <a:off x="0" y="4"/>
                <a:ext cx="5760" cy="94"/>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3" name="Group 13"/>
            <p:cNvGrpSpPr>
              <a:grpSpLocks/>
            </p:cNvGrpSpPr>
            <p:nvPr userDrawn="1"/>
          </p:nvGrpSpPr>
          <p:grpSpPr bwMode="auto">
            <a:xfrm>
              <a:off x="0" y="0"/>
              <a:ext cx="5731" cy="264"/>
              <a:chOff x="0" y="0"/>
              <a:chExt cx="5731" cy="426"/>
            </a:xfrm>
          </p:grpSpPr>
          <p:sp>
            <p:nvSpPr>
              <p:cNvPr id="14" name="未知"/>
              <p:cNvSpPr>
                <a:spLocks/>
              </p:cNvSpPr>
              <p:nvPr userDrawn="1"/>
            </p:nvSpPr>
            <p:spPr bwMode="auto">
              <a:xfrm flipV="1">
                <a:off x="0" y="0"/>
                <a:ext cx="5731" cy="364"/>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5" name="未知"/>
              <p:cNvSpPr>
                <a:spLocks/>
              </p:cNvSpPr>
              <p:nvPr userDrawn="1"/>
            </p:nvSpPr>
            <p:spPr bwMode="auto">
              <a:xfrm flipV="1">
                <a:off x="0" y="47"/>
                <a:ext cx="5731" cy="379"/>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grpSp>
        <p:nvGrpSpPr>
          <p:cNvPr id="18" name="Group 16"/>
          <p:cNvGrpSpPr>
            <a:grpSpLocks/>
          </p:cNvGrpSpPr>
          <p:nvPr/>
        </p:nvGrpSpPr>
        <p:grpSpPr bwMode="auto">
          <a:xfrm>
            <a:off x="0" y="0"/>
            <a:ext cx="9144000" cy="6867525"/>
            <a:chOff x="0" y="0"/>
            <a:chExt cx="5760" cy="4326"/>
          </a:xfrm>
        </p:grpSpPr>
        <p:sp>
          <p:nvSpPr>
            <p:cNvPr id="19" name="AutoShape 17"/>
            <p:cNvSpPr>
              <a:spLocks noChangeArrowheads="1"/>
            </p:cNvSpPr>
            <p:nvPr/>
          </p:nvSpPr>
          <p:spPr bwMode="auto">
            <a:xfrm>
              <a:off x="27" y="24"/>
              <a:ext cx="5709" cy="4272"/>
            </a:xfrm>
            <a:prstGeom prst="roundRect">
              <a:avLst>
                <a:gd name="adj" fmla="val 6227"/>
              </a:avLst>
            </a:prstGeom>
            <a:noFill/>
            <a:ln w="76200" cmpd="sng">
              <a:solidFill>
                <a:schemeClr val="bg1"/>
              </a:solidFill>
              <a:round/>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0" name="未知"/>
            <p:cNvSpPr>
              <a:spLocks/>
            </p:cNvSpPr>
            <p:nvPr/>
          </p:nvSpPr>
          <p:spPr bwMode="auto">
            <a:xfrm>
              <a:off x="3"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1" name="未知"/>
            <p:cNvSpPr>
              <a:spLocks/>
            </p:cNvSpPr>
            <p:nvPr/>
          </p:nvSpPr>
          <p:spPr bwMode="auto">
            <a:xfrm rot="16191400">
              <a:off x="-47"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2" name="未知"/>
            <p:cNvSpPr>
              <a:spLocks/>
            </p:cNvSpPr>
            <p:nvPr/>
          </p:nvSpPr>
          <p:spPr bwMode="auto">
            <a:xfrm>
              <a:off x="5520" y="3978"/>
              <a:ext cx="240" cy="348"/>
            </a:xfrm>
            <a:custGeom>
              <a:avLst/>
              <a:gdLst/>
              <a:ahLst/>
              <a:cxnLst>
                <a:cxn ang="0">
                  <a:pos x="246" y="0"/>
                </a:cxn>
                <a:cxn ang="0">
                  <a:pos x="164" y="196"/>
                </a:cxn>
                <a:cxn ang="0">
                  <a:pos x="84" y="282"/>
                </a:cxn>
                <a:cxn ang="0">
                  <a:pos x="0" y="342"/>
                </a:cxn>
                <a:cxn ang="0">
                  <a:pos x="246" y="348"/>
                </a:cxn>
              </a:cxnLst>
              <a:rect l="0" t="0" r="r" b="b"/>
              <a:pathLst>
                <a:path w="246" h="348">
                  <a:moveTo>
                    <a:pt x="246" y="0"/>
                  </a:moveTo>
                  <a:lnTo>
                    <a:pt x="164" y="196"/>
                  </a:lnTo>
                  <a:lnTo>
                    <a:pt x="84" y="282"/>
                  </a:lnTo>
                  <a:lnTo>
                    <a:pt x="0" y="342"/>
                  </a:lnTo>
                  <a:lnTo>
                    <a:pt x="246" y="348"/>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3" name="未知"/>
            <p:cNvSpPr>
              <a:spLocks/>
            </p:cNvSpPr>
            <p:nvPr/>
          </p:nvSpPr>
          <p:spPr bwMode="auto">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pic>
        <p:nvPicPr>
          <p:cNvPr id="24" name="Picture 2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3850" y="333375"/>
            <a:ext cx="6480175" cy="1038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70" name="Rectangle 22"/>
          <p:cNvSpPr>
            <a:spLocks noGrp="1" noChangeArrowheads="1"/>
          </p:cNvSpPr>
          <p:nvPr>
            <p:ph type="ctrTitle"/>
          </p:nvPr>
        </p:nvSpPr>
        <p:spPr>
          <a:xfrm>
            <a:off x="323850" y="2276475"/>
            <a:ext cx="5181600" cy="2286000"/>
          </a:xfrm>
        </p:spPr>
        <p:txBody>
          <a:bodyPr/>
          <a:lstStyle>
            <a:lvl1pPr algn="l">
              <a:defRPr sz="4000" b="1"/>
            </a:lvl1pPr>
          </a:lstStyle>
          <a:p>
            <a:r>
              <a:rPr lang="zh-CN" altLang="en-US"/>
              <a:t>单击此处编辑母版标题样式</a:t>
            </a:r>
          </a:p>
        </p:txBody>
      </p:sp>
      <p:sp>
        <p:nvSpPr>
          <p:cNvPr id="2071" name="Rectangle 23"/>
          <p:cNvSpPr>
            <a:spLocks noGrp="1" noChangeArrowheads="1"/>
          </p:cNvSpPr>
          <p:nvPr>
            <p:ph type="subTitle" idx="1"/>
          </p:nvPr>
        </p:nvSpPr>
        <p:spPr>
          <a:xfrm>
            <a:off x="1600200" y="5410200"/>
            <a:ext cx="6324600" cy="533400"/>
          </a:xfrm>
        </p:spPr>
        <p:txBody>
          <a:bodyPr/>
          <a:lstStyle>
            <a:lvl1pPr marL="0" indent="0" algn="ctr">
              <a:buFont typeface="Wingdings" pitchFamily="2" charset="2"/>
              <a:buNone/>
              <a:defRPr sz="1800" b="0">
                <a:solidFill>
                  <a:schemeClr val="bg1"/>
                </a:solidFill>
              </a:defRPr>
            </a:lvl1pPr>
          </a:lstStyle>
          <a:p>
            <a:r>
              <a:rPr lang="zh-CN" altLang="en-US"/>
              <a:t>单击此处编辑母版副标题样式</a:t>
            </a:r>
          </a:p>
        </p:txBody>
      </p:sp>
    </p:spTree>
    <p:extLst>
      <p:ext uri="{BB962C8B-B14F-4D97-AF65-F5344CB8AC3E}">
        <p14:creationId xmlns:p14="http://schemas.microsoft.com/office/powerpoint/2010/main" xmlns="" val="1265221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0848585C-5B56-459D-A4F6-6B82B4EFD03A}"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3456344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62750" y="304800"/>
            <a:ext cx="2152650" cy="5943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4800" y="304800"/>
            <a:ext cx="6305550" cy="5943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7FDE0F87-12B1-4F94-B3DC-B723B7FAB28E}"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3423169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lvl1pPr>
              <a:defRPr>
                <a:solidFill>
                  <a:schemeClr val="tx2"/>
                </a:solidFill>
              </a:defRPr>
            </a:lvl1pPr>
            <a:lvl2pPr>
              <a:defRPr b="1">
                <a:solidFill>
                  <a:schemeClr val="tx2"/>
                </a:solidFill>
              </a:defRPr>
            </a:lvl2pPr>
            <a:lvl3pPr>
              <a:defRPr b="1">
                <a:solidFill>
                  <a:schemeClr val="tx2"/>
                </a:solidFill>
              </a:defRPr>
            </a:lvl3pPr>
            <a:lvl4pPr>
              <a:defRPr b="1">
                <a:solidFill>
                  <a:schemeClr val="tx2"/>
                </a:solidFill>
              </a:defRPr>
            </a:lvl4pPr>
            <a:lvl5pPr>
              <a:defRPr b="1">
                <a:solidFill>
                  <a:schemeClr val="tx2"/>
                </a:solidFill>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225F473A-4A53-4686-9888-01DF75A0EBE6}"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1063201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sldNum" sz="quarter" idx="10"/>
          </p:nvPr>
        </p:nvSpPr>
        <p:spPr>
          <a:ln/>
        </p:spPr>
        <p:txBody>
          <a:bodyPr/>
          <a:lstStyle>
            <a:lvl1pPr>
              <a:defRPr/>
            </a:lvl1pPr>
          </a:lstStyle>
          <a:p>
            <a:pPr>
              <a:defRPr/>
            </a:pPr>
            <a:fld id="{46D9264E-A50A-44DF-896C-FBEA7366F360}"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3824330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863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sldNum" sz="quarter" idx="10"/>
          </p:nvPr>
        </p:nvSpPr>
        <p:spPr>
          <a:ln/>
        </p:spPr>
        <p:txBody>
          <a:bodyPr/>
          <a:lstStyle>
            <a:lvl1pPr>
              <a:defRPr/>
            </a:lvl1pPr>
          </a:lstStyle>
          <a:p>
            <a:pPr>
              <a:defRPr/>
            </a:pPr>
            <a:fld id="{1AF914F9-F1BB-496F-9615-B931C6CAEDBC}"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38132086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sldNum" sz="quarter" idx="10"/>
          </p:nvPr>
        </p:nvSpPr>
        <p:spPr>
          <a:ln/>
        </p:spPr>
        <p:txBody>
          <a:bodyPr/>
          <a:lstStyle>
            <a:lvl1pPr>
              <a:defRPr/>
            </a:lvl1pPr>
          </a:lstStyle>
          <a:p>
            <a:pPr>
              <a:defRPr/>
            </a:pPr>
            <a:fld id="{ACAD1B53-1D10-43EA-BCFF-A0C8FF458EDE}" type="slidenum">
              <a:rPr lang="zh-CN" altLang="en-US"/>
              <a:pPr>
                <a:defRPr/>
              </a:pPr>
              <a:t>‹#›</a:t>
            </a:fld>
            <a:endParaRPr lang="en-US"/>
          </a:p>
        </p:txBody>
      </p:sp>
      <p:sp>
        <p:nvSpPr>
          <p:cNvPr id="8"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1447666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sldNum" sz="quarter" idx="10"/>
          </p:nvPr>
        </p:nvSpPr>
        <p:spPr>
          <a:ln/>
        </p:spPr>
        <p:txBody>
          <a:bodyPr/>
          <a:lstStyle>
            <a:lvl1pPr>
              <a:defRPr/>
            </a:lvl1pPr>
          </a:lstStyle>
          <a:p>
            <a:pPr>
              <a:defRPr/>
            </a:pPr>
            <a:fld id="{20BF9888-1721-49A8-AB34-D38DC42BD5B6}" type="slidenum">
              <a:rPr lang="zh-CN" altLang="en-US"/>
              <a:pPr>
                <a:defRPr/>
              </a:pPr>
              <a:t>‹#›</a:t>
            </a:fld>
            <a:endParaRPr lang="en-US"/>
          </a:p>
        </p:txBody>
      </p:sp>
      <p:sp>
        <p:nvSpPr>
          <p:cNvPr id="4"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1276798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214D16A3-B662-4A6F-88A9-268A2550E6A1}" type="slidenum">
              <a:rPr lang="zh-CN" altLang="en-US"/>
              <a:pPr>
                <a:defRPr/>
              </a:pPr>
              <a:t>‹#›</a:t>
            </a:fld>
            <a:endParaRPr lang="en-US"/>
          </a:p>
        </p:txBody>
      </p:sp>
      <p:sp>
        <p:nvSpPr>
          <p:cNvPr id="3"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3235191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08108BA3-7AAB-4B4D-8674-7517F1A95DD4}"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2078728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0D5ACF52-A15B-451A-86F7-46081D6274CE}"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1168105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0" y="188913"/>
            <a:ext cx="9144000" cy="1047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8" name="未知"/>
          <p:cNvSpPr>
            <a:spLocks/>
          </p:cNvSpPr>
          <p:nvPr/>
        </p:nvSpPr>
        <p:spPr bwMode="auto">
          <a:xfrm>
            <a:off x="0" y="950913"/>
            <a:ext cx="9150350"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9" name="Rectangle 5"/>
          <p:cNvSpPr>
            <a:spLocks noGrp="1" noChangeArrowheads="1"/>
          </p:cNvSpPr>
          <p:nvPr>
            <p:ph type="body" idx="1"/>
          </p:nvPr>
        </p:nvSpPr>
        <p:spPr bwMode="auto">
          <a:xfrm>
            <a:off x="304800" y="1371600"/>
            <a:ext cx="8610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fld id="{DD2E97AF-7D59-4C66-9543-C2CB573235D1}" type="slidenum">
              <a:rPr lang="zh-CN" altLang="en-US"/>
              <a:pPr>
                <a:defRPr/>
              </a:pPr>
              <a:t>‹#›</a:t>
            </a:fld>
            <a:endParaRPr lang="en-US"/>
          </a:p>
        </p:txBody>
      </p:sp>
      <p:sp>
        <p:nvSpPr>
          <p:cNvPr id="1031" name="Rectangle 7"/>
          <p:cNvSpPr>
            <a:spLocks noGrp="1" noChangeArrowheads="1"/>
          </p:cNvSpPr>
          <p:nvPr>
            <p:ph type="title"/>
          </p:nvPr>
        </p:nvSpPr>
        <p:spPr bwMode="auto">
          <a:xfrm>
            <a:off x="838200" y="304800"/>
            <a:ext cx="8077200" cy="563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pPr>
              <a:defRPr/>
            </a:pPr>
            <a:endParaRPr lang="zh-CN" altLang="en-US">
              <a:latin typeface="Arial" pitchFamily="34" charset="0"/>
            </a:endParaRPr>
          </a:p>
        </p:txBody>
      </p:sp>
      <p:sp>
        <p:nvSpPr>
          <p:cNvPr id="1033" name="Rectangle 9"/>
          <p:cNvSpPr>
            <a:spLocks noGrp="1" noChangeArrowheads="1"/>
          </p:cNvSpPr>
          <p:nvPr>
            <p:ph type="dt" sz="half" idx="2"/>
          </p:nvPr>
        </p:nvSpPr>
        <p:spPr bwMode="auto">
          <a:xfrm>
            <a:off x="6248400" y="0"/>
            <a:ext cx="2667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latin typeface="+mn-lt"/>
                <a:ea typeface="宋体" pitchFamily="2" charset="-122"/>
              </a:defRPr>
            </a:lvl1pPr>
          </a:lstStyle>
          <a:p>
            <a:pPr>
              <a:defRPr/>
            </a:pPr>
            <a:r>
              <a:rPr lang="en-US"/>
              <a:t>www.pumpress.com.cn</a:t>
            </a:r>
          </a:p>
        </p:txBody>
      </p:sp>
      <p:pic>
        <p:nvPicPr>
          <p:cNvPr id="1034" name="Picture 10"/>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7132638" y="6553200"/>
            <a:ext cx="1620837"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11"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hf sldNum="0" hdr="0" ftr="0"/>
  <p:txStyles>
    <p:titleStyle>
      <a:lvl1pPr algn="r" rtl="0" eaLnBrk="0" fontAlgn="base" hangingPunct="0">
        <a:spcBef>
          <a:spcPct val="0"/>
        </a:spcBef>
        <a:spcAft>
          <a:spcPct val="0"/>
        </a:spcAft>
        <a:defRPr sz="3200">
          <a:solidFill>
            <a:schemeClr val="bg1"/>
          </a:solidFill>
          <a:latin typeface="+mj-lt"/>
          <a:ea typeface="+mj-ea"/>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2800" b="1">
          <a:solidFill>
            <a:schemeClr val="accent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400">
          <a:solidFill>
            <a:schemeClr val="tx1"/>
          </a:solidFill>
          <a:latin typeface="Arial" pitchFamily="34" charset="0"/>
        </a:defRPr>
      </a:lvl2pPr>
      <a:lvl3pPr marL="1143000" indent="-228600" algn="l" rtl="0" eaLnBrk="0" fontAlgn="base" hangingPunct="0">
        <a:spcBef>
          <a:spcPct val="20000"/>
        </a:spcBef>
        <a:spcAft>
          <a:spcPct val="0"/>
        </a:spcAft>
        <a:buClr>
          <a:schemeClr val="tx1"/>
        </a:buClr>
        <a:buChar char="•"/>
        <a:defRPr sz="2200">
          <a:solidFill>
            <a:schemeClr val="tx1"/>
          </a:solidFill>
          <a:latin typeface="Arial" pitchFamily="34" charset="0"/>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ctrTitle"/>
          </p:nvPr>
        </p:nvSpPr>
        <p:spPr/>
        <p:txBody>
          <a:bodyPr/>
          <a:lstStyle/>
          <a:p>
            <a:pPr algn="ctr"/>
            <a:r>
              <a:rPr lang="zh-CN" altLang="en-US" dirty="0" smtClean="0"/>
              <a:t>重症监护病房的设置与管理</a:t>
            </a:r>
          </a:p>
        </p:txBody>
      </p:sp>
      <p:sp>
        <p:nvSpPr>
          <p:cNvPr id="3075" name="副标题 2"/>
          <p:cNvSpPr>
            <a:spLocks noGrp="1"/>
          </p:cNvSpPr>
          <p:nvPr>
            <p:ph type="subTitle" idx="1"/>
          </p:nvPr>
        </p:nvSpPr>
        <p:spPr/>
        <p:txBody>
          <a:bodyPr/>
          <a:lstStyle/>
          <a:p>
            <a:endParaRPr lang="zh-CN" altLang="en-US" dirty="0" smtClean="0">
              <a:ea typeface="宋体"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重症监护病房的布局</a:t>
            </a:r>
            <a:endParaRPr lang="zh-CN" altLang="en-US" b="1" dirty="0"/>
          </a:p>
        </p:txBody>
      </p:sp>
      <p:sp>
        <p:nvSpPr>
          <p:cNvPr id="3" name="内容占位符 2"/>
          <p:cNvSpPr>
            <a:spLocks noGrp="1"/>
          </p:cNvSpPr>
          <p:nvPr>
            <p:ph idx="1"/>
          </p:nvPr>
        </p:nvSpPr>
        <p:spPr>
          <a:xfrm>
            <a:off x="467544" y="1196752"/>
            <a:ext cx="8250560" cy="4619600"/>
          </a:xfrm>
        </p:spPr>
        <p:txBody>
          <a:bodyPr/>
          <a:lstStyle/>
          <a:p>
            <a:pPr marL="0" indent="0">
              <a:lnSpc>
                <a:spcPct val="130000"/>
              </a:lnSpc>
              <a:buNone/>
            </a:pPr>
            <a:r>
              <a:rPr lang="zh-CN" altLang="zh-CN" sz="3200" dirty="0"/>
              <a:t>（四）</a:t>
            </a:r>
            <a:r>
              <a:rPr lang="en-US" altLang="zh-CN" sz="3200" dirty="0"/>
              <a:t>ICU</a:t>
            </a:r>
            <a:r>
              <a:rPr lang="zh-CN" altLang="zh-CN" sz="3200" dirty="0"/>
              <a:t>医疗流向</a:t>
            </a:r>
          </a:p>
          <a:p>
            <a:pPr>
              <a:lnSpc>
                <a:spcPct val="130000"/>
              </a:lnSpc>
            </a:pPr>
            <a:r>
              <a:rPr lang="zh-CN" altLang="zh-CN" sz="3200" dirty="0" smtClean="0"/>
              <a:t>合理的包括人员流动和物流在内的医疗流向，最大</a:t>
            </a:r>
            <a:r>
              <a:rPr lang="zh-CN" altLang="zh-CN" sz="3200" dirty="0"/>
              <a:t>程度减少各通道流向之间相互干扰，避免交叉感染</a:t>
            </a:r>
            <a:r>
              <a:rPr lang="zh-CN" altLang="zh-CN" sz="3200" dirty="0" smtClean="0"/>
              <a:t>。</a:t>
            </a:r>
            <a:endParaRPr lang="en-US" altLang="zh-CN" sz="3200" dirty="0" smtClean="0"/>
          </a:p>
          <a:p>
            <a:pPr>
              <a:lnSpc>
                <a:spcPct val="130000"/>
              </a:lnSpc>
            </a:pPr>
            <a:r>
              <a:rPr lang="zh-CN" altLang="zh-CN" sz="3200" dirty="0" smtClean="0"/>
              <a:t>感染</a:t>
            </a:r>
            <a:r>
              <a:rPr lang="zh-CN" altLang="zh-CN" sz="3200" dirty="0"/>
              <a:t>专科医院</a:t>
            </a:r>
            <a:r>
              <a:rPr lang="en-US" altLang="zh-CN" sz="3200" dirty="0"/>
              <a:t>ICU</a:t>
            </a:r>
            <a:r>
              <a:rPr lang="zh-CN" altLang="zh-CN" sz="3200" dirty="0"/>
              <a:t>应设立探视外走廊，与病区环境离断，既方便探视，又满足消毒隔离要求。</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835829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1520" y="2780928"/>
            <a:ext cx="8610600" cy="1440160"/>
          </a:xfrm>
        </p:spPr>
        <p:txBody>
          <a:bodyPr/>
          <a:lstStyle/>
          <a:p>
            <a:pPr marL="0" indent="0" algn="ctr">
              <a:buNone/>
            </a:pPr>
            <a:r>
              <a:rPr lang="zh-CN" altLang="zh-CN" sz="4000" dirty="0"/>
              <a:t>第二节</a:t>
            </a:r>
            <a:r>
              <a:rPr lang="en-US" altLang="zh-CN" sz="4000" dirty="0"/>
              <a:t>  </a:t>
            </a:r>
            <a:r>
              <a:rPr lang="zh-CN" altLang="zh-CN" sz="4000" dirty="0"/>
              <a:t>重症监护病房护理管理</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xmlns="" val="18954130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重症监护病房的护理人员要求</a:t>
            </a:r>
            <a:endParaRPr lang="zh-CN" altLang="en-US" b="1" dirty="0"/>
          </a:p>
        </p:txBody>
      </p:sp>
      <p:sp>
        <p:nvSpPr>
          <p:cNvPr id="3" name="内容占位符 2"/>
          <p:cNvSpPr>
            <a:spLocks noGrp="1"/>
          </p:cNvSpPr>
          <p:nvPr>
            <p:ph idx="1"/>
          </p:nvPr>
        </p:nvSpPr>
        <p:spPr>
          <a:xfrm>
            <a:off x="251520" y="1412776"/>
            <a:ext cx="8610600" cy="4619600"/>
          </a:xfrm>
        </p:spPr>
        <p:txBody>
          <a:bodyPr/>
          <a:lstStyle/>
          <a:p>
            <a:pPr marL="0" indent="0">
              <a:lnSpc>
                <a:spcPct val="150000"/>
              </a:lnSpc>
              <a:buNone/>
            </a:pPr>
            <a:r>
              <a:rPr lang="en-US" altLang="zh-CN" dirty="0"/>
              <a:t>1</a:t>
            </a:r>
            <a:r>
              <a:rPr lang="zh-CN" altLang="zh-CN" dirty="0"/>
              <a:t>．护理人员配备要求</a:t>
            </a:r>
            <a:r>
              <a:rPr lang="en-US" altLang="zh-CN" dirty="0"/>
              <a:t>  </a:t>
            </a:r>
            <a:endParaRPr lang="en-US" altLang="zh-CN" dirty="0" smtClean="0"/>
          </a:p>
          <a:p>
            <a:pPr>
              <a:lnSpc>
                <a:spcPct val="150000"/>
              </a:lnSpc>
            </a:pPr>
            <a:r>
              <a:rPr lang="en-US" altLang="zh-CN" dirty="0" smtClean="0"/>
              <a:t>ICU</a:t>
            </a:r>
            <a:r>
              <a:rPr lang="zh-CN" altLang="zh-CN" dirty="0"/>
              <a:t>必须配备足够数量、受过专门训练、掌握重症医学的基本理念、基础知识和基本操作技术，具备独立工作能力的护理人员，护士人数与床位数之比应为</a:t>
            </a:r>
            <a:r>
              <a:rPr lang="en-US" altLang="zh-CN" dirty="0" smtClean="0">
                <a:solidFill>
                  <a:srgbClr val="FF0000"/>
                </a:solidFill>
              </a:rPr>
              <a:t>3</a:t>
            </a:r>
            <a:r>
              <a:rPr lang="en-US" altLang="zh-CN" dirty="0" smtClean="0">
                <a:solidFill>
                  <a:srgbClr val="FF0000"/>
                </a:solidFill>
              </a:rPr>
              <a:t>︰</a:t>
            </a:r>
            <a:r>
              <a:rPr lang="en-US" altLang="zh-CN" dirty="0" smtClean="0">
                <a:solidFill>
                  <a:srgbClr val="FF0000"/>
                </a:solidFill>
              </a:rPr>
              <a:t>1</a:t>
            </a:r>
            <a:r>
              <a:rPr lang="zh-CN" altLang="zh-CN" dirty="0">
                <a:solidFill>
                  <a:srgbClr val="FF0000"/>
                </a:solidFill>
              </a:rPr>
              <a:t>以上</a:t>
            </a:r>
            <a:r>
              <a:rPr lang="zh-CN" altLang="zh-CN" dirty="0"/>
              <a:t>。</a:t>
            </a:r>
          </a:p>
          <a:p>
            <a:pPr>
              <a:lnSpc>
                <a:spcPct val="150000"/>
              </a:lnSpc>
            </a:pPr>
            <a:endParaRPr lang="en-US" altLang="zh-CN" sz="28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4536767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重症监护病房的护理人员要求</a:t>
            </a:r>
            <a:endParaRPr lang="zh-CN" altLang="en-US" b="1" dirty="0"/>
          </a:p>
        </p:txBody>
      </p:sp>
      <p:sp>
        <p:nvSpPr>
          <p:cNvPr id="3" name="内容占位符 2"/>
          <p:cNvSpPr>
            <a:spLocks noGrp="1"/>
          </p:cNvSpPr>
          <p:nvPr>
            <p:ph idx="1"/>
          </p:nvPr>
        </p:nvSpPr>
        <p:spPr>
          <a:xfrm>
            <a:off x="251520" y="1124744"/>
            <a:ext cx="8610600" cy="4619600"/>
          </a:xfrm>
        </p:spPr>
        <p:txBody>
          <a:bodyPr/>
          <a:lstStyle/>
          <a:p>
            <a:pPr marL="0" indent="0">
              <a:lnSpc>
                <a:spcPct val="150000"/>
              </a:lnSpc>
              <a:buNone/>
            </a:pPr>
            <a:r>
              <a:rPr lang="en-US" altLang="zh-CN" dirty="0"/>
              <a:t>2</a:t>
            </a:r>
            <a:r>
              <a:rPr lang="zh-CN" altLang="zh-CN" dirty="0"/>
              <a:t>．护理人员基本技能要求</a:t>
            </a:r>
          </a:p>
          <a:p>
            <a:pPr marL="0" indent="0">
              <a:lnSpc>
                <a:spcPct val="150000"/>
              </a:lnSpc>
              <a:buNone/>
            </a:pPr>
            <a:r>
              <a:rPr lang="zh-CN" altLang="zh-CN" dirty="0"/>
              <a:t>（</a:t>
            </a:r>
            <a:r>
              <a:rPr lang="en-US" altLang="zh-CN" dirty="0"/>
              <a:t>1</a:t>
            </a:r>
            <a:r>
              <a:rPr lang="zh-CN" altLang="zh-CN" dirty="0"/>
              <a:t>）经过严格的专业理论和技术培训并考核合格。</a:t>
            </a:r>
          </a:p>
          <a:p>
            <a:pPr marL="0" indent="0">
              <a:lnSpc>
                <a:spcPct val="150000"/>
              </a:lnSpc>
              <a:buNone/>
            </a:pPr>
            <a:r>
              <a:rPr lang="zh-CN" altLang="zh-CN" dirty="0"/>
              <a:t>（</a:t>
            </a:r>
            <a:r>
              <a:rPr lang="en-US" altLang="zh-CN" dirty="0"/>
              <a:t>2</a:t>
            </a:r>
            <a:r>
              <a:rPr lang="zh-CN" altLang="zh-CN" dirty="0"/>
              <a:t>）掌握重症监护的专业</a:t>
            </a:r>
            <a:r>
              <a:rPr lang="zh-CN" altLang="zh-CN" dirty="0" smtClean="0"/>
              <a:t>技术。</a:t>
            </a:r>
            <a:endParaRPr lang="zh-CN" altLang="zh-CN" dirty="0"/>
          </a:p>
          <a:p>
            <a:pPr marL="0" indent="0">
              <a:lnSpc>
                <a:spcPct val="150000"/>
              </a:lnSpc>
              <a:buNone/>
            </a:pPr>
            <a:r>
              <a:rPr lang="zh-CN" altLang="zh-CN" dirty="0"/>
              <a:t>（</a:t>
            </a:r>
            <a:r>
              <a:rPr lang="en-US" altLang="zh-CN" dirty="0"/>
              <a:t>3</a:t>
            </a:r>
            <a:r>
              <a:rPr lang="zh-CN" altLang="zh-CN" dirty="0"/>
              <a:t>）除掌握重症监护的专业技术外，应具备以下能力：各系统疾病重症患者的护理、重症医学科的医院感染预防与</a:t>
            </a:r>
            <a:r>
              <a:rPr lang="zh-CN" altLang="zh-CN" dirty="0" smtClean="0"/>
              <a:t>控制等</a:t>
            </a:r>
            <a:r>
              <a:rPr lang="zh-CN" altLang="zh-CN" dirty="0"/>
              <a:t>。</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0672393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重症监护病房的护理人员要求</a:t>
            </a:r>
            <a:endParaRPr lang="zh-CN" altLang="en-US" b="1" dirty="0"/>
          </a:p>
        </p:txBody>
      </p:sp>
      <p:sp>
        <p:nvSpPr>
          <p:cNvPr id="3" name="内容占位符 2"/>
          <p:cNvSpPr>
            <a:spLocks noGrp="1"/>
          </p:cNvSpPr>
          <p:nvPr>
            <p:ph idx="1"/>
          </p:nvPr>
        </p:nvSpPr>
        <p:spPr>
          <a:xfrm>
            <a:off x="251520" y="1124744"/>
            <a:ext cx="8610600" cy="4619600"/>
          </a:xfrm>
        </p:spPr>
        <p:txBody>
          <a:bodyPr/>
          <a:lstStyle/>
          <a:p>
            <a:pPr marL="0" indent="0">
              <a:lnSpc>
                <a:spcPct val="150000"/>
              </a:lnSpc>
              <a:buNone/>
            </a:pPr>
            <a:r>
              <a:rPr lang="en-US" altLang="zh-CN" sz="3200" dirty="0"/>
              <a:t>3</a:t>
            </a:r>
            <a:r>
              <a:rPr lang="zh-CN" altLang="zh-CN" sz="3200" dirty="0"/>
              <a:t>．护士长</a:t>
            </a:r>
            <a:r>
              <a:rPr lang="zh-CN" altLang="zh-CN" sz="3200" dirty="0" smtClean="0"/>
              <a:t>要求</a:t>
            </a:r>
            <a:endParaRPr lang="en-US" altLang="zh-CN" sz="3200" dirty="0" smtClean="0"/>
          </a:p>
          <a:p>
            <a:pPr>
              <a:lnSpc>
                <a:spcPct val="150000"/>
              </a:lnSpc>
            </a:pPr>
            <a:r>
              <a:rPr lang="en-US" altLang="zh-CN" sz="3200" dirty="0" smtClean="0"/>
              <a:t>ICU</a:t>
            </a:r>
            <a:r>
              <a:rPr lang="zh-CN" altLang="zh-CN" sz="3200" dirty="0"/>
              <a:t>的护士长应当具有中级以上专业技术职务任职</a:t>
            </a:r>
            <a:r>
              <a:rPr lang="zh-CN" altLang="zh-CN" sz="3200" dirty="0" smtClean="0"/>
              <a:t>资格</a:t>
            </a:r>
            <a:r>
              <a:rPr lang="zh-CN" altLang="en-US" sz="3200" dirty="0"/>
              <a:t>。</a:t>
            </a:r>
            <a:endParaRPr lang="en-US" altLang="zh-CN" sz="3200" dirty="0" smtClean="0"/>
          </a:p>
          <a:p>
            <a:pPr>
              <a:lnSpc>
                <a:spcPct val="150000"/>
              </a:lnSpc>
            </a:pPr>
            <a:r>
              <a:rPr lang="zh-CN" altLang="zh-CN" sz="3200" dirty="0" smtClean="0"/>
              <a:t>在</a:t>
            </a:r>
            <a:r>
              <a:rPr lang="zh-CN" altLang="zh-CN" sz="3200" dirty="0"/>
              <a:t>重症监护领域工作</a:t>
            </a:r>
            <a:r>
              <a:rPr lang="en-US" altLang="zh-CN" sz="3200" dirty="0"/>
              <a:t>3</a:t>
            </a:r>
            <a:r>
              <a:rPr lang="zh-CN" altLang="zh-CN" sz="3200" dirty="0"/>
              <a:t>年以上，具备一定管理能力。</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4560815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重症监护病房的护理质量管理</a:t>
            </a:r>
          </a:p>
        </p:txBody>
      </p:sp>
      <p:sp>
        <p:nvSpPr>
          <p:cNvPr id="3" name="内容占位符 2"/>
          <p:cNvSpPr>
            <a:spLocks noGrp="1"/>
          </p:cNvSpPr>
          <p:nvPr>
            <p:ph idx="1"/>
          </p:nvPr>
        </p:nvSpPr>
        <p:spPr>
          <a:xfrm>
            <a:off x="251520" y="1196752"/>
            <a:ext cx="8610600" cy="5328592"/>
          </a:xfrm>
        </p:spPr>
        <p:txBody>
          <a:bodyPr/>
          <a:lstStyle/>
          <a:p>
            <a:pPr marL="0" indent="0">
              <a:lnSpc>
                <a:spcPct val="150000"/>
              </a:lnSpc>
              <a:buNone/>
            </a:pPr>
            <a:r>
              <a:rPr lang="zh-CN" altLang="zh-CN" sz="3200" dirty="0"/>
              <a:t>（一）</a:t>
            </a:r>
            <a:r>
              <a:rPr lang="en-US" altLang="zh-CN" sz="3200" dirty="0"/>
              <a:t>ICU</a:t>
            </a:r>
            <a:r>
              <a:rPr lang="zh-CN" altLang="zh-CN" sz="3200" dirty="0"/>
              <a:t>的收治范围与转出指征</a:t>
            </a:r>
          </a:p>
          <a:p>
            <a:pPr marL="0" indent="0">
              <a:lnSpc>
                <a:spcPct val="150000"/>
              </a:lnSpc>
              <a:buNone/>
            </a:pPr>
            <a:r>
              <a:rPr lang="zh-CN" altLang="zh-CN" sz="3200" dirty="0"/>
              <a:t>（二）</a:t>
            </a:r>
            <a:r>
              <a:rPr lang="en-US" altLang="zh-CN" sz="3200" dirty="0"/>
              <a:t>ICU</a:t>
            </a:r>
            <a:r>
              <a:rPr lang="zh-CN" altLang="zh-CN" sz="3200" dirty="0"/>
              <a:t>的工作制度</a:t>
            </a:r>
          </a:p>
          <a:p>
            <a:pPr marL="0" indent="0">
              <a:lnSpc>
                <a:spcPct val="150000"/>
              </a:lnSpc>
              <a:buNone/>
            </a:pPr>
            <a:r>
              <a:rPr lang="zh-CN" altLang="zh-CN" sz="3200" dirty="0"/>
              <a:t>（三）</a:t>
            </a:r>
            <a:r>
              <a:rPr lang="en-US" altLang="zh-CN" sz="3200" dirty="0"/>
              <a:t>ICU</a:t>
            </a:r>
            <a:r>
              <a:rPr lang="zh-CN" altLang="zh-CN" sz="3200" dirty="0"/>
              <a:t>的</a:t>
            </a:r>
            <a:r>
              <a:rPr lang="zh-CN" altLang="zh-CN" sz="3200" dirty="0" smtClean="0"/>
              <a:t>设备管理</a:t>
            </a:r>
            <a:endParaRPr lang="en-US" altLang="zh-CN" sz="3200" dirty="0" smtClean="0"/>
          </a:p>
          <a:p>
            <a:pPr>
              <a:lnSpc>
                <a:spcPct val="150000"/>
              </a:lnSpc>
            </a:pPr>
            <a:r>
              <a:rPr lang="en-US" altLang="zh-CN" dirty="0" smtClean="0"/>
              <a:t>ICU</a:t>
            </a:r>
            <a:r>
              <a:rPr lang="zh-CN" altLang="zh-CN" dirty="0"/>
              <a:t>必备设备</a:t>
            </a:r>
          </a:p>
          <a:p>
            <a:pPr>
              <a:lnSpc>
                <a:spcPct val="150000"/>
              </a:lnSpc>
            </a:pPr>
            <a:r>
              <a:rPr lang="en-US" altLang="zh-CN" dirty="0" smtClean="0"/>
              <a:t>ICU</a:t>
            </a:r>
            <a:r>
              <a:rPr lang="zh-CN" altLang="zh-CN" dirty="0"/>
              <a:t>选备设备</a:t>
            </a:r>
          </a:p>
          <a:p>
            <a:pPr>
              <a:lnSpc>
                <a:spcPct val="150000"/>
              </a:lnSpc>
            </a:pPr>
            <a:r>
              <a:rPr lang="en-US" altLang="zh-CN" dirty="0" smtClean="0"/>
              <a:t>ICU</a:t>
            </a:r>
            <a:r>
              <a:rPr lang="zh-CN" altLang="zh-CN" dirty="0"/>
              <a:t>设备管理要求</a:t>
            </a:r>
          </a:p>
          <a:p>
            <a:endParaRPr lang="zh-CN" altLang="zh-CN" sz="32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5464229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重症监护病房的护理质量管理</a:t>
            </a:r>
            <a:endParaRPr lang="zh-CN" altLang="en-US" b="1" dirty="0"/>
          </a:p>
        </p:txBody>
      </p:sp>
      <p:sp>
        <p:nvSpPr>
          <p:cNvPr id="3" name="内容占位符 2"/>
          <p:cNvSpPr>
            <a:spLocks noGrp="1"/>
          </p:cNvSpPr>
          <p:nvPr>
            <p:ph idx="1"/>
          </p:nvPr>
        </p:nvSpPr>
        <p:spPr>
          <a:xfrm>
            <a:off x="179512" y="1124744"/>
            <a:ext cx="8712968" cy="5256584"/>
          </a:xfrm>
        </p:spPr>
        <p:txBody>
          <a:bodyPr/>
          <a:lstStyle/>
          <a:p>
            <a:pPr marL="0" indent="0">
              <a:lnSpc>
                <a:spcPct val="110000"/>
              </a:lnSpc>
              <a:buNone/>
            </a:pPr>
            <a:r>
              <a:rPr lang="zh-CN" altLang="zh-CN" sz="3200" dirty="0"/>
              <a:t>（四）安全用药管理</a:t>
            </a:r>
          </a:p>
          <a:p>
            <a:pPr marL="0" indent="0">
              <a:lnSpc>
                <a:spcPct val="110000"/>
              </a:lnSpc>
              <a:buNone/>
            </a:pPr>
            <a:r>
              <a:rPr lang="en-US" altLang="zh-CN" sz="3200" dirty="0"/>
              <a:t>1</a:t>
            </a:r>
            <a:r>
              <a:rPr lang="zh-CN" altLang="zh-CN" sz="3200" dirty="0"/>
              <a:t>．基数药物</a:t>
            </a:r>
            <a:r>
              <a:rPr lang="en-US" altLang="zh-CN" sz="3200" dirty="0"/>
              <a:t>  </a:t>
            </a:r>
            <a:endParaRPr lang="en-US" altLang="zh-CN" sz="3200" dirty="0" smtClean="0"/>
          </a:p>
          <a:p>
            <a:pPr>
              <a:lnSpc>
                <a:spcPct val="110000"/>
              </a:lnSpc>
            </a:pPr>
            <a:r>
              <a:rPr lang="zh-CN" altLang="zh-CN" sz="3200" dirty="0" smtClean="0"/>
              <a:t>各</a:t>
            </a:r>
            <a:r>
              <a:rPr lang="zh-CN" altLang="zh-CN" sz="3200" dirty="0"/>
              <a:t>药柜的药物，根据病种</a:t>
            </a:r>
            <a:r>
              <a:rPr lang="zh-CN" altLang="zh-CN" sz="3200" dirty="0">
                <a:solidFill>
                  <a:srgbClr val="FF0000"/>
                </a:solidFill>
              </a:rPr>
              <a:t>保存一定的</a:t>
            </a:r>
            <a:r>
              <a:rPr lang="zh-CN" altLang="zh-CN" sz="3200" dirty="0" smtClean="0">
                <a:solidFill>
                  <a:srgbClr val="FF0000"/>
                </a:solidFill>
              </a:rPr>
              <a:t>基数</a:t>
            </a:r>
            <a:r>
              <a:rPr lang="zh-CN" altLang="zh-CN" sz="3200" dirty="0" smtClean="0"/>
              <a:t>；</a:t>
            </a:r>
            <a:endParaRPr lang="en-US" altLang="zh-CN" sz="3200" dirty="0" smtClean="0"/>
          </a:p>
          <a:p>
            <a:pPr>
              <a:lnSpc>
                <a:spcPct val="110000"/>
              </a:lnSpc>
            </a:pPr>
            <a:r>
              <a:rPr lang="zh-CN" altLang="zh-CN" sz="3200" dirty="0" smtClean="0"/>
              <a:t>各种</a:t>
            </a:r>
            <a:r>
              <a:rPr lang="zh-CN" altLang="zh-CN" sz="3200" dirty="0"/>
              <a:t>药物应根据种类、性质分类</a:t>
            </a:r>
            <a:r>
              <a:rPr lang="zh-CN" altLang="zh-CN" sz="3200" dirty="0" smtClean="0"/>
              <a:t>放置；</a:t>
            </a:r>
            <a:endParaRPr lang="en-US" altLang="zh-CN" sz="3200" dirty="0" smtClean="0"/>
          </a:p>
          <a:p>
            <a:pPr>
              <a:lnSpc>
                <a:spcPct val="110000"/>
              </a:lnSpc>
            </a:pPr>
            <a:r>
              <a:rPr lang="zh-CN" altLang="zh-CN" sz="3200" dirty="0" smtClean="0">
                <a:solidFill>
                  <a:srgbClr val="FF0000"/>
                </a:solidFill>
              </a:rPr>
              <a:t>高危药物应</a:t>
            </a:r>
            <a:r>
              <a:rPr lang="zh-CN" altLang="zh-CN" sz="3200" dirty="0">
                <a:solidFill>
                  <a:srgbClr val="FF0000"/>
                </a:solidFill>
              </a:rPr>
              <a:t>单独存放</a:t>
            </a:r>
            <a:r>
              <a:rPr lang="zh-CN" altLang="zh-CN" sz="3200" dirty="0"/>
              <a:t>，并有明显标识</a:t>
            </a:r>
            <a:r>
              <a:rPr lang="zh-CN" altLang="zh-CN" sz="3200" dirty="0" smtClean="0"/>
              <a:t>；</a:t>
            </a:r>
            <a:endParaRPr lang="en-US" altLang="zh-CN" sz="3200" dirty="0" smtClean="0"/>
          </a:p>
          <a:p>
            <a:pPr>
              <a:lnSpc>
                <a:spcPct val="110000"/>
              </a:lnSpc>
            </a:pPr>
            <a:r>
              <a:rPr lang="zh-CN" altLang="zh-CN" sz="3200" dirty="0" smtClean="0">
                <a:solidFill>
                  <a:srgbClr val="FF0000"/>
                </a:solidFill>
              </a:rPr>
              <a:t>定期检查</a:t>
            </a:r>
            <a:r>
              <a:rPr lang="zh-CN" altLang="zh-CN" sz="3200" dirty="0"/>
              <a:t>药物质量，保证药物效</a:t>
            </a:r>
            <a:r>
              <a:rPr lang="zh-CN" altLang="zh-CN" sz="3200" dirty="0" smtClean="0"/>
              <a:t>期；</a:t>
            </a:r>
            <a:endParaRPr lang="en-US" altLang="zh-CN" sz="3200" dirty="0" smtClean="0"/>
          </a:p>
          <a:p>
            <a:pPr>
              <a:lnSpc>
                <a:spcPct val="110000"/>
              </a:lnSpc>
            </a:pPr>
            <a:r>
              <a:rPr lang="zh-CN" altLang="zh-CN" sz="3200" dirty="0" smtClean="0"/>
              <a:t>药物</a:t>
            </a:r>
            <a:r>
              <a:rPr lang="zh-CN" altLang="zh-CN" sz="3200" dirty="0"/>
              <a:t>使用</a:t>
            </a:r>
            <a:r>
              <a:rPr lang="zh-CN" altLang="zh-CN" sz="3200" dirty="0" smtClean="0"/>
              <a:t>后</a:t>
            </a:r>
            <a:r>
              <a:rPr lang="zh-CN" altLang="zh-CN" sz="3200" dirty="0" smtClean="0">
                <a:solidFill>
                  <a:srgbClr val="FF0000"/>
                </a:solidFill>
              </a:rPr>
              <a:t>及时</a:t>
            </a:r>
            <a:r>
              <a:rPr lang="zh-CN" altLang="zh-CN" sz="3200" dirty="0">
                <a:solidFill>
                  <a:srgbClr val="FF0000"/>
                </a:solidFill>
              </a:rPr>
              <a:t>补充</a:t>
            </a:r>
            <a:r>
              <a:rPr lang="zh-CN" altLang="zh-CN" sz="3200" dirty="0"/>
              <a:t>，做到每班清点与交接，保证随时应用</a:t>
            </a:r>
            <a:r>
              <a:rPr lang="zh-CN" altLang="zh-CN" sz="3200" dirty="0" smtClean="0"/>
              <a:t>。</a:t>
            </a:r>
            <a:endParaRPr lang="zh-CN" altLang="zh-CN" sz="32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0801537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重症监护病房的护理质量管理</a:t>
            </a:r>
            <a:endParaRPr lang="zh-CN" altLang="en-US" b="1" dirty="0"/>
          </a:p>
        </p:txBody>
      </p:sp>
      <p:sp>
        <p:nvSpPr>
          <p:cNvPr id="3" name="内容占位符 2"/>
          <p:cNvSpPr>
            <a:spLocks noGrp="1"/>
          </p:cNvSpPr>
          <p:nvPr>
            <p:ph idx="1"/>
          </p:nvPr>
        </p:nvSpPr>
        <p:spPr>
          <a:xfrm>
            <a:off x="467544" y="1124744"/>
            <a:ext cx="8208912" cy="5112568"/>
          </a:xfrm>
        </p:spPr>
        <p:txBody>
          <a:bodyPr/>
          <a:lstStyle/>
          <a:p>
            <a:pPr marL="0" indent="0">
              <a:lnSpc>
                <a:spcPct val="150000"/>
              </a:lnSpc>
              <a:buNone/>
            </a:pPr>
            <a:r>
              <a:rPr lang="en-US" altLang="zh-CN" sz="3200" dirty="0"/>
              <a:t>2</a:t>
            </a:r>
            <a:r>
              <a:rPr lang="zh-CN" altLang="zh-CN" sz="3200" dirty="0"/>
              <a:t>．抢救药物</a:t>
            </a:r>
            <a:r>
              <a:rPr lang="en-US" altLang="zh-CN" sz="3200" dirty="0"/>
              <a:t>  </a:t>
            </a:r>
            <a:endParaRPr lang="en-US" altLang="zh-CN" sz="3200" dirty="0" smtClean="0"/>
          </a:p>
          <a:p>
            <a:pPr>
              <a:lnSpc>
                <a:spcPct val="150000"/>
              </a:lnSpc>
            </a:pPr>
            <a:r>
              <a:rPr lang="zh-CN" altLang="zh-CN" sz="3200" dirty="0" smtClean="0">
                <a:solidFill>
                  <a:srgbClr val="FF0000"/>
                </a:solidFill>
              </a:rPr>
              <a:t>固定</a:t>
            </a:r>
            <a:r>
              <a:rPr lang="zh-CN" altLang="zh-CN" sz="3200" dirty="0">
                <a:solidFill>
                  <a:srgbClr val="FF0000"/>
                </a:solidFill>
              </a:rPr>
              <a:t>存放</a:t>
            </a:r>
            <a:r>
              <a:rPr lang="zh-CN" altLang="zh-CN" sz="3200" dirty="0"/>
              <a:t>于抢救车或专用抽屉</a:t>
            </a:r>
            <a:r>
              <a:rPr lang="zh-CN" altLang="zh-CN" sz="3200" dirty="0" smtClean="0"/>
              <a:t>内</a:t>
            </a:r>
            <a:r>
              <a:rPr lang="zh-CN" altLang="en-US" sz="3200" dirty="0" smtClean="0"/>
              <a:t>。</a:t>
            </a:r>
            <a:endParaRPr lang="en-US" altLang="zh-CN" sz="3200" dirty="0" smtClean="0"/>
          </a:p>
          <a:p>
            <a:pPr>
              <a:lnSpc>
                <a:spcPct val="150000"/>
              </a:lnSpc>
            </a:pPr>
            <a:r>
              <a:rPr lang="zh-CN" altLang="zh-CN" sz="3200" dirty="0" smtClean="0">
                <a:solidFill>
                  <a:srgbClr val="FF0000"/>
                </a:solidFill>
              </a:rPr>
              <a:t>专人</a:t>
            </a:r>
            <a:r>
              <a:rPr lang="zh-CN" altLang="zh-CN" sz="3200" dirty="0">
                <a:solidFill>
                  <a:srgbClr val="FF0000"/>
                </a:solidFill>
              </a:rPr>
              <a:t>管理</a:t>
            </a:r>
            <a:r>
              <a:rPr lang="zh-CN" altLang="zh-CN" sz="3200" dirty="0"/>
              <a:t>，定期检查，编号排列，固定数量，定位</a:t>
            </a:r>
            <a:r>
              <a:rPr lang="zh-CN" altLang="zh-CN" sz="3200" dirty="0" smtClean="0"/>
              <a:t>存放</a:t>
            </a:r>
            <a:r>
              <a:rPr lang="zh-CN" altLang="en-US" sz="3200" dirty="0" smtClean="0"/>
              <a:t>。</a:t>
            </a:r>
            <a:endParaRPr lang="en-US" altLang="zh-CN" sz="3200" dirty="0" smtClean="0"/>
          </a:p>
          <a:p>
            <a:pPr>
              <a:lnSpc>
                <a:spcPct val="150000"/>
              </a:lnSpc>
            </a:pPr>
            <a:r>
              <a:rPr lang="zh-CN" altLang="zh-CN" sz="3200" dirty="0" smtClean="0"/>
              <a:t>执行</a:t>
            </a:r>
            <a:r>
              <a:rPr lang="zh-CN" altLang="zh-CN" sz="3200" dirty="0"/>
              <a:t>抢救任务后，由当班护士</a:t>
            </a:r>
            <a:r>
              <a:rPr lang="zh-CN" altLang="zh-CN" sz="3200" dirty="0">
                <a:solidFill>
                  <a:srgbClr val="FF0000"/>
                </a:solidFill>
              </a:rPr>
              <a:t>及时补充</a:t>
            </a:r>
            <a:r>
              <a:rPr lang="zh-CN" altLang="zh-CN" sz="3200" dirty="0"/>
              <a:t>药物。</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3985981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重症监护病房的护理质量管理</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3" name="内容占位符 2"/>
          <p:cNvSpPr>
            <a:spLocks noGrp="1"/>
          </p:cNvSpPr>
          <p:nvPr>
            <p:ph idx="1"/>
          </p:nvPr>
        </p:nvSpPr>
        <p:spPr>
          <a:xfrm>
            <a:off x="304800" y="1124744"/>
            <a:ext cx="8610600" cy="5123656"/>
          </a:xfrm>
        </p:spPr>
        <p:txBody>
          <a:bodyPr/>
          <a:lstStyle/>
          <a:p>
            <a:pPr marL="0" indent="0">
              <a:lnSpc>
                <a:spcPct val="120000"/>
              </a:lnSpc>
              <a:buNone/>
            </a:pPr>
            <a:r>
              <a:rPr lang="zh-CN" altLang="zh-CN" dirty="0"/>
              <a:t>（五）</a:t>
            </a:r>
            <a:r>
              <a:rPr lang="en-US" altLang="zh-CN" dirty="0"/>
              <a:t>ICU</a:t>
            </a:r>
            <a:r>
              <a:rPr lang="zh-CN" altLang="zh-CN" dirty="0"/>
              <a:t>的质量监测指标</a:t>
            </a:r>
          </a:p>
          <a:p>
            <a:pPr marL="0" indent="0">
              <a:lnSpc>
                <a:spcPct val="120000"/>
              </a:lnSpc>
              <a:buNone/>
            </a:pPr>
            <a:r>
              <a:rPr lang="zh-CN" altLang="zh-CN" sz="2400" dirty="0" smtClean="0"/>
              <a:t>①</a:t>
            </a:r>
            <a:r>
              <a:rPr lang="zh-CN" altLang="zh-CN" sz="2400" dirty="0"/>
              <a:t>非预期的</a:t>
            </a:r>
            <a:r>
              <a:rPr lang="en-US" altLang="zh-CN" sz="2400" dirty="0"/>
              <a:t>24/48h</a:t>
            </a:r>
            <a:r>
              <a:rPr lang="zh-CN" altLang="zh-CN" sz="2400" dirty="0"/>
              <a:t>重返</a:t>
            </a:r>
            <a:r>
              <a:rPr lang="en-US" altLang="zh-CN" sz="2400" dirty="0"/>
              <a:t>ICU</a:t>
            </a:r>
            <a:r>
              <a:rPr lang="zh-CN" altLang="zh-CN" sz="2400" dirty="0"/>
              <a:t>率</a:t>
            </a:r>
            <a:r>
              <a:rPr lang="zh-CN" altLang="zh-CN" sz="2400" dirty="0" smtClean="0"/>
              <a:t>；</a:t>
            </a:r>
            <a:endParaRPr lang="en-US" altLang="zh-CN" sz="2400" dirty="0" smtClean="0"/>
          </a:p>
          <a:p>
            <a:pPr marL="0" indent="0">
              <a:lnSpc>
                <a:spcPct val="120000"/>
              </a:lnSpc>
              <a:buNone/>
            </a:pPr>
            <a:r>
              <a:rPr lang="zh-CN" altLang="zh-CN" sz="2400" dirty="0" smtClean="0"/>
              <a:t>②</a:t>
            </a:r>
            <a:r>
              <a:rPr lang="zh-CN" altLang="zh-CN" sz="2400" dirty="0"/>
              <a:t>呼吸机相关性肺炎的预防</a:t>
            </a:r>
            <a:r>
              <a:rPr lang="zh-CN" altLang="zh-CN" sz="2400" dirty="0" smtClean="0"/>
              <a:t>；</a:t>
            </a:r>
            <a:endParaRPr lang="en-US" altLang="zh-CN" sz="2400" dirty="0" smtClean="0"/>
          </a:p>
          <a:p>
            <a:pPr marL="0" indent="0">
              <a:lnSpc>
                <a:spcPct val="120000"/>
              </a:lnSpc>
              <a:buNone/>
            </a:pPr>
            <a:r>
              <a:rPr lang="zh-CN" altLang="zh-CN" sz="2400" dirty="0" smtClean="0"/>
              <a:t>③</a:t>
            </a:r>
            <a:r>
              <a:rPr lang="zh-CN" altLang="zh-CN" sz="2400" dirty="0"/>
              <a:t>呼吸机相关性肺炎的发病率</a:t>
            </a:r>
            <a:r>
              <a:rPr lang="zh-CN" altLang="zh-CN" sz="2400" dirty="0" smtClean="0"/>
              <a:t>；</a:t>
            </a:r>
            <a:endParaRPr lang="en-US" altLang="zh-CN" sz="2400" dirty="0" smtClean="0"/>
          </a:p>
          <a:p>
            <a:pPr marL="0" indent="0">
              <a:lnSpc>
                <a:spcPct val="120000"/>
              </a:lnSpc>
              <a:buNone/>
            </a:pPr>
            <a:r>
              <a:rPr lang="zh-CN" altLang="zh-CN" sz="2400" dirty="0" smtClean="0"/>
              <a:t>④</a:t>
            </a:r>
            <a:r>
              <a:rPr lang="zh-CN" altLang="zh-CN" sz="2400" dirty="0"/>
              <a:t>中心静脉置管相关血流感染发生率</a:t>
            </a:r>
            <a:r>
              <a:rPr lang="zh-CN" altLang="zh-CN" sz="2400" dirty="0" smtClean="0"/>
              <a:t>；</a:t>
            </a:r>
            <a:endParaRPr lang="en-US" altLang="zh-CN" sz="2400" dirty="0" smtClean="0"/>
          </a:p>
          <a:p>
            <a:pPr marL="0" indent="0">
              <a:lnSpc>
                <a:spcPct val="120000"/>
              </a:lnSpc>
              <a:buNone/>
            </a:pPr>
            <a:r>
              <a:rPr lang="zh-CN" altLang="zh-CN" sz="2400" dirty="0" smtClean="0"/>
              <a:t>⑤</a:t>
            </a:r>
            <a:r>
              <a:rPr lang="zh-CN" altLang="zh-CN" sz="2400" dirty="0"/>
              <a:t>留置导尿管相关泌尿系感染发病率</a:t>
            </a:r>
            <a:r>
              <a:rPr lang="zh-CN" altLang="zh-CN" sz="2400" dirty="0" smtClean="0"/>
              <a:t>；</a:t>
            </a:r>
            <a:endParaRPr lang="en-US" altLang="zh-CN" sz="2400" dirty="0" smtClean="0"/>
          </a:p>
          <a:p>
            <a:pPr marL="0" indent="0">
              <a:lnSpc>
                <a:spcPct val="120000"/>
              </a:lnSpc>
              <a:buNone/>
            </a:pPr>
            <a:r>
              <a:rPr lang="zh-CN" altLang="zh-CN" sz="2400" dirty="0" smtClean="0"/>
              <a:t>⑥</a:t>
            </a:r>
            <a:r>
              <a:rPr lang="zh-CN" altLang="zh-CN" sz="2400" dirty="0"/>
              <a:t>重症患者预期死亡率与实际死亡率（</a:t>
            </a:r>
            <a:r>
              <a:rPr lang="en-US" altLang="zh-CN" sz="2400" dirty="0"/>
              <a:t>APACHE-Ⅱ</a:t>
            </a:r>
            <a:r>
              <a:rPr lang="zh-CN" altLang="zh-CN" sz="2400" dirty="0"/>
              <a:t>评分）</a:t>
            </a:r>
            <a:r>
              <a:rPr lang="zh-CN" altLang="zh-CN" sz="2400" dirty="0" smtClean="0"/>
              <a:t>；</a:t>
            </a:r>
            <a:endParaRPr lang="en-US" altLang="zh-CN" sz="2400" dirty="0" smtClean="0"/>
          </a:p>
          <a:p>
            <a:pPr marL="0" indent="0">
              <a:lnSpc>
                <a:spcPct val="120000"/>
              </a:lnSpc>
              <a:buNone/>
            </a:pPr>
            <a:r>
              <a:rPr lang="zh-CN" altLang="zh-CN" sz="2400" dirty="0" smtClean="0"/>
              <a:t>⑦</a:t>
            </a:r>
            <a:r>
              <a:rPr lang="zh-CN" altLang="zh-CN" sz="2400" dirty="0"/>
              <a:t>重症患者压疮发生率（</a:t>
            </a:r>
            <a:r>
              <a:rPr lang="en-US" altLang="zh-CN" sz="2400" dirty="0"/>
              <a:t>APACHE-Ⅱ</a:t>
            </a:r>
            <a:r>
              <a:rPr lang="zh-CN" altLang="zh-CN" sz="2400" dirty="0"/>
              <a:t>评分）</a:t>
            </a:r>
            <a:r>
              <a:rPr lang="zh-CN" altLang="zh-CN" sz="2400" dirty="0" smtClean="0"/>
              <a:t>；</a:t>
            </a:r>
            <a:endParaRPr lang="en-US" altLang="zh-CN" sz="2400" dirty="0" smtClean="0"/>
          </a:p>
          <a:p>
            <a:pPr marL="0" indent="0">
              <a:lnSpc>
                <a:spcPct val="120000"/>
              </a:lnSpc>
              <a:buNone/>
            </a:pPr>
            <a:r>
              <a:rPr lang="zh-CN" altLang="zh-CN" sz="2400" dirty="0" smtClean="0"/>
              <a:t>⑧</a:t>
            </a:r>
            <a:r>
              <a:rPr lang="zh-CN" altLang="zh-CN" sz="2400" dirty="0"/>
              <a:t>各类导管管路滑脱与再插率</a:t>
            </a:r>
            <a:r>
              <a:rPr lang="zh-CN" altLang="zh-CN" sz="2400" dirty="0" smtClean="0"/>
              <a:t>；</a:t>
            </a:r>
            <a:endParaRPr lang="en-US" altLang="zh-CN" sz="2400" dirty="0" smtClean="0"/>
          </a:p>
          <a:p>
            <a:pPr marL="0" indent="0">
              <a:lnSpc>
                <a:spcPct val="120000"/>
              </a:lnSpc>
              <a:buNone/>
            </a:pPr>
            <a:r>
              <a:rPr lang="zh-CN" altLang="zh-CN" sz="2400" dirty="0" smtClean="0"/>
              <a:t>⑨</a:t>
            </a:r>
            <a:r>
              <a:rPr lang="zh-CN" altLang="zh-CN" sz="2400" dirty="0"/>
              <a:t>人工气道脱出例数。</a:t>
            </a:r>
          </a:p>
        </p:txBody>
      </p:sp>
    </p:spTree>
    <p:extLst>
      <p:ext uri="{BB962C8B-B14F-4D97-AF65-F5344CB8AC3E}">
        <p14:creationId xmlns:p14="http://schemas.microsoft.com/office/powerpoint/2010/main" xmlns="" val="10605755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重症监护病房的护理质量管理</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3" name="内容占位符 2"/>
          <p:cNvSpPr>
            <a:spLocks noGrp="1"/>
          </p:cNvSpPr>
          <p:nvPr>
            <p:ph idx="1"/>
          </p:nvPr>
        </p:nvSpPr>
        <p:spPr>
          <a:xfrm>
            <a:off x="304800" y="1052736"/>
            <a:ext cx="8610600" cy="4876800"/>
          </a:xfrm>
        </p:spPr>
        <p:txBody>
          <a:bodyPr/>
          <a:lstStyle/>
          <a:p>
            <a:pPr marL="0" indent="0">
              <a:lnSpc>
                <a:spcPct val="200000"/>
              </a:lnSpc>
              <a:buNone/>
            </a:pPr>
            <a:r>
              <a:rPr lang="zh-CN" altLang="zh-CN" sz="3200" dirty="0"/>
              <a:t>（六）</a:t>
            </a:r>
            <a:r>
              <a:rPr lang="en-US" altLang="zh-CN" sz="3200" dirty="0"/>
              <a:t>ICU</a:t>
            </a:r>
            <a:r>
              <a:rPr lang="zh-CN" altLang="zh-CN" sz="3200" dirty="0"/>
              <a:t>常用评分</a:t>
            </a:r>
            <a:r>
              <a:rPr lang="zh-CN" altLang="zh-CN" sz="3200" dirty="0" smtClean="0"/>
              <a:t>系统</a:t>
            </a:r>
            <a:endParaRPr lang="en-US" altLang="zh-CN" sz="3200" dirty="0" smtClean="0"/>
          </a:p>
          <a:p>
            <a:pPr marL="0" lvl="0" indent="0">
              <a:lnSpc>
                <a:spcPct val="200000"/>
              </a:lnSpc>
              <a:buNone/>
            </a:pPr>
            <a:r>
              <a:rPr lang="en-US" altLang="zh-CN" dirty="0" smtClean="0"/>
              <a:t>1</a:t>
            </a:r>
            <a:r>
              <a:rPr lang="zh-CN" altLang="zh-CN" dirty="0" smtClean="0"/>
              <a:t>．急性</a:t>
            </a:r>
            <a:r>
              <a:rPr lang="zh-CN" altLang="zh-CN" dirty="0"/>
              <a:t>生理与慢性健康评分（</a:t>
            </a:r>
            <a:r>
              <a:rPr lang="en-US" altLang="zh-CN" dirty="0"/>
              <a:t>APACHE</a:t>
            </a:r>
            <a:r>
              <a:rPr lang="zh-CN" altLang="zh-CN" dirty="0"/>
              <a:t>） </a:t>
            </a:r>
            <a:endParaRPr lang="en-US" altLang="zh-CN" dirty="0" smtClean="0"/>
          </a:p>
          <a:p>
            <a:pPr marL="0" lvl="0" indent="0">
              <a:lnSpc>
                <a:spcPct val="200000"/>
              </a:lnSpc>
              <a:buNone/>
            </a:pPr>
            <a:r>
              <a:rPr lang="en-US" altLang="zh-CN" dirty="0"/>
              <a:t>2</a:t>
            </a:r>
            <a:r>
              <a:rPr lang="zh-CN" altLang="zh-CN" dirty="0"/>
              <a:t>．治疗干预评价系统</a:t>
            </a:r>
            <a:r>
              <a:rPr lang="zh-CN" altLang="zh-CN" dirty="0" smtClean="0"/>
              <a:t>（</a:t>
            </a:r>
            <a:r>
              <a:rPr lang="en-US" altLang="zh-CN" dirty="0" smtClean="0"/>
              <a:t>TISS</a:t>
            </a:r>
            <a:r>
              <a:rPr lang="zh-CN" altLang="zh-CN" dirty="0"/>
              <a:t>）</a:t>
            </a:r>
            <a:endParaRPr lang="zh-CN" dirty="0">
              <a:solidFill>
                <a:schemeClr val="tx2"/>
              </a:solidFill>
            </a:endParaRPr>
          </a:p>
        </p:txBody>
      </p:sp>
    </p:spTree>
    <p:extLst>
      <p:ext uri="{BB962C8B-B14F-4D97-AF65-F5344CB8AC3E}">
        <p14:creationId xmlns:p14="http://schemas.microsoft.com/office/powerpoint/2010/main" xmlns="" val="13765547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00" name="Group 4"/>
          <p:cNvGrpSpPr>
            <a:grpSpLocks/>
          </p:cNvGrpSpPr>
          <p:nvPr/>
        </p:nvGrpSpPr>
        <p:grpSpPr bwMode="auto">
          <a:xfrm>
            <a:off x="1855939" y="2143116"/>
            <a:ext cx="688975" cy="593725"/>
            <a:chOff x="1110" y="2656"/>
            <a:chExt cx="1549" cy="1351"/>
          </a:xfrm>
        </p:grpSpPr>
        <p:sp>
          <p:nvSpPr>
            <p:cNvPr id="4115" name="AutoShape 5"/>
            <p:cNvSpPr>
              <a:spLocks noChangeArrowheads="1"/>
            </p:cNvSpPr>
            <p:nvPr/>
          </p:nvSpPr>
          <p:spPr bwMode="gray">
            <a:xfrm>
              <a:off x="1123" y="2679"/>
              <a:ext cx="1536" cy="1328"/>
            </a:xfrm>
            <a:prstGeom prst="hexagon">
              <a:avLst>
                <a:gd name="adj" fmla="val 28916"/>
                <a:gd name="vf" fmla="val 115470"/>
              </a:avLst>
            </a:prstGeom>
            <a:gradFill rotWithShape="1">
              <a:gsLst>
                <a:gs pos="0">
                  <a:srgbClr val="CCFFCC"/>
                </a:gs>
                <a:gs pos="100000">
                  <a:srgbClr val="5E765E"/>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6" name="AutoShape 6"/>
            <p:cNvSpPr>
              <a:spLocks noChangeArrowheads="1"/>
            </p:cNvSpPr>
            <p:nvPr/>
          </p:nvSpPr>
          <p:spPr bwMode="gray">
            <a:xfrm>
              <a:off x="1110" y="2656"/>
              <a:ext cx="1536" cy="1328"/>
            </a:xfrm>
            <a:prstGeom prst="hexagon">
              <a:avLst>
                <a:gd name="adj" fmla="val 28916"/>
                <a:gd name="vf" fmla="val 115470"/>
              </a:avLst>
            </a:prstGeom>
            <a:gradFill rotWithShape="1">
              <a:gsLst>
                <a:gs pos="0">
                  <a:srgbClr val="CCFFCC"/>
                </a:gs>
                <a:gs pos="100000">
                  <a:srgbClr val="5E765E"/>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7" name="AutoShape 7"/>
            <p:cNvSpPr>
              <a:spLocks noChangeArrowheads="1"/>
            </p:cNvSpPr>
            <p:nvPr/>
          </p:nvSpPr>
          <p:spPr bwMode="gray">
            <a:xfrm>
              <a:off x="1200" y="2736"/>
              <a:ext cx="1350" cy="1168"/>
            </a:xfrm>
            <a:prstGeom prst="hexagon">
              <a:avLst>
                <a:gd name="adj" fmla="val 28896"/>
                <a:gd name="vf" fmla="val 115470"/>
              </a:avLst>
            </a:prstGeom>
            <a:gradFill rotWithShape="1">
              <a:gsLst>
                <a:gs pos="0">
                  <a:srgbClr val="CCFFCC"/>
                </a:gs>
                <a:gs pos="100000">
                  <a:srgbClr val="5E765E"/>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grpSp>
      <p:sp>
        <p:nvSpPr>
          <p:cNvPr id="4101" name="Text Box 8"/>
          <p:cNvSpPr txBox="1">
            <a:spLocks noChangeArrowheads="1"/>
          </p:cNvSpPr>
          <p:nvPr/>
        </p:nvSpPr>
        <p:spPr bwMode="gray">
          <a:xfrm>
            <a:off x="2028466" y="2319183"/>
            <a:ext cx="33813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dirty="0">
                <a:solidFill>
                  <a:schemeClr val="bg1"/>
                </a:solidFill>
                <a:latin typeface="黑体" pitchFamily="2" charset="-122"/>
                <a:ea typeface="黑体" pitchFamily="2" charset="-122"/>
              </a:rPr>
              <a:t>1</a:t>
            </a:r>
          </a:p>
        </p:txBody>
      </p:sp>
      <p:sp>
        <p:nvSpPr>
          <p:cNvPr id="4105" name="AutoShape 9"/>
          <p:cNvSpPr>
            <a:spLocks noChangeArrowheads="1"/>
          </p:cNvSpPr>
          <p:nvPr/>
        </p:nvSpPr>
        <p:spPr bwMode="gray">
          <a:xfrm>
            <a:off x="1819275" y="3214686"/>
            <a:ext cx="687388" cy="593725"/>
          </a:xfrm>
          <a:prstGeom prst="hexagon">
            <a:avLst>
              <a:gd name="adj" fmla="val 28944"/>
              <a:gd name="vf" fmla="val 115470"/>
            </a:avLst>
          </a:prstGeom>
          <a:gradFill rotWithShape="1">
            <a:gsLst>
              <a:gs pos="0">
                <a:schemeClr val="accent1">
                  <a:gamma/>
                  <a:shade val="46275"/>
                  <a:invGamma/>
                </a:schemeClr>
              </a:gs>
              <a:gs pos="100000">
                <a:schemeClr val="accent1"/>
              </a:gs>
            </a:gsLst>
            <a:lin ang="2700000" scaled="1"/>
          </a:gradFill>
          <a:ln w="9525">
            <a:noFill/>
            <a:miter lim="800000"/>
            <a:headEnd/>
            <a:tailEnd/>
          </a:ln>
          <a:effectLst/>
        </p:spPr>
        <p:txBody>
          <a:bodyPr wrap="none" anchor="ctr"/>
          <a:lstStyle/>
          <a:p>
            <a:pPr>
              <a:defRPr/>
            </a:pPr>
            <a:endParaRPr lang="zh-CN" altLang="en-US">
              <a:ea typeface="宋体" pitchFamily="2" charset="-122"/>
            </a:endParaRPr>
          </a:p>
        </p:txBody>
      </p:sp>
      <p:sp>
        <p:nvSpPr>
          <p:cNvPr id="4103" name="Text Box 10"/>
          <p:cNvSpPr txBox="1">
            <a:spLocks noChangeArrowheads="1"/>
          </p:cNvSpPr>
          <p:nvPr/>
        </p:nvSpPr>
        <p:spPr bwMode="gray">
          <a:xfrm>
            <a:off x="1996908" y="3357562"/>
            <a:ext cx="35401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dirty="0">
                <a:solidFill>
                  <a:schemeClr val="bg1"/>
                </a:solidFill>
                <a:latin typeface="黑体" pitchFamily="2" charset="-122"/>
                <a:ea typeface="黑体" pitchFamily="2" charset="-122"/>
              </a:rPr>
              <a:t>2</a:t>
            </a:r>
          </a:p>
        </p:txBody>
      </p:sp>
      <p:grpSp>
        <p:nvGrpSpPr>
          <p:cNvPr id="4104" name="Group 11"/>
          <p:cNvGrpSpPr>
            <a:grpSpLocks/>
          </p:cNvGrpSpPr>
          <p:nvPr/>
        </p:nvGrpSpPr>
        <p:grpSpPr bwMode="auto">
          <a:xfrm>
            <a:off x="1830220" y="4335473"/>
            <a:ext cx="687388" cy="593725"/>
            <a:chOff x="1110" y="2656"/>
            <a:chExt cx="1549" cy="1351"/>
          </a:xfrm>
        </p:grpSpPr>
        <p:sp>
          <p:nvSpPr>
            <p:cNvPr id="4112" name="AutoShape 12"/>
            <p:cNvSpPr>
              <a:spLocks noChangeArrowheads="1"/>
            </p:cNvSpPr>
            <p:nvPr/>
          </p:nvSpPr>
          <p:spPr bwMode="gray">
            <a:xfrm>
              <a:off x="1123" y="2679"/>
              <a:ext cx="1536" cy="1328"/>
            </a:xfrm>
            <a:prstGeom prst="hexagon">
              <a:avLst>
                <a:gd name="adj" fmla="val 28916"/>
                <a:gd name="vf" fmla="val 115470"/>
              </a:avLst>
            </a:prstGeom>
            <a:gradFill rotWithShape="1">
              <a:gsLst>
                <a:gs pos="0">
                  <a:srgbClr val="66CCFF"/>
                </a:gs>
                <a:gs pos="100000">
                  <a:srgbClr val="2F5E76"/>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3" name="AutoShape 13"/>
            <p:cNvSpPr>
              <a:spLocks noChangeArrowheads="1"/>
            </p:cNvSpPr>
            <p:nvPr/>
          </p:nvSpPr>
          <p:spPr bwMode="gray">
            <a:xfrm>
              <a:off x="1110" y="2656"/>
              <a:ext cx="1536" cy="1328"/>
            </a:xfrm>
            <a:prstGeom prst="hexagon">
              <a:avLst>
                <a:gd name="adj" fmla="val 28916"/>
                <a:gd name="vf" fmla="val 115470"/>
              </a:avLst>
            </a:prstGeom>
            <a:gradFill rotWithShape="1">
              <a:gsLst>
                <a:gs pos="0">
                  <a:srgbClr val="66CCFF"/>
                </a:gs>
                <a:gs pos="100000">
                  <a:srgbClr val="2F5E76"/>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4" name="AutoShape 14"/>
            <p:cNvSpPr>
              <a:spLocks noChangeArrowheads="1"/>
            </p:cNvSpPr>
            <p:nvPr/>
          </p:nvSpPr>
          <p:spPr bwMode="gray">
            <a:xfrm>
              <a:off x="1200" y="2736"/>
              <a:ext cx="1350" cy="1168"/>
            </a:xfrm>
            <a:prstGeom prst="hexagon">
              <a:avLst>
                <a:gd name="adj" fmla="val 28896"/>
                <a:gd name="vf" fmla="val 115470"/>
              </a:avLst>
            </a:prstGeom>
            <a:gradFill rotWithShape="1">
              <a:gsLst>
                <a:gs pos="0">
                  <a:srgbClr val="66CCFF"/>
                </a:gs>
                <a:gs pos="100000">
                  <a:srgbClr val="2F5E76"/>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grpSp>
      <p:sp>
        <p:nvSpPr>
          <p:cNvPr id="2" name="Text Box 15"/>
          <p:cNvSpPr txBox="1">
            <a:spLocks noChangeArrowheads="1"/>
          </p:cNvSpPr>
          <p:nvPr/>
        </p:nvSpPr>
        <p:spPr bwMode="gray">
          <a:xfrm>
            <a:off x="1971675" y="3825875"/>
            <a:ext cx="352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a:solidFill>
                  <a:schemeClr val="bg1"/>
                </a:solidFill>
                <a:latin typeface="黑体" pitchFamily="2" charset="-122"/>
                <a:ea typeface="黑体" pitchFamily="2" charset="-122"/>
              </a:rPr>
              <a:t>3</a:t>
            </a:r>
          </a:p>
        </p:txBody>
      </p:sp>
      <p:sp>
        <p:nvSpPr>
          <p:cNvPr id="4107" name="Text Box 17"/>
          <p:cNvSpPr txBox="1">
            <a:spLocks noChangeArrowheads="1"/>
          </p:cNvSpPr>
          <p:nvPr/>
        </p:nvSpPr>
        <p:spPr bwMode="gray">
          <a:xfrm>
            <a:off x="2020195" y="4488438"/>
            <a:ext cx="301667" cy="3693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dirty="0" smtClean="0">
                <a:solidFill>
                  <a:schemeClr val="bg1"/>
                </a:solidFill>
                <a:latin typeface="黑体" pitchFamily="2" charset="-122"/>
                <a:ea typeface="黑体" pitchFamily="2" charset="-122"/>
              </a:rPr>
              <a:t>3</a:t>
            </a:r>
            <a:endParaRPr lang="en-US" altLang="zh-CN" b="1" dirty="0">
              <a:solidFill>
                <a:schemeClr val="bg1"/>
              </a:solidFill>
              <a:latin typeface="黑体" pitchFamily="2" charset="-122"/>
              <a:ea typeface="黑体" pitchFamily="2" charset="-122"/>
            </a:endParaRPr>
          </a:p>
        </p:txBody>
      </p:sp>
      <p:sp>
        <p:nvSpPr>
          <p:cNvPr id="4108" name="Line 18"/>
          <p:cNvSpPr>
            <a:spLocks noChangeShapeType="1"/>
          </p:cNvSpPr>
          <p:nvPr/>
        </p:nvSpPr>
        <p:spPr bwMode="auto">
          <a:xfrm>
            <a:off x="2555875" y="2643182"/>
            <a:ext cx="4800600"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4109" name="Line 19"/>
          <p:cNvSpPr>
            <a:spLocks noChangeShapeType="1"/>
          </p:cNvSpPr>
          <p:nvPr/>
        </p:nvSpPr>
        <p:spPr bwMode="auto">
          <a:xfrm>
            <a:off x="2528430" y="3786190"/>
            <a:ext cx="4800600"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4110" name="Line 20"/>
          <p:cNvSpPr>
            <a:spLocks noChangeShapeType="1"/>
          </p:cNvSpPr>
          <p:nvPr/>
        </p:nvSpPr>
        <p:spPr bwMode="auto">
          <a:xfrm>
            <a:off x="2544914" y="4929198"/>
            <a:ext cx="4800600"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3" name="标题 2"/>
          <p:cNvSpPr>
            <a:spLocks noGrp="1"/>
          </p:cNvSpPr>
          <p:nvPr>
            <p:ph type="title"/>
          </p:nvPr>
        </p:nvSpPr>
        <p:spPr/>
        <p:txBody>
          <a:bodyPr/>
          <a:lstStyle/>
          <a:p>
            <a:r>
              <a:rPr lang="zh-CN" altLang="en-US" b="1" dirty="0" smtClean="0"/>
              <a:t>目  录</a:t>
            </a:r>
            <a:endParaRPr lang="zh-CN" altLang="en-US" b="1" dirty="0"/>
          </a:p>
        </p:txBody>
      </p:sp>
      <p:sp>
        <p:nvSpPr>
          <p:cNvPr id="20" name="内容占位符 19"/>
          <p:cNvSpPr>
            <a:spLocks noGrp="1"/>
          </p:cNvSpPr>
          <p:nvPr>
            <p:ph idx="1"/>
          </p:nvPr>
        </p:nvSpPr>
        <p:spPr>
          <a:xfrm>
            <a:off x="2714612" y="2000240"/>
            <a:ext cx="5986474" cy="3571900"/>
          </a:xfrm>
        </p:spPr>
        <p:txBody>
          <a:bodyPr/>
          <a:lstStyle/>
          <a:p>
            <a:pPr>
              <a:buNone/>
            </a:pPr>
            <a:r>
              <a:rPr lang="zh-CN" altLang="en-US" sz="3200" dirty="0" smtClean="0"/>
              <a:t>重症监护病房的设置</a:t>
            </a:r>
            <a:endParaRPr lang="en-US" altLang="zh-CN" sz="3200" dirty="0" smtClean="0"/>
          </a:p>
          <a:p>
            <a:pPr>
              <a:buNone/>
            </a:pPr>
            <a:endParaRPr lang="en-US" altLang="zh-CN" sz="3200" dirty="0" smtClean="0"/>
          </a:p>
          <a:p>
            <a:pPr>
              <a:buNone/>
            </a:pPr>
            <a:r>
              <a:rPr lang="zh-CN" altLang="en-US" sz="3200" dirty="0" smtClean="0"/>
              <a:t>重症监护病房护理管理</a:t>
            </a:r>
            <a:endParaRPr lang="en-US" altLang="zh-CN" sz="3200" dirty="0" smtClean="0"/>
          </a:p>
          <a:p>
            <a:pPr>
              <a:buNone/>
            </a:pPr>
            <a:endParaRPr lang="en-US" altLang="zh-CN" sz="3200" dirty="0" smtClean="0"/>
          </a:p>
          <a:p>
            <a:pPr>
              <a:buNone/>
            </a:pPr>
            <a:r>
              <a:rPr lang="zh-CN" altLang="en-US" sz="3200" dirty="0" smtClean="0"/>
              <a:t>重症监护病房的感染管理</a:t>
            </a:r>
            <a:endParaRPr lang="en-US" altLang="zh-CN" sz="3200" dirty="0" smtClean="0"/>
          </a:p>
        </p:txBody>
      </p:sp>
    </p:spTree>
    <p:extLst>
      <p:ext uri="{BB962C8B-B14F-4D97-AF65-F5344CB8AC3E}">
        <p14:creationId xmlns:p14="http://schemas.microsoft.com/office/powerpoint/2010/main" xmlns="" val="14352768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3" name="内容占位符 2"/>
          <p:cNvSpPr>
            <a:spLocks noGrp="1"/>
          </p:cNvSpPr>
          <p:nvPr>
            <p:ph idx="1"/>
          </p:nvPr>
        </p:nvSpPr>
        <p:spPr>
          <a:xfrm>
            <a:off x="304800" y="2307704"/>
            <a:ext cx="8610600" cy="1121296"/>
          </a:xfrm>
        </p:spPr>
        <p:txBody>
          <a:bodyPr/>
          <a:lstStyle/>
          <a:p>
            <a:pPr marL="0" indent="0" algn="ctr">
              <a:lnSpc>
                <a:spcPct val="130000"/>
              </a:lnSpc>
              <a:buNone/>
            </a:pPr>
            <a:r>
              <a:rPr lang="zh-CN" altLang="zh-CN" sz="4000" dirty="0"/>
              <a:t>第三节</a:t>
            </a:r>
            <a:r>
              <a:rPr lang="en-US" altLang="zh-CN" sz="4000" dirty="0"/>
              <a:t>  </a:t>
            </a:r>
            <a:r>
              <a:rPr lang="zh-CN" altLang="zh-CN" sz="4000" dirty="0"/>
              <a:t>重症监护病房感染管理</a:t>
            </a:r>
          </a:p>
          <a:p>
            <a:pPr lvl="0" rtl="0">
              <a:lnSpc>
                <a:spcPct val="130000"/>
              </a:lnSpc>
            </a:pPr>
            <a:endParaRPr lang="zh-CN" b="1" dirty="0">
              <a:solidFill>
                <a:schemeClr val="tx2"/>
              </a:solidFill>
            </a:endParaRP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xmlns="" val="13117567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重症监护病房感染管理</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3" name="内容占位符 2"/>
          <p:cNvSpPr>
            <a:spLocks noGrp="1"/>
          </p:cNvSpPr>
          <p:nvPr>
            <p:ph idx="1"/>
          </p:nvPr>
        </p:nvSpPr>
        <p:spPr>
          <a:xfrm>
            <a:off x="428596" y="1371600"/>
            <a:ext cx="7959828" cy="4876800"/>
          </a:xfrm>
        </p:spPr>
        <p:txBody>
          <a:bodyPr/>
          <a:lstStyle/>
          <a:p>
            <a:r>
              <a:rPr lang="zh-CN" altLang="en-US" sz="3600" dirty="0" smtClean="0"/>
              <a:t>定义</a:t>
            </a:r>
            <a:endParaRPr lang="en-US" altLang="zh-CN" sz="3600" dirty="0" smtClean="0"/>
          </a:p>
          <a:p>
            <a:pPr>
              <a:lnSpc>
                <a:spcPct val="150000"/>
              </a:lnSpc>
              <a:buNone/>
            </a:pPr>
            <a:r>
              <a:rPr lang="en-US" altLang="zh-CN" sz="3200" dirty="0" smtClean="0">
                <a:solidFill>
                  <a:srgbClr val="FF0000"/>
                </a:solidFill>
              </a:rPr>
              <a:t>      </a:t>
            </a:r>
            <a:r>
              <a:rPr lang="zh-CN" altLang="zh-CN" sz="3200" dirty="0" smtClean="0">
                <a:solidFill>
                  <a:srgbClr val="FF0000"/>
                </a:solidFill>
              </a:rPr>
              <a:t>医院感染</a:t>
            </a:r>
            <a:r>
              <a:rPr lang="zh-CN" altLang="zh-CN" sz="3200" dirty="0" smtClean="0"/>
              <a:t>是指住院患者在医院内获得的感染，包括在住院期间发生的感染和在医院内获得出院后发生的感染。</a:t>
            </a:r>
            <a:endParaRPr lang="zh-CN" altLang="zh-CN" sz="3200" dirty="0"/>
          </a:p>
        </p:txBody>
      </p:sp>
    </p:spTree>
    <p:extLst>
      <p:ext uri="{BB962C8B-B14F-4D97-AF65-F5344CB8AC3E}">
        <p14:creationId xmlns:p14="http://schemas.microsoft.com/office/powerpoint/2010/main" xmlns="" val="4739385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重症监护病房感染控制概述</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3" name="内容占位符 2"/>
          <p:cNvSpPr>
            <a:spLocks noGrp="1"/>
          </p:cNvSpPr>
          <p:nvPr>
            <p:ph idx="1"/>
          </p:nvPr>
        </p:nvSpPr>
        <p:spPr>
          <a:xfrm>
            <a:off x="179512" y="1196752"/>
            <a:ext cx="8568952" cy="5051648"/>
          </a:xfrm>
        </p:spPr>
        <p:txBody>
          <a:bodyPr/>
          <a:lstStyle/>
          <a:p>
            <a:pPr>
              <a:lnSpc>
                <a:spcPct val="130000"/>
              </a:lnSpc>
              <a:buNone/>
            </a:pPr>
            <a:r>
              <a:rPr lang="zh-CN" altLang="zh-CN" dirty="0" smtClean="0"/>
              <a:t>（一）</a:t>
            </a:r>
            <a:r>
              <a:rPr lang="en-US" altLang="zh-CN" dirty="0" smtClean="0"/>
              <a:t>ICU</a:t>
            </a:r>
            <a:r>
              <a:rPr lang="zh-CN" altLang="zh-CN" dirty="0" smtClean="0"/>
              <a:t>医院感染的危险因素</a:t>
            </a:r>
          </a:p>
          <a:p>
            <a:pPr>
              <a:lnSpc>
                <a:spcPct val="130000"/>
              </a:lnSpc>
              <a:buNone/>
            </a:pPr>
            <a:r>
              <a:rPr lang="en-US" altLang="zh-CN" sz="2400" dirty="0" smtClean="0">
                <a:solidFill>
                  <a:srgbClr val="FF0000"/>
                </a:solidFill>
              </a:rPr>
              <a:t>    1</a:t>
            </a:r>
            <a:r>
              <a:rPr lang="zh-CN" altLang="en-US" sz="2400" dirty="0" smtClean="0">
                <a:solidFill>
                  <a:srgbClr val="FF0000"/>
                </a:solidFill>
              </a:rPr>
              <a:t>．</a:t>
            </a:r>
            <a:r>
              <a:rPr lang="zh-CN" altLang="zh-CN" sz="2400" dirty="0" smtClean="0">
                <a:solidFill>
                  <a:srgbClr val="FF0000"/>
                </a:solidFill>
              </a:rPr>
              <a:t>患者自身</a:t>
            </a:r>
            <a:r>
              <a:rPr lang="en-US" altLang="zh-CN" sz="2400" dirty="0" smtClean="0">
                <a:solidFill>
                  <a:srgbClr val="FF0000"/>
                </a:solidFill>
              </a:rPr>
              <a:t> </a:t>
            </a:r>
            <a:r>
              <a:rPr lang="zh-CN" altLang="zh-CN" sz="2400" dirty="0" smtClean="0">
                <a:solidFill>
                  <a:srgbClr val="FF0000"/>
                </a:solidFill>
              </a:rPr>
              <a:t>因素</a:t>
            </a:r>
            <a:r>
              <a:rPr lang="en-US" altLang="zh-CN" sz="2400" dirty="0" smtClean="0">
                <a:solidFill>
                  <a:srgbClr val="FF0000"/>
                </a:solidFill>
              </a:rPr>
              <a:t>  </a:t>
            </a:r>
            <a:r>
              <a:rPr lang="zh-CN" altLang="zh-CN" sz="2000" dirty="0" smtClean="0"/>
              <a:t>年龄＞</a:t>
            </a:r>
            <a:r>
              <a:rPr lang="en-US" altLang="zh-CN" sz="2000" dirty="0" smtClean="0"/>
              <a:t>70</a:t>
            </a:r>
            <a:r>
              <a:rPr lang="zh-CN" altLang="zh-CN" sz="2000" dirty="0" smtClean="0"/>
              <a:t>岁，基础疾病、营养不良、肥胖，不良生活方式。</a:t>
            </a:r>
            <a:endParaRPr lang="zh-CN" altLang="zh-CN" sz="2400" dirty="0" smtClean="0"/>
          </a:p>
          <a:p>
            <a:pPr>
              <a:lnSpc>
                <a:spcPct val="130000"/>
              </a:lnSpc>
              <a:buNone/>
            </a:pPr>
            <a:r>
              <a:rPr lang="en-US" altLang="zh-CN" sz="2400" dirty="0" smtClean="0">
                <a:solidFill>
                  <a:srgbClr val="FF0000"/>
                </a:solidFill>
              </a:rPr>
              <a:t>    2</a:t>
            </a:r>
            <a:r>
              <a:rPr lang="zh-CN" altLang="en-US" sz="2400" dirty="0" smtClean="0">
                <a:solidFill>
                  <a:srgbClr val="FF0000"/>
                </a:solidFill>
              </a:rPr>
              <a:t> ．</a:t>
            </a:r>
            <a:r>
              <a:rPr lang="zh-CN" altLang="zh-CN" sz="2400" dirty="0" smtClean="0">
                <a:solidFill>
                  <a:srgbClr val="FF0000"/>
                </a:solidFill>
              </a:rPr>
              <a:t>疾病因素</a:t>
            </a:r>
            <a:r>
              <a:rPr lang="en-US" altLang="zh-CN" sz="2400" dirty="0" smtClean="0">
                <a:solidFill>
                  <a:srgbClr val="FF0000"/>
                </a:solidFill>
              </a:rPr>
              <a:t>  </a:t>
            </a:r>
            <a:r>
              <a:rPr lang="zh-CN" altLang="zh-CN" sz="2000" dirty="0" smtClean="0"/>
              <a:t>休克、重大创伤、器官衰竭、胸腹部外科手术，</a:t>
            </a:r>
            <a:r>
              <a:rPr lang="en-US" altLang="zh-CN" sz="2000" dirty="0" smtClean="0"/>
              <a:t>ICU</a:t>
            </a:r>
            <a:r>
              <a:rPr lang="zh-CN" altLang="zh-CN" sz="2000" dirty="0" smtClean="0"/>
              <a:t>停留时间＞</a:t>
            </a:r>
            <a:r>
              <a:rPr lang="en-US" altLang="zh-CN" sz="2000" dirty="0" smtClean="0"/>
              <a:t>3d</a:t>
            </a:r>
            <a:r>
              <a:rPr lang="zh-CN" altLang="zh-CN" sz="2000" dirty="0" smtClean="0"/>
              <a:t>。</a:t>
            </a:r>
            <a:endParaRPr lang="zh-CN" altLang="zh-CN" sz="2400" dirty="0" smtClean="0"/>
          </a:p>
          <a:p>
            <a:pPr>
              <a:lnSpc>
                <a:spcPct val="130000"/>
              </a:lnSpc>
              <a:buNone/>
            </a:pPr>
            <a:r>
              <a:rPr lang="en-US" altLang="zh-CN" sz="2400" dirty="0" smtClean="0">
                <a:solidFill>
                  <a:srgbClr val="FF0000"/>
                </a:solidFill>
              </a:rPr>
              <a:t>    3</a:t>
            </a:r>
            <a:r>
              <a:rPr lang="zh-CN" altLang="en-US" sz="2400" dirty="0" smtClean="0">
                <a:solidFill>
                  <a:srgbClr val="FF0000"/>
                </a:solidFill>
              </a:rPr>
              <a:t> ．</a:t>
            </a:r>
            <a:r>
              <a:rPr lang="zh-CN" altLang="zh-CN" sz="2400" dirty="0" smtClean="0">
                <a:solidFill>
                  <a:srgbClr val="FF0000"/>
                </a:solidFill>
              </a:rPr>
              <a:t>环境因素</a:t>
            </a:r>
            <a:r>
              <a:rPr lang="en-US" altLang="zh-CN" sz="2400" dirty="0" smtClean="0">
                <a:solidFill>
                  <a:srgbClr val="FF0000"/>
                </a:solidFill>
              </a:rPr>
              <a:t> </a:t>
            </a:r>
            <a:r>
              <a:rPr lang="en-US" altLang="zh-CN" sz="2400" dirty="0" smtClean="0"/>
              <a:t> </a:t>
            </a:r>
            <a:r>
              <a:rPr lang="zh-CN" altLang="zh-CN" sz="2000" dirty="0" smtClean="0"/>
              <a:t>病室布局不合理，床位空间狭小，室内换气不足等。</a:t>
            </a:r>
            <a:endParaRPr lang="zh-CN" altLang="zh-CN" sz="2400" dirty="0" smtClean="0"/>
          </a:p>
          <a:p>
            <a:pPr>
              <a:lnSpc>
                <a:spcPct val="130000"/>
              </a:lnSpc>
              <a:buNone/>
            </a:pPr>
            <a:r>
              <a:rPr lang="en-US" altLang="zh-CN" sz="2400" dirty="0" smtClean="0">
                <a:solidFill>
                  <a:srgbClr val="FF0000"/>
                </a:solidFill>
              </a:rPr>
              <a:t>    4</a:t>
            </a:r>
            <a:r>
              <a:rPr lang="zh-CN" altLang="en-US" sz="2400" dirty="0" smtClean="0">
                <a:solidFill>
                  <a:srgbClr val="FF0000"/>
                </a:solidFill>
              </a:rPr>
              <a:t> ．</a:t>
            </a:r>
            <a:r>
              <a:rPr lang="zh-CN" altLang="zh-CN" sz="2400" dirty="0" smtClean="0">
                <a:solidFill>
                  <a:srgbClr val="FF0000"/>
                </a:solidFill>
              </a:rPr>
              <a:t>医务人员因素</a:t>
            </a:r>
            <a:r>
              <a:rPr lang="en-US" altLang="zh-CN" sz="2400" dirty="0" smtClean="0">
                <a:solidFill>
                  <a:srgbClr val="FF0000"/>
                </a:solidFill>
              </a:rPr>
              <a:t>  </a:t>
            </a:r>
            <a:r>
              <a:rPr lang="zh-CN" altLang="zh-CN" sz="2000" dirty="0" smtClean="0"/>
              <a:t>手卫生</a:t>
            </a:r>
            <a:r>
              <a:rPr lang="zh-CN" altLang="en-US" sz="2000" dirty="0" smtClean="0"/>
              <a:t>、</a:t>
            </a:r>
            <a:r>
              <a:rPr lang="zh-CN" altLang="zh-CN" sz="2000" dirty="0" smtClean="0"/>
              <a:t>无菌观念。</a:t>
            </a:r>
            <a:endParaRPr lang="zh-CN" altLang="zh-CN" sz="2400" dirty="0" smtClean="0"/>
          </a:p>
          <a:p>
            <a:pPr>
              <a:lnSpc>
                <a:spcPct val="130000"/>
              </a:lnSpc>
              <a:buNone/>
            </a:pPr>
            <a:r>
              <a:rPr lang="en-US" altLang="zh-CN" sz="2400" dirty="0" smtClean="0">
                <a:solidFill>
                  <a:srgbClr val="FF0000"/>
                </a:solidFill>
              </a:rPr>
              <a:t>    5</a:t>
            </a:r>
            <a:r>
              <a:rPr lang="zh-CN" altLang="en-US" sz="2400" dirty="0" smtClean="0">
                <a:solidFill>
                  <a:srgbClr val="FF0000"/>
                </a:solidFill>
              </a:rPr>
              <a:t> ．</a:t>
            </a:r>
            <a:r>
              <a:rPr lang="zh-CN" altLang="zh-CN" sz="2400" dirty="0" smtClean="0">
                <a:solidFill>
                  <a:srgbClr val="FF0000"/>
                </a:solidFill>
              </a:rPr>
              <a:t>治疗因素</a:t>
            </a:r>
            <a:r>
              <a:rPr lang="en-US" altLang="zh-CN" sz="2400" dirty="0" smtClean="0">
                <a:solidFill>
                  <a:srgbClr val="FF0000"/>
                </a:solidFill>
              </a:rPr>
              <a:t>  </a:t>
            </a:r>
            <a:r>
              <a:rPr lang="zh-CN" altLang="zh-CN" sz="2000" dirty="0" smtClean="0"/>
              <a:t>气管插管</a:t>
            </a:r>
            <a:r>
              <a:rPr lang="en-US" altLang="zh-CN" sz="2000" dirty="0" smtClean="0"/>
              <a:t>/</a:t>
            </a:r>
            <a:r>
              <a:rPr lang="zh-CN" altLang="zh-CN" sz="2000" dirty="0" smtClean="0"/>
              <a:t>切开、机械通气、导尿管、静脉导管等有创性操作，镇静和麻醉，广谱抗生素导致的细菌耐药。</a:t>
            </a:r>
            <a:endParaRPr lang="zh-CN" altLang="zh-CN" sz="3600" dirty="0" smtClean="0"/>
          </a:p>
          <a:p>
            <a:pPr lvl="1" rtl="0">
              <a:lnSpc>
                <a:spcPct val="130000"/>
              </a:lnSpc>
            </a:pPr>
            <a:endParaRPr lang="zh-CN" altLang="en-US" sz="2800" b="1" dirty="0">
              <a:solidFill>
                <a:schemeClr val="tx2"/>
              </a:solidFill>
            </a:endParaRPr>
          </a:p>
        </p:txBody>
      </p:sp>
    </p:spTree>
    <p:extLst>
      <p:ext uri="{BB962C8B-B14F-4D97-AF65-F5344CB8AC3E}">
        <p14:creationId xmlns:p14="http://schemas.microsoft.com/office/powerpoint/2010/main" xmlns="" val="17702263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重症监护病房感染控制概述</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3" name="内容占位符 2"/>
          <p:cNvSpPr>
            <a:spLocks noGrp="1"/>
          </p:cNvSpPr>
          <p:nvPr>
            <p:ph idx="1"/>
          </p:nvPr>
        </p:nvSpPr>
        <p:spPr>
          <a:xfrm>
            <a:off x="304800" y="1124744"/>
            <a:ext cx="8610600" cy="5123656"/>
          </a:xfrm>
        </p:spPr>
        <p:txBody>
          <a:bodyPr/>
          <a:lstStyle/>
          <a:p>
            <a:pPr>
              <a:lnSpc>
                <a:spcPct val="150000"/>
              </a:lnSpc>
              <a:buNone/>
            </a:pPr>
            <a:r>
              <a:rPr lang="zh-CN" altLang="zh-CN" dirty="0" smtClean="0"/>
              <a:t>（二）</a:t>
            </a:r>
            <a:r>
              <a:rPr lang="en-US" altLang="zh-CN" dirty="0" smtClean="0"/>
              <a:t>ICU</a:t>
            </a:r>
            <a:r>
              <a:rPr lang="zh-CN" altLang="zh-CN" dirty="0" smtClean="0"/>
              <a:t>医院感染控制的基本原则</a:t>
            </a:r>
          </a:p>
          <a:p>
            <a:pPr>
              <a:lnSpc>
                <a:spcPct val="150000"/>
              </a:lnSpc>
              <a:buNone/>
            </a:pPr>
            <a:r>
              <a:rPr lang="en-US" altLang="zh-CN" sz="2400" dirty="0" smtClean="0"/>
              <a:t>1</a:t>
            </a:r>
            <a:r>
              <a:rPr lang="zh-CN" altLang="zh-CN" sz="2400" dirty="0" smtClean="0"/>
              <a:t>．完善制度，提高感染监控意识</a:t>
            </a:r>
          </a:p>
          <a:p>
            <a:pPr>
              <a:lnSpc>
                <a:spcPct val="150000"/>
              </a:lnSpc>
              <a:buNone/>
            </a:pPr>
            <a:r>
              <a:rPr lang="en-US" altLang="zh-CN" sz="2400" dirty="0" smtClean="0"/>
              <a:t>2</a:t>
            </a:r>
            <a:r>
              <a:rPr lang="zh-CN" altLang="zh-CN" sz="2400" dirty="0" smtClean="0"/>
              <a:t>．重视环境消毒，保证合理物流通道</a:t>
            </a:r>
          </a:p>
          <a:p>
            <a:pPr>
              <a:lnSpc>
                <a:spcPct val="150000"/>
              </a:lnSpc>
              <a:buNone/>
            </a:pPr>
            <a:r>
              <a:rPr lang="en-US" altLang="zh-CN" sz="2400" dirty="0" smtClean="0"/>
              <a:t>3</a:t>
            </a:r>
            <a:r>
              <a:rPr lang="zh-CN" altLang="zh-CN" sz="2400" dirty="0" smtClean="0"/>
              <a:t>．加强人员管理，规范一次性物品使用要求</a:t>
            </a:r>
          </a:p>
          <a:p>
            <a:pPr>
              <a:lnSpc>
                <a:spcPct val="150000"/>
              </a:lnSpc>
              <a:buNone/>
            </a:pPr>
            <a:r>
              <a:rPr lang="en-US" altLang="zh-CN" sz="2400" dirty="0" smtClean="0"/>
              <a:t>4</a:t>
            </a:r>
            <a:r>
              <a:rPr lang="zh-CN" altLang="zh-CN" sz="2400" dirty="0" smtClean="0"/>
              <a:t>．强调手卫生规范的落实</a:t>
            </a:r>
            <a:endParaRPr lang="en-US" altLang="zh-CN" sz="2400" dirty="0" smtClean="0"/>
          </a:p>
          <a:p>
            <a:pPr>
              <a:lnSpc>
                <a:spcPct val="150000"/>
              </a:lnSpc>
              <a:buNone/>
            </a:pPr>
            <a:r>
              <a:rPr lang="zh-CN" altLang="en-US" sz="2000" dirty="0" smtClean="0"/>
              <a:t>　　</a:t>
            </a:r>
            <a:r>
              <a:rPr lang="zh-CN" altLang="zh-CN" sz="2000" dirty="0" smtClean="0"/>
              <a:t>（</a:t>
            </a:r>
            <a:r>
              <a:rPr lang="en-US" altLang="zh-CN" sz="2000" dirty="0" smtClean="0"/>
              <a:t>1</a:t>
            </a:r>
            <a:r>
              <a:rPr lang="zh-CN" altLang="zh-CN" sz="2000" dirty="0" smtClean="0"/>
              <a:t>）洗手或卫生手消毒的指征</a:t>
            </a:r>
            <a:endParaRPr lang="en-US" altLang="zh-CN" sz="2000" dirty="0" smtClean="0"/>
          </a:p>
          <a:p>
            <a:pPr>
              <a:lnSpc>
                <a:spcPct val="150000"/>
              </a:lnSpc>
              <a:buNone/>
            </a:pPr>
            <a:r>
              <a:rPr lang="zh-CN" altLang="en-US" sz="2000" dirty="0" smtClean="0"/>
              <a:t>　　</a:t>
            </a:r>
            <a:r>
              <a:rPr lang="zh-CN" altLang="zh-CN" sz="2000" dirty="0" smtClean="0"/>
              <a:t>（</a:t>
            </a:r>
            <a:r>
              <a:rPr lang="en-US" altLang="zh-CN" sz="2000" dirty="0" smtClean="0"/>
              <a:t>2</a:t>
            </a:r>
            <a:r>
              <a:rPr lang="zh-CN" altLang="zh-CN" sz="2000" dirty="0" smtClean="0"/>
              <a:t>）先洗手后手卫生消毒的指征</a:t>
            </a:r>
          </a:p>
        </p:txBody>
      </p:sp>
      <p:sp>
        <p:nvSpPr>
          <p:cNvPr id="5" name="圆角矩形 4"/>
          <p:cNvSpPr/>
          <p:nvPr/>
        </p:nvSpPr>
        <p:spPr>
          <a:xfrm>
            <a:off x="4427984" y="2132856"/>
            <a:ext cx="4716016" cy="43924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buNone/>
            </a:pPr>
            <a:r>
              <a:rPr lang="zh-CN" altLang="zh-CN" b="1" dirty="0" smtClean="0">
                <a:solidFill>
                  <a:schemeClr val="tx2"/>
                </a:solidFill>
              </a:rPr>
              <a:t>（</a:t>
            </a:r>
            <a:r>
              <a:rPr lang="en-US" altLang="zh-CN" b="1" dirty="0" smtClean="0">
                <a:solidFill>
                  <a:schemeClr val="tx2"/>
                </a:solidFill>
              </a:rPr>
              <a:t>1</a:t>
            </a:r>
            <a:r>
              <a:rPr lang="zh-CN" altLang="zh-CN" b="1" dirty="0" smtClean="0">
                <a:solidFill>
                  <a:schemeClr val="tx2"/>
                </a:solidFill>
              </a:rPr>
              <a:t>）洗手或卫生手消毒</a:t>
            </a:r>
            <a:r>
              <a:rPr lang="zh-CN" altLang="zh-CN" b="1" dirty="0" smtClean="0">
                <a:solidFill>
                  <a:schemeClr val="tx2"/>
                </a:solidFill>
              </a:rPr>
              <a:t>的</a:t>
            </a:r>
            <a:r>
              <a:rPr lang="zh-CN" altLang="en-US" b="1" dirty="0" smtClean="0">
                <a:solidFill>
                  <a:schemeClr val="tx2"/>
                </a:solidFill>
              </a:rPr>
              <a:t>适应证</a:t>
            </a:r>
            <a:r>
              <a:rPr lang="zh-CN" altLang="zh-CN" b="1" dirty="0" smtClean="0">
                <a:solidFill>
                  <a:schemeClr val="tx2"/>
                </a:solidFill>
              </a:rPr>
              <a:t>：</a:t>
            </a:r>
            <a:endParaRPr lang="en-US" altLang="zh-CN" b="1" dirty="0" smtClean="0">
              <a:solidFill>
                <a:schemeClr val="tx2"/>
              </a:solidFill>
            </a:endParaRPr>
          </a:p>
          <a:p>
            <a:pPr>
              <a:lnSpc>
                <a:spcPct val="130000"/>
              </a:lnSpc>
              <a:buNone/>
            </a:pPr>
            <a:r>
              <a:rPr lang="zh-CN" altLang="zh-CN" b="1" dirty="0" smtClean="0">
                <a:solidFill>
                  <a:schemeClr val="tx2"/>
                </a:solidFill>
              </a:rPr>
              <a:t>①直接接触每个患者前后，从同一患者身体的污染部位移动到清洁部位时；</a:t>
            </a:r>
            <a:endParaRPr lang="en-US" altLang="zh-CN" b="1" dirty="0" smtClean="0">
              <a:solidFill>
                <a:schemeClr val="tx2"/>
              </a:solidFill>
            </a:endParaRPr>
          </a:p>
          <a:p>
            <a:pPr>
              <a:lnSpc>
                <a:spcPct val="130000"/>
              </a:lnSpc>
              <a:buNone/>
            </a:pPr>
            <a:r>
              <a:rPr lang="zh-CN" altLang="zh-CN" b="1" dirty="0" smtClean="0">
                <a:solidFill>
                  <a:schemeClr val="tx2"/>
                </a:solidFill>
              </a:rPr>
              <a:t>②接触患者黏膜、破损皮肤或伤口前后，接触患者的血液、体液、分泌物、排泄物、伤口敷料等之后；</a:t>
            </a:r>
            <a:endParaRPr lang="en-US" altLang="zh-CN" b="1" dirty="0" smtClean="0">
              <a:solidFill>
                <a:schemeClr val="tx2"/>
              </a:solidFill>
            </a:endParaRPr>
          </a:p>
          <a:p>
            <a:pPr>
              <a:lnSpc>
                <a:spcPct val="130000"/>
              </a:lnSpc>
              <a:buNone/>
            </a:pPr>
            <a:r>
              <a:rPr lang="zh-CN" altLang="zh-CN" b="1" dirty="0" smtClean="0">
                <a:solidFill>
                  <a:schemeClr val="tx2"/>
                </a:solidFill>
              </a:rPr>
              <a:t>③穿脱隔离衣前后，摘手套后；</a:t>
            </a:r>
            <a:endParaRPr lang="en-US" altLang="zh-CN" b="1" dirty="0" smtClean="0">
              <a:solidFill>
                <a:schemeClr val="tx2"/>
              </a:solidFill>
            </a:endParaRPr>
          </a:p>
          <a:p>
            <a:pPr>
              <a:lnSpc>
                <a:spcPct val="130000"/>
              </a:lnSpc>
              <a:buNone/>
            </a:pPr>
            <a:r>
              <a:rPr lang="zh-CN" altLang="zh-CN" b="1" dirty="0" smtClean="0">
                <a:solidFill>
                  <a:schemeClr val="tx2"/>
                </a:solidFill>
              </a:rPr>
              <a:t>④进行无菌操作、接触清洁、无菌物品之前；</a:t>
            </a:r>
            <a:endParaRPr lang="en-US" altLang="zh-CN" b="1" dirty="0" smtClean="0">
              <a:solidFill>
                <a:schemeClr val="tx2"/>
              </a:solidFill>
            </a:endParaRPr>
          </a:p>
          <a:p>
            <a:pPr>
              <a:lnSpc>
                <a:spcPct val="130000"/>
              </a:lnSpc>
              <a:buNone/>
            </a:pPr>
            <a:r>
              <a:rPr lang="zh-CN" altLang="zh-CN" b="1" dirty="0" smtClean="0">
                <a:solidFill>
                  <a:schemeClr val="tx2"/>
                </a:solidFill>
              </a:rPr>
              <a:t>⑤接触患者周围环境及物品后；⑥处理药物或配餐前。</a:t>
            </a:r>
          </a:p>
        </p:txBody>
      </p:sp>
      <p:sp>
        <p:nvSpPr>
          <p:cNvPr id="6" name="圆角矩形 5"/>
          <p:cNvSpPr/>
          <p:nvPr/>
        </p:nvSpPr>
        <p:spPr>
          <a:xfrm>
            <a:off x="4427984" y="2780928"/>
            <a:ext cx="4716016" cy="23762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buNone/>
            </a:pPr>
            <a:r>
              <a:rPr lang="zh-CN" altLang="zh-CN" b="1" dirty="0" smtClean="0">
                <a:solidFill>
                  <a:schemeClr val="tx2"/>
                </a:solidFill>
              </a:rPr>
              <a:t>（</a:t>
            </a:r>
            <a:r>
              <a:rPr lang="en-US" altLang="zh-CN" b="1" dirty="0" smtClean="0">
                <a:solidFill>
                  <a:schemeClr val="tx2"/>
                </a:solidFill>
              </a:rPr>
              <a:t>2</a:t>
            </a:r>
            <a:r>
              <a:rPr lang="zh-CN" altLang="zh-CN" b="1" dirty="0" smtClean="0">
                <a:solidFill>
                  <a:schemeClr val="tx2"/>
                </a:solidFill>
              </a:rPr>
              <a:t>）先洗手后手卫生消毒</a:t>
            </a:r>
            <a:r>
              <a:rPr lang="zh-CN" altLang="zh-CN" b="1" dirty="0" smtClean="0">
                <a:solidFill>
                  <a:schemeClr val="tx2"/>
                </a:solidFill>
              </a:rPr>
              <a:t>的</a:t>
            </a:r>
            <a:r>
              <a:rPr lang="zh-CN" altLang="en-US" b="1" dirty="0" smtClean="0">
                <a:solidFill>
                  <a:schemeClr val="tx2"/>
                </a:solidFill>
              </a:rPr>
              <a:t>适应证</a:t>
            </a:r>
            <a:r>
              <a:rPr lang="zh-CN" altLang="zh-CN" b="1" dirty="0" smtClean="0">
                <a:solidFill>
                  <a:schemeClr val="tx2"/>
                </a:solidFill>
              </a:rPr>
              <a:t>：</a:t>
            </a:r>
            <a:endParaRPr lang="en-US" altLang="zh-CN" b="1" dirty="0" smtClean="0">
              <a:solidFill>
                <a:schemeClr val="tx2"/>
              </a:solidFill>
            </a:endParaRPr>
          </a:p>
          <a:p>
            <a:pPr>
              <a:lnSpc>
                <a:spcPct val="130000"/>
              </a:lnSpc>
              <a:buNone/>
            </a:pPr>
            <a:r>
              <a:rPr lang="zh-CN" altLang="zh-CN" b="1" dirty="0" smtClean="0">
                <a:solidFill>
                  <a:schemeClr val="tx2"/>
                </a:solidFill>
              </a:rPr>
              <a:t>①接触患者的血液、体液和分泌物以及被传染性致病微生物污染的物品后；</a:t>
            </a:r>
            <a:endParaRPr lang="en-US" altLang="zh-CN" b="1" dirty="0" smtClean="0">
              <a:solidFill>
                <a:schemeClr val="tx2"/>
              </a:solidFill>
            </a:endParaRPr>
          </a:p>
          <a:p>
            <a:pPr>
              <a:lnSpc>
                <a:spcPct val="130000"/>
              </a:lnSpc>
              <a:buNone/>
            </a:pPr>
            <a:r>
              <a:rPr lang="zh-CN" altLang="zh-CN" b="1" dirty="0" smtClean="0">
                <a:solidFill>
                  <a:schemeClr val="tx2"/>
                </a:solidFill>
              </a:rPr>
              <a:t>②直接为传染病患者进行检查、治疗、护理或处理传染患者污物之后。</a:t>
            </a:r>
            <a:endParaRPr lang="zh-CN" altLang="zh-CN" b="1" dirty="0">
              <a:solidFill>
                <a:schemeClr val="tx2"/>
              </a:solidFill>
            </a:endParaRPr>
          </a:p>
        </p:txBody>
      </p:sp>
    </p:spTree>
    <p:extLst>
      <p:ext uri="{BB962C8B-B14F-4D97-AF65-F5344CB8AC3E}">
        <p14:creationId xmlns:p14="http://schemas.microsoft.com/office/powerpoint/2010/main" xmlns="" val="4250805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6" name="内容占位符 5"/>
          <p:cNvSpPr>
            <a:spLocks noGrp="1"/>
          </p:cNvSpPr>
          <p:nvPr>
            <p:ph idx="1"/>
          </p:nvPr>
        </p:nvSpPr>
        <p:spPr>
          <a:xfrm>
            <a:off x="304800" y="1052736"/>
            <a:ext cx="8610600" cy="4876800"/>
          </a:xfrm>
        </p:spPr>
        <p:txBody>
          <a:bodyPr/>
          <a:lstStyle/>
          <a:p>
            <a:pPr>
              <a:lnSpc>
                <a:spcPct val="130000"/>
              </a:lnSpc>
              <a:buNone/>
            </a:pPr>
            <a:r>
              <a:rPr lang="zh-CN" altLang="zh-CN" dirty="0" smtClean="0"/>
              <a:t>（一）导管相关血行感染的预防和控制</a:t>
            </a:r>
          </a:p>
          <a:p>
            <a:pPr>
              <a:lnSpc>
                <a:spcPct val="130000"/>
              </a:lnSpc>
            </a:pPr>
            <a:r>
              <a:rPr lang="zh-CN" altLang="en-US" dirty="0" smtClean="0"/>
              <a:t>定义：</a:t>
            </a:r>
            <a:endParaRPr lang="en-US" altLang="zh-CN" dirty="0" smtClean="0"/>
          </a:p>
          <a:p>
            <a:pPr>
              <a:lnSpc>
                <a:spcPct val="130000"/>
              </a:lnSpc>
              <a:buNone/>
            </a:pPr>
            <a:r>
              <a:rPr lang="en-US" altLang="zh-CN" dirty="0" smtClean="0"/>
              <a:t>       </a:t>
            </a:r>
            <a:r>
              <a:rPr lang="zh-CN" altLang="zh-CN" sz="2400" u="sng" dirty="0" smtClean="0"/>
              <a:t>导管相关血行感染（</a:t>
            </a:r>
            <a:r>
              <a:rPr lang="en-US" altLang="zh-CN" sz="2400" u="sng" dirty="0" smtClean="0"/>
              <a:t>catheter related bloodstream infection</a:t>
            </a:r>
            <a:r>
              <a:rPr lang="zh-CN" altLang="zh-CN" sz="2400" u="sng" dirty="0" smtClean="0"/>
              <a:t>，</a:t>
            </a:r>
            <a:r>
              <a:rPr lang="en-US" altLang="zh-CN" sz="2400" u="sng" dirty="0" smtClean="0"/>
              <a:t>CRBSI</a:t>
            </a:r>
            <a:r>
              <a:rPr lang="zh-CN" altLang="zh-CN" sz="2400" dirty="0" smtClean="0"/>
              <a:t>）指留置血管内装置的患者出现菌血症，经外周静脉抽取血液培养至少一次结果阳性，同时伴有感染的临床表现，且除导管外无其他明确的血行感染源。</a:t>
            </a:r>
            <a:endParaRPr lang="en-US" altLang="zh-CN" sz="2400" dirty="0" smtClean="0"/>
          </a:p>
          <a:p>
            <a:pPr>
              <a:lnSpc>
                <a:spcPct val="130000"/>
              </a:lnSpc>
              <a:buNone/>
            </a:pPr>
            <a:r>
              <a:rPr lang="en-US" altLang="zh-CN" sz="2400" dirty="0" smtClean="0"/>
              <a:t>      </a:t>
            </a:r>
            <a:endParaRPr lang="zh-CN" altLang="zh-CN" sz="2400" dirty="0" smtClean="0"/>
          </a:p>
          <a:p>
            <a:endParaRPr lang="zh-CN" altLang="en-US" dirty="0"/>
          </a:p>
        </p:txBody>
      </p:sp>
    </p:spTree>
    <p:extLst>
      <p:ext uri="{BB962C8B-B14F-4D97-AF65-F5344CB8AC3E}">
        <p14:creationId xmlns:p14="http://schemas.microsoft.com/office/powerpoint/2010/main" xmlns="" val="35918916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6" name="TextBox 5"/>
          <p:cNvSpPr txBox="1"/>
          <p:nvPr/>
        </p:nvSpPr>
        <p:spPr>
          <a:xfrm>
            <a:off x="539552" y="908720"/>
            <a:ext cx="7632848" cy="5816977"/>
          </a:xfrm>
          <a:prstGeom prst="rect">
            <a:avLst/>
          </a:prstGeom>
          <a:noFill/>
        </p:spPr>
        <p:txBody>
          <a:bodyPr wrap="square" rtlCol="0">
            <a:spAutoFit/>
          </a:bodyPr>
          <a:lstStyle/>
          <a:p>
            <a:pPr>
              <a:lnSpc>
                <a:spcPct val="150000"/>
              </a:lnSpc>
            </a:pPr>
            <a:r>
              <a:rPr lang="zh-CN" altLang="zh-CN" sz="2800" b="1" dirty="0" smtClean="0">
                <a:solidFill>
                  <a:schemeClr val="tx2"/>
                </a:solidFill>
              </a:rPr>
              <a:t>（一）导管相关血行感染的预防和控制</a:t>
            </a:r>
          </a:p>
          <a:p>
            <a:pPr>
              <a:lnSpc>
                <a:spcPct val="150000"/>
              </a:lnSpc>
            </a:pPr>
            <a:r>
              <a:rPr lang="en-US" altLang="zh-CN" sz="2800" b="1" dirty="0" smtClean="0">
                <a:solidFill>
                  <a:schemeClr val="tx2"/>
                </a:solidFill>
              </a:rPr>
              <a:t>1</a:t>
            </a:r>
            <a:r>
              <a:rPr lang="zh-CN" altLang="zh-CN" sz="2800" b="1" dirty="0" smtClean="0">
                <a:solidFill>
                  <a:schemeClr val="tx2"/>
                </a:solidFill>
              </a:rPr>
              <a:t>．病因</a:t>
            </a:r>
          </a:p>
          <a:p>
            <a:pPr>
              <a:lnSpc>
                <a:spcPct val="150000"/>
              </a:lnSpc>
            </a:pPr>
            <a:r>
              <a:rPr lang="en-US" altLang="zh-CN" sz="2000" b="1" dirty="0" smtClean="0">
                <a:solidFill>
                  <a:srgbClr val="FF0000"/>
                </a:solidFill>
              </a:rPr>
              <a:t>    1</a:t>
            </a:r>
            <a:r>
              <a:rPr lang="zh-CN" altLang="zh-CN" sz="2000" b="1" dirty="0" smtClean="0">
                <a:solidFill>
                  <a:srgbClr val="FF0000"/>
                </a:solidFill>
              </a:rPr>
              <a:t>）致病因素：</a:t>
            </a:r>
            <a:r>
              <a:rPr lang="zh-CN" altLang="zh-CN" sz="2000" b="1" dirty="0" smtClean="0">
                <a:solidFill>
                  <a:schemeClr val="tx2"/>
                </a:solidFill>
              </a:rPr>
              <a:t>宿主因素、导管位置及微生物与导管相互作用</a:t>
            </a:r>
            <a:r>
              <a:rPr lang="zh-CN" altLang="en-US" sz="2000" b="1" dirty="0" smtClean="0">
                <a:solidFill>
                  <a:schemeClr val="tx2"/>
                </a:solidFill>
              </a:rPr>
              <a:t>、</a:t>
            </a:r>
            <a:r>
              <a:rPr lang="zh-CN" altLang="zh-CN" sz="2000" b="1" dirty="0" smtClean="0">
                <a:solidFill>
                  <a:schemeClr val="tx2"/>
                </a:solidFill>
              </a:rPr>
              <a:t>导管类型、留置时间、置管位置、医护人员无菌操作执行情况等。</a:t>
            </a:r>
          </a:p>
          <a:p>
            <a:pPr>
              <a:lnSpc>
                <a:spcPct val="150000"/>
              </a:lnSpc>
            </a:pPr>
            <a:r>
              <a:rPr lang="en-US" altLang="zh-CN" sz="2000" b="1" dirty="0" smtClean="0">
                <a:solidFill>
                  <a:srgbClr val="FF0000"/>
                </a:solidFill>
              </a:rPr>
              <a:t>    2</a:t>
            </a:r>
            <a:r>
              <a:rPr lang="zh-CN" altLang="zh-CN" sz="2000" b="1" dirty="0" smtClean="0">
                <a:solidFill>
                  <a:srgbClr val="FF0000"/>
                </a:solidFill>
              </a:rPr>
              <a:t>）感染途径：</a:t>
            </a:r>
            <a:endParaRPr lang="en-US" altLang="zh-CN" sz="2000" b="1" dirty="0" smtClean="0">
              <a:solidFill>
                <a:srgbClr val="FF0000"/>
              </a:solidFill>
            </a:endParaRPr>
          </a:p>
          <a:p>
            <a:pPr>
              <a:lnSpc>
                <a:spcPct val="150000"/>
              </a:lnSpc>
            </a:pPr>
            <a:r>
              <a:rPr lang="en-US" altLang="zh-CN" sz="2000" b="1" dirty="0" smtClean="0">
                <a:solidFill>
                  <a:schemeClr val="tx2"/>
                </a:solidFill>
              </a:rPr>
              <a:t>    </a:t>
            </a:r>
            <a:r>
              <a:rPr lang="zh-CN" altLang="zh-CN" sz="2000" b="1" dirty="0" smtClean="0">
                <a:solidFill>
                  <a:schemeClr val="tx2"/>
                </a:solidFill>
              </a:rPr>
              <a:t>①皮肤表面的细菌在穿刺时或之后，通过皮下致导管皮内段至导管尖端的细菌定植，随后引起局部或全身感染；</a:t>
            </a:r>
            <a:endParaRPr lang="en-US" altLang="zh-CN" sz="2000" b="1" dirty="0" smtClean="0">
              <a:solidFill>
                <a:schemeClr val="tx2"/>
              </a:solidFill>
            </a:endParaRPr>
          </a:p>
          <a:p>
            <a:pPr>
              <a:lnSpc>
                <a:spcPct val="150000"/>
              </a:lnSpc>
            </a:pPr>
            <a:r>
              <a:rPr lang="en-US" altLang="zh-CN" sz="2000" b="1" dirty="0" smtClean="0">
                <a:solidFill>
                  <a:schemeClr val="tx2"/>
                </a:solidFill>
              </a:rPr>
              <a:t>    </a:t>
            </a:r>
            <a:r>
              <a:rPr lang="zh-CN" altLang="zh-CN" sz="2000" b="1" dirty="0" smtClean="0">
                <a:solidFill>
                  <a:schemeClr val="tx2"/>
                </a:solidFill>
              </a:rPr>
              <a:t>②另一感染灶的微生物通过血行播散至导管，在导管</a:t>
            </a:r>
            <a:r>
              <a:rPr lang="zh-CN" altLang="zh-CN" sz="2000" b="1" dirty="0" smtClean="0">
                <a:solidFill>
                  <a:schemeClr val="tx2"/>
                </a:solidFill>
              </a:rPr>
              <a:t>上</a:t>
            </a:r>
            <a:r>
              <a:rPr lang="zh-CN" altLang="en-US" sz="2000" b="1" dirty="0" smtClean="0">
                <a:solidFill>
                  <a:schemeClr val="tx2"/>
                </a:solidFill>
              </a:rPr>
              <a:t>黏附</a:t>
            </a:r>
            <a:r>
              <a:rPr lang="zh-CN" altLang="zh-CN" sz="2000" b="1" dirty="0" smtClean="0">
                <a:solidFill>
                  <a:schemeClr val="tx2"/>
                </a:solidFill>
              </a:rPr>
              <a:t>定植</a:t>
            </a:r>
            <a:r>
              <a:rPr lang="zh-CN" altLang="zh-CN" sz="2000" b="1" dirty="0" smtClean="0">
                <a:solidFill>
                  <a:schemeClr val="tx2"/>
                </a:solidFill>
              </a:rPr>
              <a:t>引起感染；</a:t>
            </a:r>
            <a:endParaRPr lang="en-US" altLang="zh-CN" sz="2000" b="1" dirty="0" smtClean="0">
              <a:solidFill>
                <a:schemeClr val="tx2"/>
              </a:solidFill>
            </a:endParaRPr>
          </a:p>
          <a:p>
            <a:pPr>
              <a:lnSpc>
                <a:spcPct val="150000"/>
              </a:lnSpc>
            </a:pPr>
            <a:r>
              <a:rPr lang="en-US" altLang="zh-CN" sz="2000" b="1" dirty="0" smtClean="0">
                <a:solidFill>
                  <a:schemeClr val="tx2"/>
                </a:solidFill>
              </a:rPr>
              <a:t>    </a:t>
            </a:r>
            <a:r>
              <a:rPr lang="zh-CN" altLang="zh-CN" sz="2000" b="1" dirty="0" smtClean="0">
                <a:solidFill>
                  <a:schemeClr val="tx2"/>
                </a:solidFill>
              </a:rPr>
              <a:t>③微生物污染导管接头和内腔，导致管腔内细菌繁殖，引起感染。</a:t>
            </a:r>
            <a:r>
              <a:rPr lang="zh-CN" altLang="zh-CN" sz="2000" b="1" i="1" dirty="0" smtClean="0">
                <a:solidFill>
                  <a:schemeClr val="tx2"/>
                </a:solidFill>
              </a:rPr>
              <a:t>其中，前两种属于腔外途径，第三种为腔内途径。</a:t>
            </a:r>
          </a:p>
          <a:p>
            <a:endParaRPr lang="zh-CN" altLang="en-US" dirty="0"/>
          </a:p>
        </p:txBody>
      </p:sp>
    </p:spTree>
    <p:extLst>
      <p:ext uri="{BB962C8B-B14F-4D97-AF65-F5344CB8AC3E}">
        <p14:creationId xmlns:p14="http://schemas.microsoft.com/office/powerpoint/2010/main" xmlns="" val="42134109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3" name="内容占位符 2"/>
          <p:cNvSpPr>
            <a:spLocks noGrp="1"/>
          </p:cNvSpPr>
          <p:nvPr>
            <p:ph idx="1"/>
          </p:nvPr>
        </p:nvSpPr>
        <p:spPr>
          <a:xfrm>
            <a:off x="304800" y="1052736"/>
            <a:ext cx="8610600" cy="5472608"/>
          </a:xfrm>
        </p:spPr>
        <p:txBody>
          <a:bodyPr/>
          <a:lstStyle/>
          <a:p>
            <a:pPr>
              <a:lnSpc>
                <a:spcPct val="130000"/>
              </a:lnSpc>
              <a:buNone/>
            </a:pPr>
            <a:r>
              <a:rPr lang="zh-CN" altLang="zh-CN" dirty="0" smtClean="0"/>
              <a:t>（一）导管相关血行感染的预防和控制</a:t>
            </a:r>
            <a:endParaRPr lang="en-US" altLang="zh-CN" dirty="0" smtClean="0"/>
          </a:p>
          <a:p>
            <a:pPr>
              <a:lnSpc>
                <a:spcPct val="130000"/>
              </a:lnSpc>
              <a:buNone/>
            </a:pPr>
            <a:r>
              <a:rPr lang="en-US" altLang="zh-CN" sz="2400" dirty="0" smtClean="0"/>
              <a:t>2</a:t>
            </a:r>
            <a:r>
              <a:rPr lang="zh-CN" altLang="zh-CN" sz="2400" dirty="0" smtClean="0"/>
              <a:t>．诊断</a:t>
            </a:r>
          </a:p>
          <a:p>
            <a:pPr>
              <a:lnSpc>
                <a:spcPct val="150000"/>
              </a:lnSpc>
              <a:buNone/>
            </a:pPr>
            <a:r>
              <a:rPr lang="zh-CN" altLang="zh-CN" sz="2000" dirty="0" smtClean="0"/>
              <a:t>（</a:t>
            </a:r>
            <a:r>
              <a:rPr lang="en-US" altLang="zh-CN" sz="2000" dirty="0" smtClean="0"/>
              <a:t>1</a:t>
            </a:r>
            <a:r>
              <a:rPr lang="zh-CN" altLang="zh-CN" sz="2000" dirty="0" smtClean="0"/>
              <a:t>）确诊：</a:t>
            </a:r>
            <a:r>
              <a:rPr lang="zh-CN" altLang="zh-CN" sz="2000" dirty="0" smtClean="0">
                <a:solidFill>
                  <a:srgbClr val="FF0000"/>
                </a:solidFill>
              </a:rPr>
              <a:t>具备下述任</a:t>
            </a:r>
            <a:r>
              <a:rPr lang="en-US" altLang="zh-CN" sz="2000" dirty="0" smtClean="0">
                <a:solidFill>
                  <a:srgbClr val="FF0000"/>
                </a:solidFill>
              </a:rPr>
              <a:t>1</a:t>
            </a:r>
            <a:r>
              <a:rPr lang="zh-CN" altLang="zh-CN" sz="2000" dirty="0" smtClean="0">
                <a:solidFill>
                  <a:srgbClr val="FF0000"/>
                </a:solidFill>
              </a:rPr>
              <a:t>项，可证明导管为感染来源。</a:t>
            </a:r>
            <a:endParaRPr lang="en-US" altLang="zh-CN" sz="2000" dirty="0" smtClean="0">
              <a:solidFill>
                <a:srgbClr val="FF0000"/>
              </a:solidFill>
            </a:endParaRPr>
          </a:p>
          <a:p>
            <a:pPr>
              <a:lnSpc>
                <a:spcPct val="150000"/>
              </a:lnSpc>
              <a:buNone/>
            </a:pPr>
            <a:r>
              <a:rPr lang="en-US" altLang="zh-CN" sz="2000" dirty="0" smtClean="0"/>
              <a:t>    </a:t>
            </a:r>
            <a:r>
              <a:rPr lang="zh-CN" altLang="zh-CN" sz="2000" dirty="0" smtClean="0"/>
              <a:t>①</a:t>
            </a:r>
            <a:r>
              <a:rPr lang="en-US" altLang="zh-CN" sz="2000" dirty="0" smtClean="0"/>
              <a:t>1</a:t>
            </a:r>
            <a:r>
              <a:rPr lang="zh-CN" altLang="zh-CN" sz="2000" dirty="0" smtClean="0"/>
              <a:t>次半定量导管培养</a:t>
            </a:r>
            <a:r>
              <a:rPr lang="zh-CN" altLang="zh-CN" sz="2000" dirty="0" smtClean="0">
                <a:solidFill>
                  <a:srgbClr val="FF0000"/>
                </a:solidFill>
              </a:rPr>
              <a:t>阳性</a:t>
            </a:r>
            <a:r>
              <a:rPr lang="zh-CN" altLang="zh-CN" sz="2000" dirty="0" smtClean="0"/>
              <a:t>或定量导管培养</a:t>
            </a:r>
            <a:r>
              <a:rPr lang="zh-CN" altLang="zh-CN" sz="2000" dirty="0" smtClean="0">
                <a:solidFill>
                  <a:srgbClr val="FF0000"/>
                </a:solidFill>
              </a:rPr>
              <a:t>阳性</a:t>
            </a:r>
            <a:r>
              <a:rPr lang="zh-CN" altLang="zh-CN" sz="2000" dirty="0" smtClean="0"/>
              <a:t>，同时外周静脉血培养</a:t>
            </a:r>
            <a:r>
              <a:rPr lang="zh-CN" altLang="zh-CN" sz="2000" dirty="0" smtClean="0">
                <a:solidFill>
                  <a:srgbClr val="FF0000"/>
                </a:solidFill>
              </a:rPr>
              <a:t>阳性</a:t>
            </a:r>
            <a:r>
              <a:rPr lang="zh-CN" altLang="en-US" sz="2000" dirty="0" smtClean="0"/>
              <a:t>，</a:t>
            </a:r>
            <a:r>
              <a:rPr lang="zh-CN" altLang="zh-CN" sz="2000" dirty="0" smtClean="0"/>
              <a:t>且与导管节段为</a:t>
            </a:r>
            <a:r>
              <a:rPr lang="zh-CN" altLang="zh-CN" sz="2000" dirty="0" smtClean="0">
                <a:solidFill>
                  <a:srgbClr val="FF0000"/>
                </a:solidFill>
              </a:rPr>
              <a:t>同一微生物</a:t>
            </a:r>
            <a:r>
              <a:rPr lang="zh-CN" altLang="zh-CN" sz="2000" dirty="0" smtClean="0"/>
              <a:t>；</a:t>
            </a:r>
            <a:endParaRPr lang="en-US" altLang="zh-CN" sz="2000" dirty="0" smtClean="0"/>
          </a:p>
          <a:p>
            <a:pPr>
              <a:lnSpc>
                <a:spcPct val="150000"/>
              </a:lnSpc>
              <a:buNone/>
            </a:pPr>
            <a:r>
              <a:rPr lang="en-US" altLang="zh-CN" sz="2000" dirty="0" smtClean="0"/>
              <a:t>    </a:t>
            </a:r>
            <a:r>
              <a:rPr lang="zh-CN" altLang="zh-CN" sz="2000" dirty="0" smtClean="0"/>
              <a:t>②从导管和外周静脉同时抽血做定量血培养，两者菌落计数比</a:t>
            </a:r>
            <a:r>
              <a:rPr lang="zh-CN" altLang="zh-CN" sz="2000" dirty="0" smtClean="0">
                <a:solidFill>
                  <a:srgbClr val="FF0000"/>
                </a:solidFill>
              </a:rPr>
              <a:t>≥</a:t>
            </a:r>
            <a:r>
              <a:rPr lang="en-US" altLang="zh-CN" sz="2000" dirty="0" smtClean="0">
                <a:solidFill>
                  <a:srgbClr val="FF0000"/>
                </a:solidFill>
              </a:rPr>
              <a:t>5︰1</a:t>
            </a:r>
            <a:r>
              <a:rPr lang="zh-CN" altLang="zh-CN" sz="2000" dirty="0" smtClean="0"/>
              <a:t>；</a:t>
            </a:r>
            <a:endParaRPr lang="en-US" altLang="zh-CN" sz="2000" dirty="0" smtClean="0"/>
          </a:p>
          <a:p>
            <a:pPr>
              <a:lnSpc>
                <a:spcPct val="150000"/>
              </a:lnSpc>
              <a:buNone/>
            </a:pPr>
            <a:r>
              <a:rPr lang="en-US" altLang="zh-CN" sz="2000" dirty="0" smtClean="0"/>
              <a:t>    </a:t>
            </a:r>
            <a:r>
              <a:rPr lang="zh-CN" altLang="zh-CN" sz="2000" dirty="0" smtClean="0"/>
              <a:t>③从中心静脉导管和外周静脉同时抽血做定性血培养，中心静脉导管血培养阳性出现时间比外周血培养阳性至少</a:t>
            </a:r>
            <a:r>
              <a:rPr lang="zh-CN" altLang="zh-CN" sz="2000" dirty="0" smtClean="0">
                <a:solidFill>
                  <a:srgbClr val="FF0000"/>
                </a:solidFill>
              </a:rPr>
              <a:t>早</a:t>
            </a:r>
            <a:r>
              <a:rPr lang="en-US" altLang="zh-CN" sz="2000" dirty="0" smtClean="0">
                <a:solidFill>
                  <a:srgbClr val="FF0000"/>
                </a:solidFill>
              </a:rPr>
              <a:t>2h</a:t>
            </a:r>
            <a:r>
              <a:rPr lang="zh-CN" altLang="zh-CN" sz="2000" dirty="0" smtClean="0"/>
              <a:t>；</a:t>
            </a:r>
            <a:endParaRPr lang="en-US" altLang="zh-CN" sz="2000" dirty="0" smtClean="0"/>
          </a:p>
          <a:p>
            <a:pPr>
              <a:lnSpc>
                <a:spcPct val="150000"/>
              </a:lnSpc>
              <a:buNone/>
            </a:pPr>
            <a:r>
              <a:rPr lang="en-US" altLang="zh-CN" sz="2000" dirty="0" smtClean="0"/>
              <a:t>    </a:t>
            </a:r>
            <a:r>
              <a:rPr lang="zh-CN" altLang="zh-CN" sz="2000" dirty="0" smtClean="0"/>
              <a:t>④外周血和导管出口部位脓液培养均</a:t>
            </a:r>
            <a:r>
              <a:rPr lang="zh-CN" altLang="zh-CN" sz="2000" dirty="0" smtClean="0">
                <a:solidFill>
                  <a:srgbClr val="FF0000"/>
                </a:solidFill>
              </a:rPr>
              <a:t>阳性</a:t>
            </a:r>
            <a:r>
              <a:rPr lang="zh-CN" altLang="zh-CN" sz="2000" dirty="0" smtClean="0"/>
              <a:t>，并为</a:t>
            </a:r>
            <a:r>
              <a:rPr lang="zh-CN" altLang="zh-CN" sz="2000" dirty="0" smtClean="0">
                <a:solidFill>
                  <a:srgbClr val="FF0000"/>
                </a:solidFill>
              </a:rPr>
              <a:t>同一株微生物</a:t>
            </a:r>
            <a:r>
              <a:rPr lang="zh-CN" altLang="zh-CN" sz="2000" dirty="0" smtClean="0"/>
              <a:t>。</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3318635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3" name="内容占位符 2"/>
          <p:cNvSpPr>
            <a:spLocks noGrp="1"/>
          </p:cNvSpPr>
          <p:nvPr>
            <p:ph idx="1"/>
          </p:nvPr>
        </p:nvSpPr>
        <p:spPr>
          <a:xfrm>
            <a:off x="179512" y="1052736"/>
            <a:ext cx="8735888" cy="5544616"/>
          </a:xfrm>
        </p:spPr>
        <p:txBody>
          <a:bodyPr/>
          <a:lstStyle/>
          <a:p>
            <a:pPr>
              <a:lnSpc>
                <a:spcPct val="150000"/>
              </a:lnSpc>
              <a:buNone/>
            </a:pPr>
            <a:r>
              <a:rPr lang="zh-CN" altLang="zh-CN" dirty="0" smtClean="0"/>
              <a:t>（一）导管相关血行感染的预防和控制</a:t>
            </a:r>
            <a:endParaRPr lang="en-US" altLang="zh-CN" dirty="0" smtClean="0"/>
          </a:p>
          <a:p>
            <a:pPr>
              <a:lnSpc>
                <a:spcPct val="150000"/>
              </a:lnSpc>
              <a:buNone/>
            </a:pPr>
            <a:r>
              <a:rPr lang="en-US" altLang="zh-CN" sz="2400" dirty="0" smtClean="0"/>
              <a:t>2</a:t>
            </a:r>
            <a:r>
              <a:rPr lang="zh-CN" altLang="zh-CN" sz="2400" dirty="0" smtClean="0"/>
              <a:t>．诊断</a:t>
            </a:r>
            <a:endParaRPr lang="en-US" altLang="zh-CN" sz="2400" dirty="0" smtClean="0"/>
          </a:p>
          <a:p>
            <a:pPr>
              <a:lnSpc>
                <a:spcPct val="150000"/>
              </a:lnSpc>
              <a:buNone/>
            </a:pPr>
            <a:r>
              <a:rPr lang="en-US" altLang="zh-CN" sz="2000" dirty="0" smtClean="0"/>
              <a:t>    </a:t>
            </a:r>
            <a:r>
              <a:rPr lang="zh-CN" altLang="zh-CN" sz="2000" dirty="0" smtClean="0"/>
              <a:t>（</a:t>
            </a:r>
            <a:r>
              <a:rPr lang="en-US" altLang="zh-CN" sz="2000" dirty="0" smtClean="0"/>
              <a:t>2</a:t>
            </a:r>
            <a:r>
              <a:rPr lang="zh-CN" altLang="zh-CN" sz="2000" dirty="0" smtClean="0"/>
              <a:t>）临床诊断：具备下述</a:t>
            </a:r>
            <a:r>
              <a:rPr lang="en-US" altLang="zh-CN" sz="2000" dirty="0" smtClean="0"/>
              <a:t>1</a:t>
            </a:r>
            <a:r>
              <a:rPr lang="zh-CN" altLang="zh-CN" sz="2000" dirty="0" smtClean="0"/>
              <a:t>项，提示导管极有</a:t>
            </a:r>
            <a:r>
              <a:rPr lang="zh-CN" altLang="zh-CN" sz="2000" dirty="0" smtClean="0">
                <a:solidFill>
                  <a:srgbClr val="FF0000"/>
                </a:solidFill>
              </a:rPr>
              <a:t>可能为</a:t>
            </a:r>
            <a:r>
              <a:rPr lang="zh-CN" altLang="zh-CN" sz="2000" dirty="0" smtClean="0"/>
              <a:t>感染的来源。</a:t>
            </a:r>
            <a:endParaRPr lang="en-US" altLang="zh-CN" sz="2000" dirty="0" smtClean="0"/>
          </a:p>
          <a:p>
            <a:pPr>
              <a:lnSpc>
                <a:spcPct val="150000"/>
              </a:lnSpc>
              <a:buNone/>
            </a:pPr>
            <a:r>
              <a:rPr lang="en-US" altLang="zh-CN" sz="2000" dirty="0" smtClean="0"/>
              <a:t>    </a:t>
            </a:r>
            <a:r>
              <a:rPr lang="zh-CN" altLang="zh-CN" sz="2000" dirty="0" smtClean="0"/>
              <a:t>①具有严重感染的临床表现，且导管头或导管节段的定量或半定量培养阳性，但血培养阴性。除导管无其他感染来源可寻，并在拔除导管</a:t>
            </a:r>
            <a:r>
              <a:rPr lang="en-US" altLang="zh-CN" sz="2000" dirty="0" smtClean="0"/>
              <a:t>48h</a:t>
            </a:r>
            <a:r>
              <a:rPr lang="zh-CN" altLang="zh-CN" sz="2000" dirty="0" smtClean="0"/>
              <a:t>内未用新的抗生素治疗，症状好转；</a:t>
            </a:r>
            <a:endParaRPr lang="en-US" altLang="zh-CN" sz="2000" dirty="0" smtClean="0"/>
          </a:p>
          <a:p>
            <a:pPr>
              <a:lnSpc>
                <a:spcPct val="150000"/>
              </a:lnSpc>
              <a:buNone/>
            </a:pPr>
            <a:r>
              <a:rPr lang="en-US" altLang="zh-CN" sz="2000" dirty="0" smtClean="0"/>
              <a:t>    </a:t>
            </a:r>
            <a:r>
              <a:rPr lang="zh-CN" altLang="zh-CN" sz="2000" dirty="0" smtClean="0"/>
              <a:t>②菌血症或真菌血症患者，有发热、寒战和</a:t>
            </a:r>
            <a:r>
              <a:rPr lang="zh-CN" altLang="en-US" sz="2000" dirty="0" smtClean="0"/>
              <a:t>（</a:t>
            </a:r>
            <a:r>
              <a:rPr lang="zh-CN" altLang="zh-CN" sz="2000" dirty="0" smtClean="0"/>
              <a:t>或</a:t>
            </a:r>
            <a:r>
              <a:rPr lang="zh-CN" altLang="en-US" sz="2000" dirty="0" smtClean="0"/>
              <a:t>）</a:t>
            </a:r>
            <a:r>
              <a:rPr lang="zh-CN" altLang="zh-CN" sz="2000" dirty="0" smtClean="0"/>
              <a:t>低血压等临床表现且至少两个血培养阳性（其中一个来源于外周血），其结果为同一株皮肤共生菌，但导管节段培养阴性，且没有其他可引起血行感染的来源可寻。</a:t>
            </a:r>
          </a:p>
          <a:p>
            <a:pPr>
              <a:buNone/>
            </a:pPr>
            <a:endParaRPr lang="zh-CN"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3204234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3" name="内容占位符 2"/>
          <p:cNvSpPr>
            <a:spLocks noGrp="1"/>
          </p:cNvSpPr>
          <p:nvPr>
            <p:ph idx="1"/>
          </p:nvPr>
        </p:nvSpPr>
        <p:spPr>
          <a:xfrm>
            <a:off x="179512" y="1052736"/>
            <a:ext cx="8735888" cy="5616624"/>
          </a:xfrm>
        </p:spPr>
        <p:txBody>
          <a:bodyPr/>
          <a:lstStyle/>
          <a:p>
            <a:pPr>
              <a:lnSpc>
                <a:spcPct val="150000"/>
              </a:lnSpc>
              <a:buNone/>
            </a:pPr>
            <a:r>
              <a:rPr lang="zh-CN" altLang="zh-CN" dirty="0" smtClean="0"/>
              <a:t>（一）导管相关血行感染的预防和控制</a:t>
            </a:r>
            <a:endParaRPr lang="en-US" altLang="zh-CN" dirty="0" smtClean="0"/>
          </a:p>
          <a:p>
            <a:pPr>
              <a:lnSpc>
                <a:spcPct val="150000"/>
              </a:lnSpc>
              <a:buNone/>
            </a:pPr>
            <a:r>
              <a:rPr lang="en-US" altLang="zh-CN" sz="2400" dirty="0" smtClean="0"/>
              <a:t>2</a:t>
            </a:r>
            <a:r>
              <a:rPr lang="zh-CN" altLang="zh-CN" sz="2400" dirty="0" smtClean="0"/>
              <a:t>．诊断</a:t>
            </a:r>
            <a:endParaRPr lang="en-US" altLang="zh-CN" sz="2400" dirty="0" smtClean="0"/>
          </a:p>
          <a:p>
            <a:pPr>
              <a:lnSpc>
                <a:spcPct val="150000"/>
              </a:lnSpc>
              <a:buNone/>
            </a:pPr>
            <a:r>
              <a:rPr lang="zh-CN" altLang="zh-CN" sz="2000" dirty="0" smtClean="0"/>
              <a:t>（</a:t>
            </a:r>
            <a:r>
              <a:rPr lang="en-US" altLang="zh-CN" sz="2000" dirty="0" smtClean="0"/>
              <a:t>3</a:t>
            </a:r>
            <a:r>
              <a:rPr lang="zh-CN" altLang="zh-CN" sz="2000" dirty="0" smtClean="0"/>
              <a:t>）拟诊：具备下述</a:t>
            </a:r>
            <a:r>
              <a:rPr lang="en-US" altLang="zh-CN" sz="2000" dirty="0" smtClean="0"/>
              <a:t>1</a:t>
            </a:r>
            <a:r>
              <a:rPr lang="zh-CN" altLang="zh-CN" sz="2000" dirty="0" smtClean="0"/>
              <a:t>项，</a:t>
            </a:r>
            <a:r>
              <a:rPr lang="zh-CN" altLang="zh-CN" sz="2000" dirty="0" smtClean="0">
                <a:solidFill>
                  <a:srgbClr val="FF0000"/>
                </a:solidFill>
              </a:rPr>
              <a:t>不能除外</a:t>
            </a:r>
            <a:r>
              <a:rPr lang="zh-CN" altLang="zh-CN" sz="2000" dirty="0" smtClean="0"/>
              <a:t>导管为感染的来源。</a:t>
            </a:r>
            <a:endParaRPr lang="en-US" altLang="zh-CN" sz="2000" dirty="0" smtClean="0"/>
          </a:p>
          <a:p>
            <a:pPr>
              <a:lnSpc>
                <a:spcPct val="150000"/>
              </a:lnSpc>
              <a:buNone/>
            </a:pPr>
            <a:r>
              <a:rPr lang="en-US" altLang="zh-CN" sz="2000" dirty="0" smtClean="0"/>
              <a:t>    ①</a:t>
            </a:r>
            <a:r>
              <a:rPr lang="zh-CN" altLang="zh-CN" sz="2000" dirty="0" smtClean="0"/>
              <a:t>具有导管相关的严重感染表现，在拔除导管和适当抗生素治疗后症状消退；</a:t>
            </a:r>
            <a:endParaRPr lang="en-US" altLang="zh-CN" sz="2000" dirty="0" smtClean="0"/>
          </a:p>
          <a:p>
            <a:pPr>
              <a:lnSpc>
                <a:spcPct val="150000"/>
              </a:lnSpc>
              <a:buNone/>
            </a:pPr>
            <a:r>
              <a:rPr lang="en-US" altLang="zh-CN" sz="2000" dirty="0" smtClean="0"/>
              <a:t>    ②</a:t>
            </a:r>
            <a:r>
              <a:rPr lang="zh-CN" altLang="zh-CN" sz="2000" dirty="0" smtClean="0"/>
              <a:t>菌血症或真菌血症患者，有发热</a:t>
            </a:r>
            <a:r>
              <a:rPr lang="zh-CN" altLang="zh-CN" sz="2000" dirty="0" smtClean="0"/>
              <a:t>、</a:t>
            </a:r>
            <a:r>
              <a:rPr lang="zh-CN" altLang="en-US" sz="2000" dirty="0" smtClean="0"/>
              <a:t>寒战</a:t>
            </a:r>
            <a:r>
              <a:rPr lang="zh-CN" altLang="zh-CN" sz="2000" dirty="0" smtClean="0"/>
              <a:t>和</a:t>
            </a:r>
            <a:r>
              <a:rPr lang="zh-CN" altLang="zh-CN" sz="2000" dirty="0" smtClean="0"/>
              <a:t>（或）低血压等临床表现且至少有一个血培养阳性（导管血或外周血均可），其结果为皮肤共生菌</a:t>
            </a:r>
            <a:r>
              <a:rPr lang="zh-CN" altLang="en-US" sz="2000" dirty="0" smtClean="0"/>
              <a:t>，</a:t>
            </a:r>
            <a:r>
              <a:rPr lang="zh-CN" altLang="zh-CN" sz="2000" dirty="0" smtClean="0"/>
              <a:t>但导管节段培养阴性，且没有其他可引起血行感染的来源可寻。</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5860909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59296" y="304800"/>
            <a:ext cx="8077200" cy="563563"/>
          </a:xfrm>
        </p:spPr>
        <p:txBody>
          <a:bodyPr/>
          <a:lstStyle/>
          <a:p>
            <a:r>
              <a:rPr lang="zh-CN" altLang="zh-CN" b="1" dirty="0" smtClean="0"/>
              <a:t>重症监护病房感染的预防与控制</a:t>
            </a:r>
            <a:endParaRPr lang="zh-CN" altLang="en-US" b="1" dirty="0"/>
          </a:p>
        </p:txBody>
      </p:sp>
      <p:sp>
        <p:nvSpPr>
          <p:cNvPr id="3" name="内容占位符 2"/>
          <p:cNvSpPr>
            <a:spLocks noGrp="1"/>
          </p:cNvSpPr>
          <p:nvPr>
            <p:ph idx="1"/>
          </p:nvPr>
        </p:nvSpPr>
        <p:spPr>
          <a:xfrm>
            <a:off x="304800" y="1124744"/>
            <a:ext cx="8610600" cy="5040560"/>
          </a:xfrm>
        </p:spPr>
        <p:txBody>
          <a:bodyPr/>
          <a:lstStyle/>
          <a:p>
            <a:pPr>
              <a:lnSpc>
                <a:spcPct val="150000"/>
              </a:lnSpc>
              <a:buNone/>
            </a:pPr>
            <a:r>
              <a:rPr lang="zh-CN" altLang="zh-CN" dirty="0" smtClean="0"/>
              <a:t>（一）导管相关血行感染的预防和控制</a:t>
            </a:r>
            <a:endParaRPr lang="en-US" altLang="zh-CN" dirty="0" smtClean="0"/>
          </a:p>
          <a:p>
            <a:pPr>
              <a:lnSpc>
                <a:spcPct val="150000"/>
              </a:lnSpc>
              <a:buNone/>
            </a:pPr>
            <a:r>
              <a:rPr lang="en-US" altLang="zh-CN" sz="2400" dirty="0" smtClean="0"/>
              <a:t>3</a:t>
            </a:r>
            <a:r>
              <a:rPr lang="zh-CN" altLang="zh-CN" sz="2400" dirty="0" smtClean="0"/>
              <a:t>．防控措施</a:t>
            </a:r>
          </a:p>
          <a:p>
            <a:pPr>
              <a:lnSpc>
                <a:spcPct val="150000"/>
              </a:lnSpc>
              <a:buNone/>
            </a:pPr>
            <a:r>
              <a:rPr lang="zh-CN" altLang="zh-CN" sz="2000" dirty="0" smtClean="0"/>
              <a:t>（</a:t>
            </a:r>
            <a:r>
              <a:rPr lang="en-US" altLang="zh-CN" sz="2000" dirty="0" smtClean="0"/>
              <a:t>1</a:t>
            </a:r>
            <a:r>
              <a:rPr lang="zh-CN" altLang="zh-CN" sz="2000" dirty="0" smtClean="0"/>
              <a:t>）置管时</a:t>
            </a:r>
          </a:p>
          <a:p>
            <a:pPr>
              <a:lnSpc>
                <a:spcPct val="150000"/>
              </a:lnSpc>
              <a:buNone/>
            </a:pPr>
            <a:r>
              <a:rPr lang="en-US" altLang="zh-CN" sz="2000" dirty="0" smtClean="0"/>
              <a:t>1</a:t>
            </a:r>
            <a:r>
              <a:rPr lang="zh-CN" altLang="zh-CN" sz="2000" dirty="0" smtClean="0"/>
              <a:t>）置管使用的医疗器械、器具等灭菌水平。</a:t>
            </a:r>
          </a:p>
          <a:p>
            <a:pPr>
              <a:lnSpc>
                <a:spcPct val="150000"/>
              </a:lnSpc>
              <a:buNone/>
            </a:pPr>
            <a:r>
              <a:rPr lang="en-US" altLang="zh-CN" sz="2000" dirty="0" smtClean="0"/>
              <a:t>2</a:t>
            </a:r>
            <a:r>
              <a:rPr lang="zh-CN" altLang="zh-CN" sz="2000" dirty="0" smtClean="0"/>
              <a:t>）置管时遵守最大限度的无菌操作要求。</a:t>
            </a:r>
          </a:p>
          <a:p>
            <a:pPr>
              <a:lnSpc>
                <a:spcPct val="150000"/>
              </a:lnSpc>
              <a:buNone/>
            </a:pPr>
            <a:r>
              <a:rPr lang="en-US" altLang="zh-CN" sz="2000" dirty="0" smtClean="0"/>
              <a:t>3</a:t>
            </a:r>
            <a:r>
              <a:rPr lang="zh-CN" altLang="zh-CN" sz="2000" dirty="0" smtClean="0"/>
              <a:t>）权衡利弊后选择合适的穿刺点。</a:t>
            </a:r>
          </a:p>
          <a:p>
            <a:pPr>
              <a:lnSpc>
                <a:spcPct val="150000"/>
              </a:lnSpc>
              <a:buNone/>
            </a:pPr>
            <a:r>
              <a:rPr lang="en-US" altLang="zh-CN" sz="2000" dirty="0" smtClean="0"/>
              <a:t>4</a:t>
            </a:r>
            <a:r>
              <a:rPr lang="zh-CN" altLang="zh-CN" sz="2000" dirty="0" smtClean="0"/>
              <a:t>）采用卫生行政部门批准的皮肤消毒剂消毒穿刺部位皮肤。</a:t>
            </a:r>
          </a:p>
          <a:p>
            <a:pPr>
              <a:lnSpc>
                <a:spcPct val="150000"/>
              </a:lnSpc>
              <a:buNone/>
            </a:pPr>
            <a:r>
              <a:rPr lang="en-US" altLang="zh-CN" sz="2000" dirty="0" smtClean="0"/>
              <a:t>5</a:t>
            </a:r>
            <a:r>
              <a:rPr lang="zh-CN" altLang="zh-CN" sz="2000" dirty="0" smtClean="0"/>
              <a:t>）皮肤病或患</a:t>
            </a:r>
            <a:r>
              <a:rPr lang="zh-CN" altLang="en-US" sz="2000" dirty="0" smtClean="0"/>
              <a:t>呼吸道疾病</a:t>
            </a:r>
            <a:r>
              <a:rPr lang="zh-CN" altLang="zh-CN" sz="2000" dirty="0" smtClean="0"/>
              <a:t>，以及携带或感染多重耐药菌的医务人员，在未治愈前不应当进行置管操作。</a:t>
            </a:r>
          </a:p>
          <a:p>
            <a:pPr>
              <a:lnSpc>
                <a:spcPct val="200000"/>
              </a:lnSpc>
            </a:pPr>
            <a:endParaRPr lang="zh-CN" altLang="en-US"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69409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zh-CN" b="1" dirty="0" smtClean="0">
                <a:ea typeface="宋体" pitchFamily="2" charset="-122"/>
              </a:rPr>
              <a:t>学习目标</a:t>
            </a:r>
            <a:endParaRPr lang="zh-CN" altLang="en-US" b="1" dirty="0" smtClean="0">
              <a:ea typeface="宋体" pitchFamily="2" charset="-122"/>
            </a:endParaRPr>
          </a:p>
        </p:txBody>
      </p:sp>
      <p:sp>
        <p:nvSpPr>
          <p:cNvPr id="5123" name="Rectangle 3"/>
          <p:cNvSpPr>
            <a:spLocks noGrp="1" noChangeArrowheads="1"/>
          </p:cNvSpPr>
          <p:nvPr>
            <p:ph type="body" idx="1"/>
          </p:nvPr>
        </p:nvSpPr>
        <p:spPr>
          <a:xfrm>
            <a:off x="323528" y="1000108"/>
            <a:ext cx="8610600" cy="5643602"/>
          </a:xfrm>
        </p:spPr>
        <p:txBody>
          <a:bodyPr/>
          <a:lstStyle/>
          <a:p>
            <a:r>
              <a:rPr lang="zh-CN" altLang="en-US" dirty="0" smtClean="0"/>
              <a:t>识记：</a:t>
            </a:r>
          </a:p>
          <a:p>
            <a:pPr>
              <a:buNone/>
            </a:pPr>
            <a:r>
              <a:rPr lang="en-US" dirty="0" smtClean="0"/>
              <a:t>1</a:t>
            </a:r>
            <a:r>
              <a:rPr lang="zh-CN" altLang="en-US" dirty="0" smtClean="0"/>
              <a:t>．描述重症监护病房的设置原则。</a:t>
            </a:r>
          </a:p>
          <a:p>
            <a:pPr>
              <a:buNone/>
            </a:pPr>
            <a:r>
              <a:rPr lang="en-US" dirty="0" smtClean="0"/>
              <a:t>2</a:t>
            </a:r>
            <a:r>
              <a:rPr lang="zh-CN" altLang="en-US" dirty="0" smtClean="0"/>
              <a:t>．描述重症监护病房的布局。</a:t>
            </a:r>
          </a:p>
          <a:p>
            <a:pPr>
              <a:buNone/>
            </a:pPr>
            <a:r>
              <a:rPr lang="en-US" dirty="0" smtClean="0"/>
              <a:t>3</a:t>
            </a:r>
            <a:r>
              <a:rPr lang="zh-CN" altLang="en-US" dirty="0" smtClean="0"/>
              <a:t>．描述重症监护病房的收治范围。</a:t>
            </a:r>
          </a:p>
          <a:p>
            <a:r>
              <a:rPr lang="zh-CN" altLang="en-US" dirty="0" smtClean="0"/>
              <a:t>理解：</a:t>
            </a:r>
          </a:p>
          <a:p>
            <a:pPr>
              <a:buNone/>
            </a:pPr>
            <a:r>
              <a:rPr lang="zh-CN" altLang="en-US" dirty="0" smtClean="0"/>
              <a:t>解释</a:t>
            </a:r>
            <a:r>
              <a:rPr lang="en-US" dirty="0" smtClean="0"/>
              <a:t>ICU</a:t>
            </a:r>
            <a:r>
              <a:rPr lang="zh-CN" altLang="en-US" dirty="0" smtClean="0"/>
              <a:t>医院感染的危险因素。</a:t>
            </a:r>
          </a:p>
          <a:p>
            <a:r>
              <a:rPr lang="zh-CN" altLang="en-US" dirty="0" smtClean="0"/>
              <a:t>运用：</a:t>
            </a:r>
          </a:p>
          <a:p>
            <a:pPr>
              <a:buNone/>
            </a:pPr>
            <a:r>
              <a:rPr lang="en-US" dirty="0" smtClean="0"/>
              <a:t>1</a:t>
            </a:r>
            <a:r>
              <a:rPr lang="zh-CN" altLang="en-US" dirty="0" smtClean="0"/>
              <a:t>．实施导管相关血行感染防控措施。</a:t>
            </a:r>
          </a:p>
          <a:p>
            <a:pPr>
              <a:buNone/>
            </a:pPr>
            <a:r>
              <a:rPr lang="en-US" dirty="0" smtClean="0"/>
              <a:t>2</a:t>
            </a:r>
            <a:r>
              <a:rPr lang="zh-CN" altLang="en-US" dirty="0" smtClean="0"/>
              <a:t>．实施呼吸机相关性肺炎的防控措施。</a:t>
            </a:r>
          </a:p>
          <a:p>
            <a:pPr>
              <a:buNone/>
            </a:pPr>
            <a:r>
              <a:rPr lang="en-US" dirty="0" smtClean="0"/>
              <a:t>3</a:t>
            </a:r>
            <a:r>
              <a:rPr lang="zh-CN" altLang="en-US" dirty="0" smtClean="0"/>
              <a:t>．实施尿管相关性尿路感染的防控措施。</a:t>
            </a:r>
          </a:p>
          <a:p>
            <a:pPr>
              <a:buNone/>
            </a:pPr>
            <a:r>
              <a:rPr lang="en-US" dirty="0" smtClean="0"/>
              <a:t>4</a:t>
            </a:r>
            <a:r>
              <a:rPr lang="zh-CN" altLang="en-US" dirty="0" smtClean="0"/>
              <a:t>．实施多重耐药菌感染的防控措施。</a:t>
            </a:r>
            <a:endParaRPr lang="zh-CN" altLang="en-US" dirty="0" smtClean="0">
              <a:solidFill>
                <a:schemeClr val="tx2"/>
              </a:solidFill>
              <a:ea typeface="宋体" pitchFamily="2" charset="-122"/>
            </a:endParaRPr>
          </a:p>
        </p:txBody>
      </p:sp>
      <p:sp>
        <p:nvSpPr>
          <p:cNvPr id="5124" name="灯片编号占位符 5"/>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5240DED-79F1-4B7A-8A57-0E221F6DEC79}" type="slidenum">
              <a:rPr lang="en-US" altLang="zh-CN" smtClean="0"/>
              <a:pPr eaLnBrk="1" hangingPunct="1"/>
              <a:t>3</a:t>
            </a:fld>
            <a:endParaRPr lang="en-US" altLang="zh-CN"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3" name="内容占位符 2"/>
          <p:cNvSpPr>
            <a:spLocks noGrp="1"/>
          </p:cNvSpPr>
          <p:nvPr>
            <p:ph idx="1"/>
          </p:nvPr>
        </p:nvSpPr>
        <p:spPr>
          <a:xfrm>
            <a:off x="395536" y="1052736"/>
            <a:ext cx="8375848" cy="6408712"/>
          </a:xfrm>
        </p:spPr>
        <p:txBody>
          <a:bodyPr/>
          <a:lstStyle/>
          <a:p>
            <a:pPr>
              <a:buNone/>
            </a:pPr>
            <a:r>
              <a:rPr lang="zh-CN" altLang="zh-CN" sz="3200" dirty="0" smtClean="0"/>
              <a:t>（一）导管相关血行感染的预防和控制</a:t>
            </a:r>
            <a:endParaRPr lang="en-US" altLang="zh-CN" sz="3200" dirty="0" smtClean="0"/>
          </a:p>
          <a:p>
            <a:pPr>
              <a:buNone/>
            </a:pPr>
            <a:r>
              <a:rPr lang="en-US" altLang="zh-CN" sz="3200" dirty="0" smtClean="0"/>
              <a:t>3</a:t>
            </a:r>
            <a:r>
              <a:rPr lang="zh-CN" altLang="zh-CN" sz="3200" dirty="0" smtClean="0"/>
              <a:t>．防控措施</a:t>
            </a:r>
          </a:p>
          <a:p>
            <a:pPr>
              <a:lnSpc>
                <a:spcPct val="150000"/>
              </a:lnSpc>
              <a:buNone/>
            </a:pPr>
            <a:r>
              <a:rPr lang="zh-CN" altLang="zh-CN" sz="2000" dirty="0" smtClean="0"/>
              <a:t>（</a:t>
            </a:r>
            <a:r>
              <a:rPr lang="en-US" altLang="zh-CN" sz="2000" dirty="0" smtClean="0"/>
              <a:t>2</a:t>
            </a:r>
            <a:r>
              <a:rPr lang="zh-CN" altLang="zh-CN" sz="2000" dirty="0" smtClean="0"/>
              <a:t>）置管后</a:t>
            </a:r>
          </a:p>
          <a:p>
            <a:pPr>
              <a:lnSpc>
                <a:spcPct val="150000"/>
              </a:lnSpc>
              <a:buNone/>
            </a:pPr>
            <a:r>
              <a:rPr lang="en-US" altLang="zh-CN" sz="2000" dirty="0" smtClean="0"/>
              <a:t>1</a:t>
            </a:r>
            <a:r>
              <a:rPr lang="zh-CN" altLang="zh-CN" sz="2000" dirty="0" smtClean="0"/>
              <a:t>）无菌透明、透气性好的敷料覆盖穿刺点。高热、出汗、穿刺点出血、渗出的患者使用无菌纱布覆盖。</a:t>
            </a:r>
          </a:p>
          <a:p>
            <a:pPr>
              <a:lnSpc>
                <a:spcPct val="150000"/>
              </a:lnSpc>
              <a:buNone/>
            </a:pPr>
            <a:r>
              <a:rPr lang="en-US" altLang="zh-CN" sz="2000" dirty="0" smtClean="0"/>
              <a:t>2</a:t>
            </a:r>
            <a:r>
              <a:rPr lang="zh-CN" altLang="zh-CN" sz="2000" dirty="0" smtClean="0"/>
              <a:t>）穿刺点无菌纱布每</a:t>
            </a:r>
            <a:r>
              <a:rPr lang="en-US" altLang="zh-CN" sz="2000" dirty="0" smtClean="0">
                <a:solidFill>
                  <a:srgbClr val="FF0000"/>
                </a:solidFill>
              </a:rPr>
              <a:t>2</a:t>
            </a:r>
            <a:r>
              <a:rPr lang="zh-CN" altLang="zh-CN" sz="2000" dirty="0" smtClean="0">
                <a:solidFill>
                  <a:srgbClr val="FF0000"/>
                </a:solidFill>
              </a:rPr>
              <a:t>天</a:t>
            </a:r>
            <a:r>
              <a:rPr lang="en-US" altLang="zh-CN" sz="2000" dirty="0" smtClean="0">
                <a:solidFill>
                  <a:srgbClr val="FF0000"/>
                </a:solidFill>
              </a:rPr>
              <a:t>/</a:t>
            </a:r>
            <a:r>
              <a:rPr lang="zh-CN" altLang="zh-CN" sz="2000" dirty="0" smtClean="0">
                <a:solidFill>
                  <a:srgbClr val="FF0000"/>
                </a:solidFill>
              </a:rPr>
              <a:t>次</a:t>
            </a:r>
            <a:r>
              <a:rPr lang="zh-CN" altLang="zh-CN" sz="2000" dirty="0" smtClean="0"/>
              <a:t>，无菌透明敷料</a:t>
            </a:r>
            <a:r>
              <a:rPr lang="zh-CN" altLang="zh-CN" sz="2000" dirty="0" smtClean="0">
                <a:solidFill>
                  <a:srgbClr val="FF0000"/>
                </a:solidFill>
              </a:rPr>
              <a:t>每周更换</a:t>
            </a:r>
            <a:r>
              <a:rPr lang="en-US" altLang="zh-CN" sz="2000" dirty="0" smtClean="0">
                <a:solidFill>
                  <a:srgbClr val="FF0000"/>
                </a:solidFill>
              </a:rPr>
              <a:t>1</a:t>
            </a:r>
            <a:r>
              <a:rPr lang="zh-CN" altLang="zh-CN" sz="2000" dirty="0" smtClean="0">
                <a:solidFill>
                  <a:srgbClr val="FF0000"/>
                </a:solidFill>
              </a:rPr>
              <a:t>～</a:t>
            </a:r>
            <a:r>
              <a:rPr lang="en-US" altLang="zh-CN" sz="2000" dirty="0" smtClean="0">
                <a:solidFill>
                  <a:srgbClr val="FF0000"/>
                </a:solidFill>
              </a:rPr>
              <a:t>2</a:t>
            </a:r>
            <a:r>
              <a:rPr lang="zh-CN" altLang="zh-CN" sz="2000" dirty="0" smtClean="0">
                <a:solidFill>
                  <a:srgbClr val="FF0000"/>
                </a:solidFill>
              </a:rPr>
              <a:t>次</a:t>
            </a:r>
            <a:r>
              <a:rPr lang="zh-CN" altLang="zh-CN" sz="2000" dirty="0" smtClean="0"/>
              <a:t>。出现潮湿、松动、可见污染时，立即更换。</a:t>
            </a:r>
          </a:p>
          <a:p>
            <a:pPr>
              <a:lnSpc>
                <a:spcPct val="150000"/>
              </a:lnSpc>
              <a:buNone/>
            </a:pPr>
            <a:r>
              <a:rPr lang="en-US" altLang="zh-CN" sz="2000" dirty="0" smtClean="0"/>
              <a:t>3</a:t>
            </a:r>
            <a:r>
              <a:rPr lang="zh-CN" altLang="zh-CN" sz="2000" dirty="0" smtClean="0"/>
              <a:t>）医务人员严格执行</a:t>
            </a:r>
            <a:r>
              <a:rPr lang="zh-CN" altLang="zh-CN" sz="2000" dirty="0" smtClean="0">
                <a:solidFill>
                  <a:srgbClr val="FF0000"/>
                </a:solidFill>
              </a:rPr>
              <a:t>手卫生</a:t>
            </a:r>
            <a:r>
              <a:rPr lang="zh-CN" altLang="zh-CN" sz="2000" dirty="0" smtClean="0"/>
              <a:t>规范。</a:t>
            </a:r>
          </a:p>
          <a:p>
            <a:pPr>
              <a:lnSpc>
                <a:spcPct val="150000"/>
              </a:lnSpc>
              <a:buNone/>
            </a:pPr>
            <a:r>
              <a:rPr lang="en-US" altLang="zh-CN" sz="2000" dirty="0" smtClean="0"/>
              <a:t>4</a:t>
            </a:r>
            <a:r>
              <a:rPr lang="zh-CN" altLang="zh-CN" sz="2000" dirty="0" smtClean="0"/>
              <a:t>）保持导管接口处的清洁。</a:t>
            </a:r>
          </a:p>
          <a:p>
            <a:pPr>
              <a:lnSpc>
                <a:spcPct val="150000"/>
              </a:lnSpc>
              <a:buNone/>
            </a:pPr>
            <a:r>
              <a:rPr lang="en-US" altLang="zh-CN" sz="2000" dirty="0" smtClean="0"/>
              <a:t>5</a:t>
            </a:r>
            <a:r>
              <a:rPr lang="zh-CN" altLang="zh-CN" sz="2000" dirty="0" smtClean="0"/>
              <a:t>）保护导管，避免浸湿。</a:t>
            </a:r>
          </a:p>
          <a:p>
            <a:pPr>
              <a:lnSpc>
                <a:spcPct val="200000"/>
              </a:lnSpc>
            </a:pPr>
            <a:endParaRPr lang="zh-CN" altLang="en-US"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366366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3" name="内容占位符 2"/>
          <p:cNvSpPr>
            <a:spLocks noGrp="1"/>
          </p:cNvSpPr>
          <p:nvPr>
            <p:ph idx="1"/>
          </p:nvPr>
        </p:nvSpPr>
        <p:spPr>
          <a:xfrm>
            <a:off x="304800" y="1052736"/>
            <a:ext cx="8610600" cy="4876800"/>
          </a:xfrm>
        </p:spPr>
        <p:txBody>
          <a:bodyPr/>
          <a:lstStyle/>
          <a:p>
            <a:pPr>
              <a:buNone/>
            </a:pPr>
            <a:r>
              <a:rPr lang="zh-CN" altLang="zh-CN" sz="3200" dirty="0" smtClean="0"/>
              <a:t>（一）导管相关血行感染的预防和控制</a:t>
            </a:r>
            <a:endParaRPr lang="en-US" altLang="zh-CN" sz="3200" dirty="0" smtClean="0"/>
          </a:p>
          <a:p>
            <a:pPr>
              <a:buNone/>
            </a:pPr>
            <a:r>
              <a:rPr lang="en-US" altLang="zh-CN" dirty="0" smtClean="0"/>
              <a:t>3</a:t>
            </a:r>
            <a:r>
              <a:rPr lang="zh-CN" altLang="zh-CN" dirty="0" smtClean="0"/>
              <a:t>．防控措施</a:t>
            </a:r>
          </a:p>
          <a:p>
            <a:pPr>
              <a:lnSpc>
                <a:spcPct val="150000"/>
              </a:lnSpc>
              <a:buNone/>
            </a:pPr>
            <a:r>
              <a:rPr lang="zh-CN" altLang="zh-CN" sz="2400" dirty="0" smtClean="0"/>
              <a:t>（</a:t>
            </a:r>
            <a:r>
              <a:rPr lang="en-US" altLang="zh-CN" sz="2400" dirty="0" smtClean="0"/>
              <a:t>2</a:t>
            </a:r>
            <a:r>
              <a:rPr lang="zh-CN" altLang="zh-CN" sz="2400" dirty="0" smtClean="0"/>
              <a:t>）置管后</a:t>
            </a:r>
          </a:p>
          <a:p>
            <a:pPr>
              <a:lnSpc>
                <a:spcPct val="150000"/>
              </a:lnSpc>
              <a:buNone/>
            </a:pPr>
            <a:r>
              <a:rPr lang="en-US" altLang="zh-CN" sz="2000" dirty="0" smtClean="0"/>
              <a:t>6</a:t>
            </a:r>
            <a:r>
              <a:rPr lang="zh-CN" altLang="zh-CN" sz="2000" dirty="0" smtClean="0"/>
              <a:t>）常规冲管，预防导管内</a:t>
            </a:r>
            <a:r>
              <a:rPr lang="zh-CN" altLang="en-US" sz="2000" dirty="0" smtClean="0"/>
              <a:t>血栓</a:t>
            </a:r>
            <a:r>
              <a:rPr lang="zh-CN" altLang="zh-CN" sz="2000" dirty="0" smtClean="0"/>
              <a:t>形成。</a:t>
            </a:r>
          </a:p>
          <a:p>
            <a:pPr>
              <a:lnSpc>
                <a:spcPct val="150000"/>
              </a:lnSpc>
              <a:buNone/>
            </a:pPr>
            <a:r>
              <a:rPr lang="en-US" altLang="zh-CN" sz="2000" dirty="0" smtClean="0"/>
              <a:t>7</a:t>
            </a:r>
            <a:r>
              <a:rPr lang="zh-CN" altLang="zh-CN" sz="2000" dirty="0" smtClean="0"/>
              <a:t>）每</a:t>
            </a:r>
            <a:r>
              <a:rPr lang="en-US" altLang="zh-CN" sz="2000" dirty="0" smtClean="0">
                <a:solidFill>
                  <a:srgbClr val="FF0000"/>
                </a:solidFill>
              </a:rPr>
              <a:t>24h</a:t>
            </a:r>
            <a:r>
              <a:rPr lang="zh-CN" altLang="zh-CN" sz="2000" dirty="0" smtClean="0"/>
              <a:t>更换</a:t>
            </a:r>
            <a:r>
              <a:rPr lang="zh-CN" altLang="zh-CN" sz="2000" dirty="0" smtClean="0">
                <a:solidFill>
                  <a:srgbClr val="FF0000"/>
                </a:solidFill>
              </a:rPr>
              <a:t>输液器</a:t>
            </a:r>
            <a:r>
              <a:rPr lang="zh-CN" altLang="zh-CN" sz="2000" dirty="0" smtClean="0"/>
              <a:t>。</a:t>
            </a:r>
          </a:p>
          <a:p>
            <a:pPr>
              <a:lnSpc>
                <a:spcPct val="150000"/>
              </a:lnSpc>
              <a:buNone/>
            </a:pPr>
            <a:r>
              <a:rPr lang="en-US" altLang="zh-CN" sz="2000" dirty="0" smtClean="0"/>
              <a:t>8</a:t>
            </a:r>
            <a:r>
              <a:rPr lang="zh-CN" altLang="zh-CN" sz="2000" dirty="0" smtClean="0"/>
              <a:t>）对无菌操作不严的紧急置管，应在</a:t>
            </a:r>
            <a:r>
              <a:rPr lang="en-US" altLang="zh-CN" sz="2000" dirty="0" smtClean="0">
                <a:solidFill>
                  <a:srgbClr val="FF0000"/>
                </a:solidFill>
              </a:rPr>
              <a:t>48h</a:t>
            </a:r>
            <a:r>
              <a:rPr lang="zh-CN" altLang="zh-CN" sz="2000" dirty="0" smtClean="0">
                <a:solidFill>
                  <a:srgbClr val="FF0000"/>
                </a:solidFill>
              </a:rPr>
              <a:t>内</a:t>
            </a:r>
            <a:r>
              <a:rPr lang="zh-CN" altLang="zh-CN" sz="2000" dirty="0" smtClean="0"/>
              <a:t>尽快拔除导管，更换</a:t>
            </a:r>
            <a:r>
              <a:rPr lang="zh-CN" altLang="en-US" sz="2000" dirty="0" smtClean="0"/>
              <a:t>穿刺</a:t>
            </a:r>
            <a:r>
              <a:rPr lang="zh-CN" altLang="zh-CN" sz="2000" dirty="0" smtClean="0"/>
              <a:t>部位后重新进行置管。</a:t>
            </a:r>
          </a:p>
          <a:p>
            <a:pPr>
              <a:lnSpc>
                <a:spcPct val="150000"/>
              </a:lnSpc>
              <a:buNone/>
            </a:pPr>
            <a:r>
              <a:rPr lang="en-US" altLang="zh-CN" sz="2000" dirty="0" smtClean="0"/>
              <a:t>9</a:t>
            </a:r>
            <a:r>
              <a:rPr lang="zh-CN" altLang="zh-CN" sz="2000" dirty="0" smtClean="0"/>
              <a:t>）怀疑发生导管相关感染时，应考虑拔除导管，必要时进行导管尖端的</a:t>
            </a:r>
            <a:r>
              <a:rPr lang="zh-CN" altLang="en-US" sz="2000" dirty="0" smtClean="0"/>
              <a:t>微生物</a:t>
            </a:r>
            <a:r>
              <a:rPr lang="zh-CN" altLang="zh-CN" sz="2000" dirty="0" smtClean="0"/>
              <a:t>培养。</a:t>
            </a:r>
            <a:r>
              <a:rPr lang="zh-CN" altLang="zh-CN" sz="2000" dirty="0" smtClean="0">
                <a:solidFill>
                  <a:srgbClr val="FF0000"/>
                </a:solidFill>
              </a:rPr>
              <a:t>但应避免为预防感染而定期更换导管。</a:t>
            </a:r>
          </a:p>
          <a:p>
            <a:pPr>
              <a:lnSpc>
                <a:spcPct val="150000"/>
              </a:lnSpc>
              <a:buNone/>
            </a:pPr>
            <a:r>
              <a:rPr lang="en-US" altLang="zh-CN" sz="2000" dirty="0" smtClean="0"/>
              <a:t>10</a:t>
            </a:r>
            <a:r>
              <a:rPr lang="zh-CN" altLang="zh-CN" sz="2000" dirty="0" smtClean="0"/>
              <a:t>）每日评估保留导管的必要性，尽早拔除不必要的导管。</a:t>
            </a:r>
            <a:endParaRPr lang="zh-CN" altLang="en-US" sz="20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0222605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3" name="内容占位符 2"/>
          <p:cNvSpPr>
            <a:spLocks noGrp="1"/>
          </p:cNvSpPr>
          <p:nvPr>
            <p:ph idx="1"/>
          </p:nvPr>
        </p:nvSpPr>
        <p:spPr>
          <a:xfrm>
            <a:off x="251520" y="1268760"/>
            <a:ext cx="8610600" cy="4876800"/>
          </a:xfrm>
        </p:spPr>
        <p:txBody>
          <a:bodyPr/>
          <a:lstStyle/>
          <a:p>
            <a:pPr>
              <a:lnSpc>
                <a:spcPct val="150000"/>
              </a:lnSpc>
              <a:buNone/>
            </a:pPr>
            <a:r>
              <a:rPr lang="zh-CN" altLang="zh-CN" dirty="0" smtClean="0"/>
              <a:t>（二）呼吸机相关性肺炎的预防和控制</a:t>
            </a:r>
          </a:p>
          <a:p>
            <a:pPr>
              <a:lnSpc>
                <a:spcPct val="150000"/>
              </a:lnSpc>
            </a:pPr>
            <a:r>
              <a:rPr lang="zh-CN" altLang="en-US" sz="2400" dirty="0" smtClean="0"/>
              <a:t>定义：</a:t>
            </a:r>
            <a:endParaRPr lang="en-US" altLang="zh-CN" sz="2400" dirty="0" smtClean="0"/>
          </a:p>
          <a:p>
            <a:pPr>
              <a:lnSpc>
                <a:spcPct val="150000"/>
              </a:lnSpc>
              <a:buNone/>
            </a:pPr>
            <a:r>
              <a:rPr lang="en-US" altLang="zh-CN" sz="2400" dirty="0" smtClean="0"/>
              <a:t>       </a:t>
            </a:r>
            <a:r>
              <a:rPr lang="zh-CN" altLang="zh-CN" sz="2400" u="sng" dirty="0" smtClean="0"/>
              <a:t>呼吸机相关性肺炎（</a:t>
            </a:r>
            <a:r>
              <a:rPr lang="en-US" altLang="zh-CN" sz="2400" u="sng" dirty="0" smtClean="0"/>
              <a:t>ventilator-associated pneumonia</a:t>
            </a:r>
            <a:r>
              <a:rPr lang="zh-CN" altLang="zh-CN" sz="2400" u="sng" dirty="0" smtClean="0"/>
              <a:t>，</a:t>
            </a:r>
            <a:r>
              <a:rPr lang="en-US" altLang="zh-CN" sz="2400" u="sng" dirty="0" smtClean="0"/>
              <a:t>VAP</a:t>
            </a:r>
            <a:r>
              <a:rPr lang="zh-CN" altLang="zh-CN" sz="2400" dirty="0" smtClean="0"/>
              <a:t>）指气管插管或气管切开患者在接受机械通气</a:t>
            </a:r>
            <a:r>
              <a:rPr lang="en-US" altLang="zh-CN" sz="2400" dirty="0" smtClean="0"/>
              <a:t>48 h</a:t>
            </a:r>
            <a:r>
              <a:rPr lang="zh-CN" altLang="zh-CN" sz="2400" dirty="0" smtClean="0"/>
              <a:t>后发生的肺炎，撤机、拔管</a:t>
            </a:r>
            <a:r>
              <a:rPr lang="en-US" altLang="zh-CN" sz="2400" dirty="0" smtClean="0"/>
              <a:t>48 h</a:t>
            </a:r>
            <a:r>
              <a:rPr lang="zh-CN" altLang="zh-CN" sz="2400" dirty="0" smtClean="0"/>
              <a:t>内出现的肺炎，仍属</a:t>
            </a:r>
            <a:r>
              <a:rPr lang="en-US" altLang="zh-CN" sz="2400" dirty="0" smtClean="0"/>
              <a:t>VAP</a:t>
            </a:r>
            <a:r>
              <a:rPr lang="zh-CN" altLang="zh-CN" sz="2400" dirty="0" smtClean="0"/>
              <a:t>。</a:t>
            </a:r>
          </a:p>
          <a:p>
            <a:pPr>
              <a:lnSpc>
                <a:spcPct val="150000"/>
              </a:lnSpc>
            </a:pPr>
            <a:endParaRPr lang="zh-CN" altLang="en-US" sz="32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6783130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3" name="内容占位符 2"/>
          <p:cNvSpPr>
            <a:spLocks noGrp="1"/>
          </p:cNvSpPr>
          <p:nvPr>
            <p:ph idx="1"/>
          </p:nvPr>
        </p:nvSpPr>
        <p:spPr/>
        <p:txBody>
          <a:bodyPr/>
          <a:lstStyle/>
          <a:p>
            <a:pPr>
              <a:lnSpc>
                <a:spcPct val="150000"/>
              </a:lnSpc>
              <a:buNone/>
            </a:pPr>
            <a:r>
              <a:rPr lang="en-US" altLang="zh-CN" dirty="0" smtClean="0"/>
              <a:t> </a:t>
            </a:r>
            <a:r>
              <a:rPr lang="zh-CN" altLang="zh-CN" dirty="0" smtClean="0"/>
              <a:t>（二）呼吸机相关性肺炎的预防和控制</a:t>
            </a:r>
          </a:p>
          <a:p>
            <a:pPr>
              <a:lnSpc>
                <a:spcPct val="150000"/>
              </a:lnSpc>
              <a:buNone/>
            </a:pPr>
            <a:r>
              <a:rPr lang="en-US" altLang="zh-CN" dirty="0" smtClean="0"/>
              <a:t>1</a:t>
            </a:r>
            <a:r>
              <a:rPr lang="zh-CN" altLang="zh-CN" dirty="0" smtClean="0"/>
              <a:t>．病因</a:t>
            </a:r>
            <a:endParaRPr lang="en-US" altLang="zh-CN" dirty="0" smtClean="0"/>
          </a:p>
          <a:p>
            <a:pPr>
              <a:lnSpc>
                <a:spcPct val="150000"/>
              </a:lnSpc>
            </a:pPr>
            <a:r>
              <a:rPr lang="zh-CN" altLang="zh-CN" sz="2400" dirty="0" smtClean="0"/>
              <a:t>呼吸道防御机制受损</a:t>
            </a:r>
            <a:endParaRPr lang="en-US" altLang="zh-CN" sz="2400" dirty="0" smtClean="0"/>
          </a:p>
          <a:p>
            <a:pPr>
              <a:lnSpc>
                <a:spcPct val="150000"/>
              </a:lnSpc>
            </a:pPr>
            <a:r>
              <a:rPr lang="zh-CN" altLang="zh-CN" sz="2400" dirty="0" smtClean="0"/>
              <a:t>胃内容物的返流和误吸</a:t>
            </a:r>
            <a:endParaRPr lang="en-US" altLang="zh-CN" sz="2400" dirty="0" smtClean="0"/>
          </a:p>
          <a:p>
            <a:pPr>
              <a:lnSpc>
                <a:spcPct val="150000"/>
              </a:lnSpc>
            </a:pPr>
            <a:r>
              <a:rPr lang="zh-CN" altLang="zh-CN" sz="2400" dirty="0" smtClean="0"/>
              <a:t>呼吸机管道的污染</a:t>
            </a:r>
            <a:endParaRPr lang="en-US" altLang="zh-CN" sz="2400" dirty="0" smtClean="0"/>
          </a:p>
          <a:p>
            <a:pPr>
              <a:lnSpc>
                <a:spcPct val="150000"/>
              </a:lnSpc>
            </a:pPr>
            <a:r>
              <a:rPr lang="zh-CN" altLang="zh-CN" sz="2400" dirty="0" smtClean="0"/>
              <a:t>抗生素的不合理应用</a:t>
            </a:r>
            <a:endParaRPr lang="en-US" altLang="zh-CN" sz="2400" dirty="0" smtClean="0"/>
          </a:p>
          <a:p>
            <a:pPr>
              <a:lnSpc>
                <a:spcPct val="150000"/>
              </a:lnSpc>
              <a:buNone/>
            </a:pPr>
            <a:r>
              <a:rPr lang="zh-CN" altLang="zh-CN" sz="2000" i="1" dirty="0" smtClean="0"/>
              <a:t>另外</a:t>
            </a:r>
            <a:r>
              <a:rPr lang="zh-CN" altLang="en-US" sz="2000" i="1" dirty="0" smtClean="0"/>
              <a:t>，</a:t>
            </a:r>
            <a:r>
              <a:rPr lang="zh-CN" altLang="zh-CN" sz="2000" i="1" dirty="0" smtClean="0"/>
              <a:t>患者年龄、严重基础病</a:t>
            </a:r>
            <a:r>
              <a:rPr lang="zh-CN" altLang="en-US" sz="2000" i="1" dirty="0" smtClean="0"/>
              <a:t>、</a:t>
            </a:r>
            <a:r>
              <a:rPr lang="zh-CN" altLang="zh-CN" sz="2000" i="1" dirty="0" smtClean="0"/>
              <a:t>机械通气时间也是导致</a:t>
            </a:r>
            <a:r>
              <a:rPr lang="en-US" altLang="zh-CN" sz="2000" i="1" dirty="0" smtClean="0"/>
              <a:t>VAP</a:t>
            </a:r>
            <a:r>
              <a:rPr lang="zh-CN" altLang="zh-CN" sz="2000" i="1" dirty="0" smtClean="0"/>
              <a:t>的重要因素。</a:t>
            </a:r>
          </a:p>
          <a:p>
            <a:pPr>
              <a:lnSpc>
                <a:spcPct val="200000"/>
              </a:lnSpc>
              <a:buNone/>
            </a:pPr>
            <a:endParaRPr lang="en-US" altLang="zh-CN" sz="32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6783130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3" name="内容占位符 2"/>
          <p:cNvSpPr>
            <a:spLocks noGrp="1"/>
          </p:cNvSpPr>
          <p:nvPr>
            <p:ph idx="1"/>
          </p:nvPr>
        </p:nvSpPr>
        <p:spPr>
          <a:xfrm>
            <a:off x="304800" y="980728"/>
            <a:ext cx="8610600" cy="5472608"/>
          </a:xfrm>
        </p:spPr>
        <p:txBody>
          <a:bodyPr/>
          <a:lstStyle/>
          <a:p>
            <a:pPr>
              <a:lnSpc>
                <a:spcPct val="150000"/>
              </a:lnSpc>
              <a:buNone/>
            </a:pPr>
            <a:r>
              <a:rPr lang="zh-CN" altLang="zh-CN" dirty="0" smtClean="0"/>
              <a:t>（二）呼吸机相关性肺炎的预防和控制</a:t>
            </a:r>
            <a:endParaRPr lang="en-US" altLang="zh-CN" dirty="0" smtClean="0"/>
          </a:p>
          <a:p>
            <a:pPr>
              <a:lnSpc>
                <a:spcPct val="150000"/>
              </a:lnSpc>
              <a:buNone/>
            </a:pPr>
            <a:r>
              <a:rPr lang="en-US" altLang="zh-CN" sz="2400" dirty="0" smtClean="0"/>
              <a:t>    2</a:t>
            </a:r>
            <a:r>
              <a:rPr lang="zh-CN" altLang="zh-CN" sz="2400" dirty="0" smtClean="0"/>
              <a:t>．诊断</a:t>
            </a:r>
          </a:p>
          <a:p>
            <a:pPr>
              <a:lnSpc>
                <a:spcPct val="150000"/>
              </a:lnSpc>
              <a:buNone/>
            </a:pPr>
            <a:r>
              <a:rPr lang="en-US" altLang="zh-CN" sz="2000" dirty="0" smtClean="0"/>
              <a:t>   </a:t>
            </a:r>
            <a:r>
              <a:rPr lang="zh-CN" altLang="zh-CN" sz="2000" dirty="0" smtClean="0"/>
              <a:t>（</a:t>
            </a:r>
            <a:r>
              <a:rPr lang="en-US" altLang="zh-CN" sz="2000" dirty="0" smtClean="0"/>
              <a:t>1</a:t>
            </a:r>
            <a:r>
              <a:rPr lang="zh-CN" altLang="zh-CN" sz="2000" dirty="0" smtClean="0"/>
              <a:t>）临床诊断：胸部</a:t>
            </a:r>
            <a:r>
              <a:rPr lang="en-US" altLang="zh-CN" sz="2000" dirty="0" smtClean="0"/>
              <a:t>X</a:t>
            </a:r>
            <a:r>
              <a:rPr lang="zh-CN" altLang="zh-CN" sz="2000" dirty="0" smtClean="0"/>
              <a:t>线影像可见新发生的或进展性的浸润阴影是</a:t>
            </a:r>
            <a:r>
              <a:rPr lang="en-US" altLang="zh-CN" sz="2000" dirty="0" smtClean="0"/>
              <a:t>VAP</a:t>
            </a:r>
            <a:r>
              <a:rPr lang="zh-CN" altLang="zh-CN" sz="2000" dirty="0" smtClean="0"/>
              <a:t>的常见表现。</a:t>
            </a:r>
            <a:endParaRPr lang="en-US" altLang="zh-CN" sz="2000" dirty="0" smtClean="0"/>
          </a:p>
          <a:p>
            <a:pPr>
              <a:lnSpc>
                <a:spcPct val="150000"/>
              </a:lnSpc>
              <a:buNone/>
            </a:pPr>
            <a:r>
              <a:rPr lang="en-US" altLang="zh-CN" sz="2000" dirty="0" smtClean="0"/>
              <a:t>    </a:t>
            </a:r>
            <a:r>
              <a:rPr lang="zh-CN" altLang="zh-CN" sz="2000" dirty="0" smtClean="0"/>
              <a:t>另外，如同时满足下述至少</a:t>
            </a:r>
            <a:r>
              <a:rPr lang="en-US" altLang="zh-CN" sz="2000" dirty="0" smtClean="0"/>
              <a:t>2</a:t>
            </a:r>
            <a:r>
              <a:rPr lang="zh-CN" altLang="zh-CN" sz="2000" dirty="0" smtClean="0"/>
              <a:t>项可考虑诊断</a:t>
            </a:r>
            <a:r>
              <a:rPr lang="en-US" altLang="zh-CN" sz="2000" dirty="0" smtClean="0"/>
              <a:t>VAP</a:t>
            </a:r>
            <a:r>
              <a:rPr lang="zh-CN" altLang="zh-CN" sz="2000" dirty="0" smtClean="0"/>
              <a:t>：</a:t>
            </a:r>
            <a:endParaRPr lang="en-US" altLang="zh-CN" sz="2000" dirty="0" smtClean="0"/>
          </a:p>
          <a:p>
            <a:pPr>
              <a:lnSpc>
                <a:spcPct val="150000"/>
              </a:lnSpc>
              <a:buNone/>
            </a:pPr>
            <a:r>
              <a:rPr lang="en-US" altLang="zh-CN" sz="2000" dirty="0" smtClean="0"/>
              <a:t>    </a:t>
            </a:r>
            <a:r>
              <a:rPr lang="zh-CN" altLang="zh-CN" sz="2000" dirty="0" smtClean="0"/>
              <a:t>①体温＞</a:t>
            </a:r>
            <a:r>
              <a:rPr lang="en-US" altLang="zh-CN" sz="2000" dirty="0" smtClean="0"/>
              <a:t>38℃</a:t>
            </a:r>
            <a:r>
              <a:rPr lang="zh-CN" altLang="zh-CN" sz="2000" dirty="0" smtClean="0"/>
              <a:t>或＜</a:t>
            </a:r>
            <a:r>
              <a:rPr lang="en-US" altLang="zh-CN" sz="2000" dirty="0" smtClean="0"/>
              <a:t>36℃</a:t>
            </a:r>
            <a:r>
              <a:rPr lang="zh-CN" altLang="zh-CN" sz="2000" dirty="0" smtClean="0"/>
              <a:t>；</a:t>
            </a:r>
            <a:endParaRPr lang="en-US" altLang="zh-CN" sz="2000" dirty="0" smtClean="0"/>
          </a:p>
          <a:p>
            <a:pPr>
              <a:lnSpc>
                <a:spcPct val="150000"/>
              </a:lnSpc>
              <a:buNone/>
            </a:pPr>
            <a:r>
              <a:rPr lang="en-US" altLang="zh-CN" sz="2000" dirty="0" smtClean="0"/>
              <a:t>    </a:t>
            </a:r>
            <a:r>
              <a:rPr lang="zh-CN" altLang="zh-CN" sz="2000" dirty="0" smtClean="0"/>
              <a:t>②外周血白细胞计数＞</a:t>
            </a:r>
            <a:r>
              <a:rPr lang="en-US" altLang="zh-CN" sz="2000" dirty="0" smtClean="0"/>
              <a:t>10×10</a:t>
            </a:r>
            <a:r>
              <a:rPr lang="en-US" altLang="zh-CN" sz="2000" baseline="30000" dirty="0" smtClean="0"/>
              <a:t>9</a:t>
            </a:r>
            <a:r>
              <a:rPr lang="en-US" altLang="zh-CN" sz="2000" dirty="0" smtClean="0"/>
              <a:t>/L</a:t>
            </a:r>
            <a:r>
              <a:rPr lang="zh-CN" altLang="zh-CN" sz="2000" dirty="0" smtClean="0"/>
              <a:t>或＜</a:t>
            </a:r>
            <a:r>
              <a:rPr lang="en-US" altLang="zh-CN" sz="2000" dirty="0" smtClean="0"/>
              <a:t>4×10</a:t>
            </a:r>
            <a:r>
              <a:rPr lang="en-US" altLang="zh-CN" sz="2000" baseline="30000" dirty="0" smtClean="0"/>
              <a:t>9</a:t>
            </a:r>
            <a:r>
              <a:rPr lang="en-US" altLang="zh-CN" sz="2000" dirty="0" smtClean="0"/>
              <a:t>/L</a:t>
            </a:r>
            <a:r>
              <a:rPr lang="zh-CN" altLang="zh-CN" sz="2000" dirty="0" smtClean="0"/>
              <a:t>；</a:t>
            </a:r>
            <a:endParaRPr lang="en-US" altLang="zh-CN" sz="2000" dirty="0" smtClean="0"/>
          </a:p>
          <a:p>
            <a:pPr>
              <a:lnSpc>
                <a:spcPct val="150000"/>
              </a:lnSpc>
              <a:buNone/>
            </a:pPr>
            <a:r>
              <a:rPr lang="en-US" altLang="zh-CN" sz="2000" dirty="0" smtClean="0"/>
              <a:t>    </a:t>
            </a:r>
            <a:r>
              <a:rPr lang="zh-CN" altLang="zh-CN" sz="2000" dirty="0" smtClean="0"/>
              <a:t>③气管支气管内出现脓性分泌物。</a:t>
            </a:r>
            <a:endParaRPr lang="en-US" altLang="zh-CN" sz="2000" dirty="0" smtClean="0"/>
          </a:p>
          <a:p>
            <a:pPr>
              <a:lnSpc>
                <a:spcPct val="150000"/>
              </a:lnSpc>
              <a:buNone/>
            </a:pPr>
            <a:r>
              <a:rPr lang="en-US" altLang="zh-CN" sz="2000" dirty="0" smtClean="0"/>
              <a:t>    </a:t>
            </a:r>
            <a:r>
              <a:rPr lang="zh-CN" altLang="zh-CN" sz="2000" dirty="0" smtClean="0"/>
              <a:t>需除外肺水肿、急性呼吸窘迫综合征、肺结核、肺栓塞等疾病。</a:t>
            </a:r>
          </a:p>
          <a:p>
            <a:pPr>
              <a:lnSpc>
                <a:spcPct val="150000"/>
              </a:lnSpc>
              <a:buNone/>
            </a:pPr>
            <a:endParaRPr lang="zh-CN" altLang="zh-CN" sz="32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67831301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3" name="内容占位符 2"/>
          <p:cNvSpPr>
            <a:spLocks noGrp="1"/>
          </p:cNvSpPr>
          <p:nvPr>
            <p:ph idx="1"/>
          </p:nvPr>
        </p:nvSpPr>
        <p:spPr>
          <a:xfrm>
            <a:off x="304800" y="908720"/>
            <a:ext cx="8610600" cy="4876800"/>
          </a:xfrm>
        </p:spPr>
        <p:txBody>
          <a:bodyPr/>
          <a:lstStyle/>
          <a:p>
            <a:pPr>
              <a:lnSpc>
                <a:spcPct val="150000"/>
              </a:lnSpc>
              <a:buNone/>
            </a:pPr>
            <a:r>
              <a:rPr lang="zh-CN" altLang="zh-CN" dirty="0" smtClean="0"/>
              <a:t>（二）呼吸机相关性肺炎的预防和控制</a:t>
            </a:r>
            <a:endParaRPr lang="en-US" altLang="zh-CN" dirty="0" smtClean="0"/>
          </a:p>
          <a:p>
            <a:pPr>
              <a:lnSpc>
                <a:spcPct val="150000"/>
              </a:lnSpc>
              <a:buNone/>
            </a:pPr>
            <a:r>
              <a:rPr lang="en-US" altLang="zh-CN" sz="2400" dirty="0" smtClean="0"/>
              <a:t>    2</a:t>
            </a:r>
            <a:r>
              <a:rPr lang="zh-CN" altLang="zh-CN" sz="2400" dirty="0" smtClean="0"/>
              <a:t>．诊断</a:t>
            </a:r>
            <a:endParaRPr lang="en-US" altLang="zh-CN" sz="2400" dirty="0" smtClean="0"/>
          </a:p>
          <a:p>
            <a:pPr>
              <a:lnSpc>
                <a:spcPct val="150000"/>
              </a:lnSpc>
              <a:buNone/>
            </a:pPr>
            <a:r>
              <a:rPr lang="en-US" altLang="zh-CN" sz="2000" dirty="0" smtClean="0"/>
              <a:t>   </a:t>
            </a:r>
            <a:r>
              <a:rPr lang="zh-CN" altLang="zh-CN" sz="2000" dirty="0" smtClean="0"/>
              <a:t>（</a:t>
            </a:r>
            <a:r>
              <a:rPr lang="en-US" altLang="zh-CN" sz="2000" dirty="0" smtClean="0"/>
              <a:t>2</a:t>
            </a:r>
            <a:r>
              <a:rPr lang="zh-CN" altLang="zh-CN" sz="2000" dirty="0" smtClean="0"/>
              <a:t>）微生物学诊断：</a:t>
            </a:r>
            <a:endParaRPr lang="en-US" altLang="zh-CN" sz="2000" dirty="0" smtClean="0"/>
          </a:p>
          <a:p>
            <a:pPr>
              <a:lnSpc>
                <a:spcPct val="150000"/>
              </a:lnSpc>
            </a:pPr>
            <a:r>
              <a:rPr lang="zh-CN" altLang="zh-CN" sz="2000" dirty="0" smtClean="0"/>
              <a:t>可通过经气管导管内吸引、经气管镜保护性毛刷和经气管镜支气管肺泡灌洗获取痰标本。</a:t>
            </a:r>
            <a:endParaRPr lang="en-US" altLang="zh-CN" sz="2000" dirty="0" smtClean="0"/>
          </a:p>
          <a:p>
            <a:pPr>
              <a:lnSpc>
                <a:spcPct val="150000"/>
              </a:lnSpc>
            </a:pPr>
            <a:r>
              <a:rPr lang="zh-CN" altLang="zh-CN" sz="2000" dirty="0" smtClean="0"/>
              <a:t>经气管导管内吸引留取标本的操作简单，费用低廉，更易实施，但后两种方法用于诊断</a:t>
            </a:r>
            <a:r>
              <a:rPr lang="en-US" altLang="zh-CN" sz="2000" dirty="0" smtClean="0"/>
              <a:t>VAP</a:t>
            </a:r>
            <a:r>
              <a:rPr lang="zh-CN" altLang="zh-CN" sz="2000" dirty="0" smtClean="0"/>
              <a:t>的准确性更高。</a:t>
            </a:r>
            <a:endParaRPr lang="en-US" altLang="zh-CN" sz="2000" dirty="0" smtClean="0"/>
          </a:p>
          <a:p>
            <a:pPr>
              <a:lnSpc>
                <a:spcPct val="150000"/>
              </a:lnSpc>
            </a:pPr>
            <a:r>
              <a:rPr lang="zh-CN" altLang="zh-CN" sz="2000" dirty="0" smtClean="0"/>
              <a:t>气道分泌物涂片检查，有助于</a:t>
            </a:r>
            <a:r>
              <a:rPr lang="en-US" altLang="zh-CN" sz="2000" dirty="0" smtClean="0"/>
              <a:t>VAP</a:t>
            </a:r>
            <a:r>
              <a:rPr lang="zh-CN" altLang="zh-CN" sz="2000" dirty="0" smtClean="0"/>
              <a:t>诊断和病原微生物类型的初步判别。</a:t>
            </a:r>
          </a:p>
          <a:p>
            <a:endParaRPr lang="zh-CN" altLang="zh-CN" sz="32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3380430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3" name="内容占位符 2"/>
          <p:cNvSpPr>
            <a:spLocks noGrp="1"/>
          </p:cNvSpPr>
          <p:nvPr>
            <p:ph idx="1"/>
          </p:nvPr>
        </p:nvSpPr>
        <p:spPr/>
        <p:txBody>
          <a:bodyPr/>
          <a:lstStyle/>
          <a:p>
            <a:pPr>
              <a:lnSpc>
                <a:spcPct val="150000"/>
              </a:lnSpc>
              <a:buNone/>
            </a:pPr>
            <a:r>
              <a:rPr lang="zh-CN" altLang="zh-CN" dirty="0" smtClean="0"/>
              <a:t>（二）呼吸机相关性肺炎的预防和控制</a:t>
            </a:r>
            <a:endParaRPr lang="en-US" altLang="zh-CN" dirty="0" smtClean="0"/>
          </a:p>
          <a:p>
            <a:pPr>
              <a:lnSpc>
                <a:spcPct val="150000"/>
              </a:lnSpc>
              <a:buNone/>
            </a:pPr>
            <a:r>
              <a:rPr lang="en-US" altLang="zh-CN" sz="2400" dirty="0" smtClean="0"/>
              <a:t>2</a:t>
            </a:r>
            <a:r>
              <a:rPr lang="zh-CN" altLang="zh-CN" sz="2400" dirty="0" smtClean="0"/>
              <a:t>．诊断</a:t>
            </a:r>
            <a:endParaRPr lang="en-US" altLang="zh-CN" sz="2400" dirty="0" smtClean="0"/>
          </a:p>
          <a:p>
            <a:pPr>
              <a:lnSpc>
                <a:spcPct val="150000"/>
              </a:lnSpc>
              <a:buNone/>
            </a:pPr>
            <a:r>
              <a:rPr lang="zh-CN" altLang="zh-CN" sz="2000" dirty="0" smtClean="0"/>
              <a:t>（</a:t>
            </a:r>
            <a:r>
              <a:rPr lang="en-US" altLang="zh-CN" sz="2000" dirty="0" smtClean="0"/>
              <a:t>3</a:t>
            </a:r>
            <a:r>
              <a:rPr lang="zh-CN" altLang="zh-CN" sz="2000" dirty="0" smtClean="0"/>
              <a:t>）感染生物标志物：</a:t>
            </a:r>
            <a:endParaRPr lang="en-US" altLang="zh-CN" sz="2000" dirty="0" smtClean="0"/>
          </a:p>
          <a:p>
            <a:pPr>
              <a:lnSpc>
                <a:spcPct val="150000"/>
              </a:lnSpc>
            </a:pPr>
            <a:r>
              <a:rPr lang="en-US" altLang="zh-CN" sz="2000" dirty="0" smtClean="0"/>
              <a:t>C</a:t>
            </a:r>
            <a:r>
              <a:rPr lang="zh-CN" altLang="zh-CN" sz="2000" dirty="0" smtClean="0"/>
              <a:t>反应蛋白</a:t>
            </a:r>
            <a:r>
              <a:rPr lang="en-US" altLang="zh-CN" sz="2000" dirty="0" smtClean="0"/>
              <a:t>(CRP)</a:t>
            </a:r>
            <a:r>
              <a:rPr lang="zh-CN" altLang="zh-CN" sz="2000" dirty="0" smtClean="0"/>
              <a:t>和降钙素原</a:t>
            </a:r>
            <a:r>
              <a:rPr lang="en-US" altLang="zh-CN" sz="2000" dirty="0" smtClean="0"/>
              <a:t>(PCT)</a:t>
            </a:r>
            <a:r>
              <a:rPr lang="zh-CN" altLang="zh-CN" sz="2000" dirty="0" smtClean="0"/>
              <a:t>是判断感染的生物学指标。</a:t>
            </a:r>
            <a:endParaRPr lang="en-US" altLang="zh-CN" sz="2000" dirty="0" smtClean="0"/>
          </a:p>
          <a:p>
            <a:pPr>
              <a:lnSpc>
                <a:spcPct val="150000"/>
              </a:lnSpc>
            </a:pPr>
            <a:r>
              <a:rPr lang="en-US" altLang="zh-CN" sz="2000" dirty="0" smtClean="0"/>
              <a:t>1</a:t>
            </a:r>
            <a:r>
              <a:rPr lang="zh-CN" altLang="zh-CN" sz="2000" dirty="0" smtClean="0"/>
              <a:t>，</a:t>
            </a:r>
            <a:r>
              <a:rPr lang="en-US" altLang="zh-CN" sz="2000" dirty="0" smtClean="0"/>
              <a:t>3-B—D</a:t>
            </a:r>
            <a:r>
              <a:rPr lang="zh-CN" altLang="zh-CN" sz="2000" dirty="0" smtClean="0"/>
              <a:t>葡聚糖</a:t>
            </a:r>
            <a:r>
              <a:rPr lang="en-US" altLang="zh-CN" sz="2000" dirty="0" smtClean="0"/>
              <a:t>(BG)</a:t>
            </a:r>
            <a:r>
              <a:rPr lang="zh-CN" altLang="zh-CN" sz="2000" dirty="0" smtClean="0"/>
              <a:t>和半乳甘露聚糖</a:t>
            </a:r>
            <a:r>
              <a:rPr lang="en-US" altLang="zh-CN" sz="2000" dirty="0" smtClean="0"/>
              <a:t>(GM)</a:t>
            </a:r>
            <a:r>
              <a:rPr lang="zh-CN" altLang="zh-CN" sz="2000" dirty="0" smtClean="0"/>
              <a:t>是目前协助临床诊断侵袭性真菌感染常用的生物标志物。</a:t>
            </a:r>
          </a:p>
          <a:p>
            <a:pPr>
              <a:buNone/>
            </a:pPr>
            <a:endParaRPr lang="en-US" altLang="zh-CN" sz="32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3380430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3" name="内容占位符 2"/>
          <p:cNvSpPr>
            <a:spLocks noGrp="1"/>
          </p:cNvSpPr>
          <p:nvPr>
            <p:ph idx="1"/>
          </p:nvPr>
        </p:nvSpPr>
        <p:spPr>
          <a:xfrm>
            <a:off x="304800" y="1196752"/>
            <a:ext cx="8610600" cy="4876800"/>
          </a:xfrm>
        </p:spPr>
        <p:txBody>
          <a:bodyPr/>
          <a:lstStyle/>
          <a:p>
            <a:pPr>
              <a:lnSpc>
                <a:spcPct val="150000"/>
              </a:lnSpc>
              <a:buNone/>
            </a:pPr>
            <a:r>
              <a:rPr lang="zh-CN" altLang="zh-CN" dirty="0" smtClean="0"/>
              <a:t>（二）呼吸机相关性肺炎的预防和控制</a:t>
            </a:r>
            <a:endParaRPr lang="en-US" altLang="zh-CN" dirty="0" smtClean="0"/>
          </a:p>
          <a:p>
            <a:pPr>
              <a:lnSpc>
                <a:spcPct val="150000"/>
              </a:lnSpc>
              <a:buNone/>
            </a:pPr>
            <a:r>
              <a:rPr lang="en-US" altLang="zh-CN" sz="2400" dirty="0" smtClean="0"/>
              <a:t>3</a:t>
            </a:r>
            <a:r>
              <a:rPr lang="zh-CN" altLang="zh-CN" sz="2400" dirty="0" smtClean="0"/>
              <a:t>．防控措施</a:t>
            </a:r>
          </a:p>
          <a:p>
            <a:pPr>
              <a:lnSpc>
                <a:spcPct val="150000"/>
              </a:lnSpc>
            </a:pPr>
            <a:r>
              <a:rPr lang="zh-CN" altLang="zh-CN" sz="2000" dirty="0" smtClean="0"/>
              <a:t>人工气道建立</a:t>
            </a:r>
          </a:p>
          <a:p>
            <a:pPr>
              <a:lnSpc>
                <a:spcPct val="150000"/>
              </a:lnSpc>
            </a:pPr>
            <a:r>
              <a:rPr lang="zh-CN" altLang="zh-CN" sz="2000" dirty="0" smtClean="0"/>
              <a:t>气道温湿化</a:t>
            </a:r>
          </a:p>
          <a:p>
            <a:pPr>
              <a:lnSpc>
                <a:spcPct val="150000"/>
              </a:lnSpc>
            </a:pPr>
            <a:r>
              <a:rPr lang="zh-CN" altLang="zh-CN" sz="2000" dirty="0" smtClean="0"/>
              <a:t>吸痰</a:t>
            </a:r>
          </a:p>
          <a:p>
            <a:pPr>
              <a:lnSpc>
                <a:spcPct val="150000"/>
              </a:lnSpc>
            </a:pPr>
            <a:r>
              <a:rPr lang="zh-CN" altLang="zh-CN" sz="2000" dirty="0" smtClean="0"/>
              <a:t>预防微误吸</a:t>
            </a:r>
          </a:p>
          <a:p>
            <a:pPr>
              <a:lnSpc>
                <a:spcPct val="150000"/>
              </a:lnSpc>
            </a:pPr>
            <a:r>
              <a:rPr lang="zh-CN" altLang="zh-CN" sz="2000" dirty="0" smtClean="0"/>
              <a:t>体位管理</a:t>
            </a:r>
          </a:p>
          <a:p>
            <a:pPr>
              <a:lnSpc>
                <a:spcPct val="150000"/>
              </a:lnSpc>
            </a:pPr>
            <a:r>
              <a:rPr lang="zh-CN" altLang="zh-CN" sz="2000" dirty="0"/>
              <a:t>呼吸机及附属物品的清洁、消毒与更换</a:t>
            </a:r>
          </a:p>
          <a:p>
            <a:pPr>
              <a:lnSpc>
                <a:spcPct val="150000"/>
              </a:lnSpc>
            </a:pPr>
            <a:r>
              <a:rPr lang="zh-CN" altLang="zh-CN" sz="2000" dirty="0" smtClean="0"/>
              <a:t>外源性感染控制</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1250548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3" name="内容占位符 2"/>
          <p:cNvSpPr>
            <a:spLocks noGrp="1"/>
          </p:cNvSpPr>
          <p:nvPr>
            <p:ph idx="1"/>
          </p:nvPr>
        </p:nvSpPr>
        <p:spPr>
          <a:xfrm>
            <a:off x="304800" y="1124744"/>
            <a:ext cx="8610600" cy="4876800"/>
          </a:xfrm>
        </p:spPr>
        <p:txBody>
          <a:bodyPr/>
          <a:lstStyle/>
          <a:p>
            <a:pPr>
              <a:buNone/>
            </a:pPr>
            <a:r>
              <a:rPr lang="zh-CN" altLang="zh-CN" sz="3200" dirty="0" smtClean="0"/>
              <a:t>（三）尿管相关性尿路感染的预防和控制</a:t>
            </a:r>
          </a:p>
          <a:p>
            <a:r>
              <a:rPr lang="zh-CN" altLang="en-US" sz="3200" dirty="0" smtClean="0"/>
              <a:t>定义：</a:t>
            </a:r>
            <a:endParaRPr lang="en-US" altLang="zh-CN" sz="3200" dirty="0" smtClean="0"/>
          </a:p>
          <a:p>
            <a:pPr>
              <a:lnSpc>
                <a:spcPct val="150000"/>
              </a:lnSpc>
              <a:buNone/>
            </a:pPr>
            <a:r>
              <a:rPr lang="en-US" altLang="zh-CN" dirty="0" smtClean="0"/>
              <a:t>       </a:t>
            </a:r>
            <a:r>
              <a:rPr lang="zh-CN" altLang="zh-CN" u="sng" dirty="0" smtClean="0"/>
              <a:t>导尿管相关尿路感染</a:t>
            </a:r>
            <a:r>
              <a:rPr lang="en-US" altLang="zh-CN" u="sng" dirty="0" smtClean="0"/>
              <a:t>(catheter associated urinary tract infection</a:t>
            </a:r>
            <a:r>
              <a:rPr lang="zh-CN" altLang="zh-CN" u="sng" dirty="0" smtClean="0"/>
              <a:t>，</a:t>
            </a:r>
            <a:r>
              <a:rPr lang="en-US" altLang="zh-CN" u="sng" dirty="0" smtClean="0"/>
              <a:t>CAUTI</a:t>
            </a:r>
            <a:r>
              <a:rPr lang="en-US" altLang="zh-CN" dirty="0" smtClean="0"/>
              <a:t>)</a:t>
            </a:r>
            <a:r>
              <a:rPr lang="zh-CN" altLang="zh-CN" dirty="0" smtClean="0"/>
              <a:t>，是指患者留置导尿管后，或者拔除导尿管</a:t>
            </a:r>
            <a:r>
              <a:rPr lang="en-US" altLang="zh-CN" dirty="0" smtClean="0"/>
              <a:t>48h</a:t>
            </a:r>
            <a:r>
              <a:rPr lang="zh-CN" altLang="zh-CN" dirty="0" smtClean="0"/>
              <a:t>内发生的泌尿系统感染。</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12505488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6" name="内容占位符 5"/>
          <p:cNvSpPr>
            <a:spLocks noGrp="1"/>
          </p:cNvSpPr>
          <p:nvPr>
            <p:ph idx="1"/>
          </p:nvPr>
        </p:nvSpPr>
        <p:spPr>
          <a:xfrm>
            <a:off x="304800" y="1052736"/>
            <a:ext cx="8610600" cy="4876800"/>
          </a:xfrm>
        </p:spPr>
        <p:txBody>
          <a:bodyPr/>
          <a:lstStyle/>
          <a:p>
            <a:pPr>
              <a:lnSpc>
                <a:spcPct val="150000"/>
              </a:lnSpc>
              <a:buNone/>
            </a:pPr>
            <a:r>
              <a:rPr lang="zh-CN" altLang="zh-CN" dirty="0" smtClean="0"/>
              <a:t>（三）尿管相关性尿路感染的预防和控制</a:t>
            </a:r>
            <a:endParaRPr lang="en-US" altLang="zh-CN" dirty="0" smtClean="0"/>
          </a:p>
          <a:p>
            <a:pPr>
              <a:lnSpc>
                <a:spcPct val="150000"/>
              </a:lnSpc>
              <a:buNone/>
            </a:pPr>
            <a:r>
              <a:rPr lang="en-US" altLang="zh-CN" dirty="0" smtClean="0"/>
              <a:t>1</a:t>
            </a:r>
            <a:r>
              <a:rPr lang="zh-CN" altLang="zh-CN" dirty="0" smtClean="0"/>
              <a:t>．病因</a:t>
            </a:r>
            <a:r>
              <a:rPr lang="en-US" altLang="zh-CN" dirty="0" smtClean="0"/>
              <a:t>  </a:t>
            </a:r>
          </a:p>
          <a:p>
            <a:pPr>
              <a:lnSpc>
                <a:spcPct val="150000"/>
              </a:lnSpc>
            </a:pPr>
            <a:r>
              <a:rPr lang="zh-CN" altLang="zh-CN" dirty="0" smtClean="0">
                <a:solidFill>
                  <a:srgbClr val="FF0000"/>
                </a:solidFill>
              </a:rPr>
              <a:t>患者方面</a:t>
            </a:r>
            <a:r>
              <a:rPr lang="zh-CN" altLang="zh-CN" dirty="0" smtClean="0"/>
              <a:t>：年龄、性别、基础疾病、免疫力和其他健康状况等；</a:t>
            </a:r>
            <a:endParaRPr lang="en-US" altLang="zh-CN" dirty="0" smtClean="0"/>
          </a:p>
          <a:p>
            <a:pPr>
              <a:lnSpc>
                <a:spcPct val="150000"/>
              </a:lnSpc>
            </a:pPr>
            <a:r>
              <a:rPr lang="zh-CN" altLang="zh-CN" dirty="0" smtClean="0">
                <a:solidFill>
                  <a:srgbClr val="FF0000"/>
                </a:solidFill>
              </a:rPr>
              <a:t>导尿管置入与维护方面</a:t>
            </a:r>
            <a:r>
              <a:rPr lang="zh-CN" altLang="zh-CN" dirty="0" smtClean="0"/>
              <a:t>：留置时间、导尿管置入方法、导尿管护理质量和抗菌药物临床使用等。</a:t>
            </a:r>
          </a:p>
          <a:p>
            <a:pPr>
              <a:buNone/>
            </a:pPr>
            <a:endParaRPr lang="zh-CN" altLang="zh-CN" dirty="0" smtClean="0"/>
          </a:p>
        </p:txBody>
      </p:sp>
    </p:spTree>
    <p:extLst>
      <p:ext uri="{BB962C8B-B14F-4D97-AF65-F5344CB8AC3E}">
        <p14:creationId xmlns:p14="http://schemas.microsoft.com/office/powerpoint/2010/main" xmlns="" val="3678313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5"/>
          <p:cNvSpPr>
            <a:spLocks noGrp="1"/>
          </p:cNvSpPr>
          <p:nvPr>
            <p:ph type="body" idx="1"/>
          </p:nvPr>
        </p:nvSpPr>
        <p:spPr>
          <a:xfrm>
            <a:off x="683568" y="2780928"/>
            <a:ext cx="7772400" cy="1500187"/>
          </a:xfrm>
        </p:spPr>
        <p:txBody>
          <a:bodyPr/>
          <a:lstStyle/>
          <a:p>
            <a:r>
              <a:rPr lang="zh-CN" altLang="en-US" sz="4400" dirty="0" smtClean="0">
                <a:solidFill>
                  <a:schemeClr val="tx2"/>
                </a:solidFill>
              </a:rPr>
              <a:t>第一节</a:t>
            </a:r>
            <a:r>
              <a:rPr lang="en-US" sz="4400" dirty="0" smtClean="0">
                <a:solidFill>
                  <a:schemeClr val="tx2"/>
                </a:solidFill>
              </a:rPr>
              <a:t>  </a:t>
            </a:r>
            <a:r>
              <a:rPr lang="zh-CN" altLang="en-US" sz="4400" dirty="0" smtClean="0">
                <a:solidFill>
                  <a:schemeClr val="tx2"/>
                </a:solidFill>
              </a:rPr>
              <a:t>重症监护病房的设置</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1229545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3" name="内容占位符 2"/>
          <p:cNvSpPr>
            <a:spLocks noGrp="1"/>
          </p:cNvSpPr>
          <p:nvPr>
            <p:ph idx="1"/>
          </p:nvPr>
        </p:nvSpPr>
        <p:spPr>
          <a:xfrm>
            <a:off x="304800" y="1052736"/>
            <a:ext cx="8610600" cy="4876800"/>
          </a:xfrm>
        </p:spPr>
        <p:txBody>
          <a:bodyPr/>
          <a:lstStyle/>
          <a:p>
            <a:pPr>
              <a:lnSpc>
                <a:spcPct val="150000"/>
              </a:lnSpc>
              <a:buNone/>
            </a:pPr>
            <a:r>
              <a:rPr lang="en-US" altLang="zh-CN" dirty="0" smtClean="0"/>
              <a:t>2</a:t>
            </a:r>
            <a:r>
              <a:rPr lang="zh-CN" altLang="zh-CN" dirty="0" smtClean="0"/>
              <a:t>．诊断</a:t>
            </a:r>
          </a:p>
          <a:p>
            <a:pPr>
              <a:lnSpc>
                <a:spcPct val="150000"/>
              </a:lnSpc>
              <a:buNone/>
            </a:pPr>
            <a:r>
              <a:rPr lang="zh-CN" altLang="zh-CN" sz="2400" dirty="0" smtClean="0"/>
              <a:t>（</a:t>
            </a:r>
            <a:r>
              <a:rPr lang="en-US" altLang="zh-CN" sz="2400" dirty="0" smtClean="0"/>
              <a:t>1</a:t>
            </a:r>
            <a:r>
              <a:rPr lang="zh-CN" altLang="zh-CN" sz="2400" dirty="0" smtClean="0"/>
              <a:t>）临床诊断</a:t>
            </a:r>
            <a:endParaRPr lang="en-US" altLang="zh-CN" sz="2400" dirty="0" smtClean="0"/>
          </a:p>
          <a:p>
            <a:pPr>
              <a:lnSpc>
                <a:spcPct val="150000"/>
              </a:lnSpc>
            </a:pPr>
            <a:r>
              <a:rPr lang="zh-CN" altLang="zh-CN" sz="2400" dirty="0" smtClean="0"/>
              <a:t>患者出现尿频、尿急、尿痛等尿路刺激症</a:t>
            </a:r>
            <a:r>
              <a:rPr lang="zh-CN" altLang="zh-CN" sz="2400" dirty="0" smtClean="0"/>
              <a:t>状</a:t>
            </a:r>
            <a:r>
              <a:rPr lang="zh-CN" altLang="en-US" sz="2400" dirty="0" smtClean="0"/>
              <a:t>。</a:t>
            </a:r>
            <a:endParaRPr lang="en-US" altLang="zh-CN" sz="2400" dirty="0" smtClean="0"/>
          </a:p>
          <a:p>
            <a:pPr>
              <a:lnSpc>
                <a:spcPct val="150000"/>
              </a:lnSpc>
            </a:pPr>
            <a:r>
              <a:rPr lang="zh-CN" altLang="zh-CN" sz="2400" dirty="0" smtClean="0"/>
              <a:t>下腹触痛、肾区叩痛，伴有或不伴有</a:t>
            </a:r>
            <a:r>
              <a:rPr lang="zh-CN" altLang="zh-CN" sz="2400" dirty="0" smtClean="0"/>
              <a:t>发热</a:t>
            </a:r>
            <a:r>
              <a:rPr lang="zh-CN" altLang="en-US" sz="2400" dirty="0" smtClean="0"/>
              <a:t>。</a:t>
            </a:r>
            <a:endParaRPr lang="en-US" altLang="zh-CN" sz="2400" dirty="0" smtClean="0"/>
          </a:p>
          <a:p>
            <a:pPr>
              <a:lnSpc>
                <a:spcPct val="150000"/>
              </a:lnSpc>
            </a:pPr>
            <a:r>
              <a:rPr lang="zh-CN" altLang="zh-CN" sz="2400" dirty="0" smtClean="0"/>
              <a:t>尿检白细胞男性</a:t>
            </a:r>
            <a:r>
              <a:rPr lang="en-US" altLang="zh-CN" sz="2400" dirty="0" smtClean="0"/>
              <a:t>≥5</a:t>
            </a:r>
            <a:r>
              <a:rPr lang="zh-CN" altLang="zh-CN" sz="2400" dirty="0" smtClean="0"/>
              <a:t>个</a:t>
            </a:r>
            <a:r>
              <a:rPr lang="en-US" altLang="zh-CN" sz="2400" dirty="0" smtClean="0"/>
              <a:t>/</a:t>
            </a:r>
            <a:r>
              <a:rPr lang="zh-CN" altLang="zh-CN" sz="2400" dirty="0" smtClean="0"/>
              <a:t>高倍</a:t>
            </a:r>
            <a:r>
              <a:rPr lang="zh-CN" altLang="en-US" sz="2400" dirty="0" smtClean="0"/>
              <a:t>镜</a:t>
            </a:r>
            <a:r>
              <a:rPr lang="zh-CN" altLang="zh-CN" sz="2400" dirty="0" smtClean="0"/>
              <a:t>视野</a:t>
            </a:r>
            <a:r>
              <a:rPr lang="zh-CN" altLang="zh-CN" sz="2400" dirty="0" smtClean="0"/>
              <a:t>，女性</a:t>
            </a:r>
            <a:r>
              <a:rPr lang="en-US" altLang="zh-CN" sz="2400" dirty="0" smtClean="0"/>
              <a:t>≥10</a:t>
            </a:r>
            <a:r>
              <a:rPr lang="zh-CN" altLang="zh-CN" sz="2400" dirty="0" smtClean="0"/>
              <a:t>个</a:t>
            </a:r>
            <a:r>
              <a:rPr lang="en-US" altLang="zh-CN" sz="2400" dirty="0" smtClean="0"/>
              <a:t>/</a:t>
            </a:r>
            <a:r>
              <a:rPr lang="zh-CN" altLang="zh-CN" sz="2400" dirty="0" smtClean="0"/>
              <a:t>高倍</a:t>
            </a:r>
            <a:r>
              <a:rPr lang="zh-CN" altLang="en-US" sz="2400" dirty="0" smtClean="0"/>
              <a:t>镜</a:t>
            </a:r>
            <a:r>
              <a:rPr lang="zh-CN" altLang="zh-CN" sz="2400" dirty="0" smtClean="0"/>
              <a:t>视野</a:t>
            </a:r>
            <a:r>
              <a:rPr lang="zh-CN" altLang="zh-CN" sz="2400" dirty="0" smtClean="0"/>
              <a:t>，插导尿管者应当结合尿培养。</a:t>
            </a:r>
            <a:endParaRPr lang="zh-CN" altLang="zh-CN" sz="24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63604863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3" name="内容占位符 2"/>
          <p:cNvSpPr>
            <a:spLocks noGrp="1"/>
          </p:cNvSpPr>
          <p:nvPr>
            <p:ph idx="1"/>
          </p:nvPr>
        </p:nvSpPr>
        <p:spPr>
          <a:xfrm>
            <a:off x="467544" y="980728"/>
            <a:ext cx="8447856" cy="5472608"/>
          </a:xfrm>
        </p:spPr>
        <p:txBody>
          <a:bodyPr/>
          <a:lstStyle/>
          <a:p>
            <a:pPr>
              <a:lnSpc>
                <a:spcPct val="130000"/>
              </a:lnSpc>
              <a:buNone/>
            </a:pPr>
            <a:r>
              <a:rPr lang="en-US" altLang="zh-CN" dirty="0" smtClean="0"/>
              <a:t>2</a:t>
            </a:r>
            <a:r>
              <a:rPr lang="zh-CN" altLang="zh-CN" dirty="0" smtClean="0"/>
              <a:t>．诊断</a:t>
            </a:r>
          </a:p>
          <a:p>
            <a:pPr>
              <a:lnSpc>
                <a:spcPct val="130000"/>
              </a:lnSpc>
              <a:buNone/>
            </a:pPr>
            <a:r>
              <a:rPr lang="zh-CN" altLang="zh-CN" sz="2400" dirty="0" smtClean="0"/>
              <a:t>（</a:t>
            </a:r>
            <a:r>
              <a:rPr lang="en-US" altLang="zh-CN" sz="2400" dirty="0" smtClean="0"/>
              <a:t>2</a:t>
            </a:r>
            <a:r>
              <a:rPr lang="zh-CN" altLang="zh-CN" sz="2400" dirty="0" smtClean="0"/>
              <a:t>）病原学诊断：</a:t>
            </a:r>
          </a:p>
          <a:p>
            <a:pPr>
              <a:lnSpc>
                <a:spcPct val="150000"/>
              </a:lnSpc>
              <a:buNone/>
            </a:pPr>
            <a:r>
              <a:rPr lang="en-US" altLang="zh-CN" sz="2000" dirty="0" smtClean="0"/>
              <a:t>1</a:t>
            </a:r>
            <a:r>
              <a:rPr lang="zh-CN" altLang="zh-CN" sz="2000" dirty="0" smtClean="0"/>
              <a:t>）在临床诊断的基础上，符合以下条件之一即可做出病原学诊断：</a:t>
            </a:r>
            <a:endParaRPr lang="en-US" altLang="zh-CN" sz="2000" dirty="0" smtClean="0"/>
          </a:p>
          <a:p>
            <a:pPr>
              <a:lnSpc>
                <a:spcPct val="150000"/>
              </a:lnSpc>
              <a:buNone/>
            </a:pPr>
            <a:r>
              <a:rPr lang="en-US" altLang="zh-CN" sz="2000" dirty="0" smtClean="0"/>
              <a:t>①</a:t>
            </a:r>
            <a:r>
              <a:rPr lang="zh-CN" altLang="zh-CN" sz="2000" dirty="0" smtClean="0"/>
              <a:t>尿液培养革兰阳性球菌菌落数</a:t>
            </a:r>
            <a:r>
              <a:rPr lang="en-US" altLang="zh-CN" sz="2000" dirty="0" smtClean="0"/>
              <a:t>≥10</a:t>
            </a:r>
            <a:r>
              <a:rPr lang="en-US" altLang="zh-CN" sz="2000" baseline="30000" dirty="0" smtClean="0"/>
              <a:t>4</a:t>
            </a:r>
            <a:r>
              <a:rPr lang="en-US" altLang="zh-CN" sz="2000" dirty="0" smtClean="0"/>
              <a:t>cfu/ml</a:t>
            </a:r>
            <a:r>
              <a:rPr lang="zh-CN" altLang="zh-CN" sz="2000" dirty="0" smtClean="0"/>
              <a:t>，革兰阴性杆菌菌落数</a:t>
            </a:r>
            <a:r>
              <a:rPr lang="en-US" altLang="zh-CN" sz="2000" dirty="0" smtClean="0"/>
              <a:t>≥10</a:t>
            </a:r>
            <a:r>
              <a:rPr lang="en-US" altLang="zh-CN" sz="2000" baseline="30000" dirty="0" smtClean="0"/>
              <a:t>5</a:t>
            </a:r>
            <a:r>
              <a:rPr lang="en-US" altLang="zh-CN" sz="2000" dirty="0" smtClean="0"/>
              <a:t>cfu/ml</a:t>
            </a:r>
            <a:r>
              <a:rPr lang="zh-CN" altLang="zh-CN" sz="2000" dirty="0" smtClean="0"/>
              <a:t>；</a:t>
            </a:r>
            <a:endParaRPr lang="en-US" altLang="zh-CN" sz="2000" dirty="0" smtClean="0"/>
          </a:p>
          <a:p>
            <a:pPr>
              <a:lnSpc>
                <a:spcPct val="150000"/>
              </a:lnSpc>
              <a:buNone/>
            </a:pPr>
            <a:r>
              <a:rPr lang="en-US" altLang="zh-CN" sz="2000" dirty="0" smtClean="0"/>
              <a:t>②</a:t>
            </a:r>
            <a:r>
              <a:rPr lang="zh-CN" altLang="zh-CN" sz="2000" dirty="0" smtClean="0"/>
              <a:t>耻骨联合上膀胱穿刺留取尿液培养的细菌菌落数</a:t>
            </a:r>
            <a:r>
              <a:rPr lang="en-US" altLang="zh-CN" sz="2000" dirty="0" smtClean="0"/>
              <a:t>≥10</a:t>
            </a:r>
            <a:r>
              <a:rPr lang="en-US" altLang="zh-CN" sz="2000" baseline="30000" dirty="0" smtClean="0"/>
              <a:t>3</a:t>
            </a:r>
            <a:r>
              <a:rPr lang="en-US" altLang="zh-CN" sz="2000" dirty="0" smtClean="0"/>
              <a:t>cfu/ml</a:t>
            </a:r>
            <a:r>
              <a:rPr lang="zh-CN" altLang="zh-CN" sz="2000" dirty="0" smtClean="0"/>
              <a:t>；</a:t>
            </a:r>
            <a:endParaRPr lang="en-US" altLang="zh-CN" sz="2000" dirty="0" smtClean="0"/>
          </a:p>
          <a:p>
            <a:pPr>
              <a:lnSpc>
                <a:spcPct val="150000"/>
              </a:lnSpc>
              <a:buNone/>
            </a:pPr>
            <a:r>
              <a:rPr lang="en-US" altLang="zh-CN" sz="2000" dirty="0" smtClean="0"/>
              <a:t>③</a:t>
            </a:r>
            <a:r>
              <a:rPr lang="zh-CN" altLang="zh-CN" sz="2000" dirty="0" smtClean="0"/>
              <a:t>新鲜尿液标本经离心应用相差显微镜检查，在每</a:t>
            </a:r>
            <a:r>
              <a:rPr lang="en-US" altLang="zh-CN" sz="2000" dirty="0" smtClean="0"/>
              <a:t>30</a:t>
            </a:r>
            <a:r>
              <a:rPr lang="zh-CN" altLang="zh-CN" sz="2000" dirty="0" smtClean="0"/>
              <a:t>个视野中有半数视野见到细菌；</a:t>
            </a:r>
            <a:endParaRPr lang="en-US" altLang="zh-CN" sz="2000" dirty="0" smtClean="0"/>
          </a:p>
          <a:p>
            <a:pPr>
              <a:lnSpc>
                <a:spcPct val="150000"/>
              </a:lnSpc>
              <a:buNone/>
            </a:pPr>
            <a:r>
              <a:rPr lang="en-US" altLang="zh-CN" sz="2000" dirty="0" smtClean="0"/>
              <a:t>④</a:t>
            </a:r>
            <a:r>
              <a:rPr lang="zh-CN" altLang="zh-CN" sz="2000" dirty="0" smtClean="0"/>
              <a:t>经手术、病理学或者影像学检查，有尿路感染证据的。</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9504130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重症监护病房感染的预防与控制</a:t>
            </a:r>
            <a:endParaRPr lang="zh-CN" altLang="en-US" b="1" dirty="0"/>
          </a:p>
        </p:txBody>
      </p:sp>
      <p:sp>
        <p:nvSpPr>
          <p:cNvPr id="3" name="内容占位符 2"/>
          <p:cNvSpPr>
            <a:spLocks noGrp="1"/>
          </p:cNvSpPr>
          <p:nvPr>
            <p:ph idx="1"/>
          </p:nvPr>
        </p:nvSpPr>
        <p:spPr/>
        <p:txBody>
          <a:bodyPr/>
          <a:lstStyle/>
          <a:p>
            <a:pPr>
              <a:lnSpc>
                <a:spcPct val="150000"/>
              </a:lnSpc>
              <a:buNone/>
            </a:pPr>
            <a:r>
              <a:rPr lang="en-US" altLang="zh-CN" dirty="0"/>
              <a:t>2</a:t>
            </a:r>
            <a:r>
              <a:rPr lang="zh-CN" altLang="zh-CN" dirty="0"/>
              <a:t>．诊断</a:t>
            </a:r>
          </a:p>
          <a:p>
            <a:pPr>
              <a:lnSpc>
                <a:spcPct val="150000"/>
              </a:lnSpc>
              <a:buNone/>
            </a:pPr>
            <a:r>
              <a:rPr lang="zh-CN" altLang="zh-CN" sz="2400" dirty="0"/>
              <a:t>（</a:t>
            </a:r>
            <a:r>
              <a:rPr lang="en-US" altLang="zh-CN" sz="2400" dirty="0"/>
              <a:t>2</a:t>
            </a:r>
            <a:r>
              <a:rPr lang="zh-CN" altLang="zh-CN" sz="2400" dirty="0"/>
              <a:t>）病原学诊断：</a:t>
            </a:r>
          </a:p>
          <a:p>
            <a:pPr marL="0" indent="0">
              <a:lnSpc>
                <a:spcPct val="150000"/>
              </a:lnSpc>
              <a:buNone/>
            </a:pPr>
            <a:r>
              <a:rPr lang="en-US" altLang="zh-CN" sz="2400" dirty="0" smtClean="0"/>
              <a:t>2</a:t>
            </a:r>
            <a:r>
              <a:rPr lang="zh-CN" altLang="zh-CN" sz="2400" dirty="0"/>
              <a:t>）患者虽然没有症状，但在</a:t>
            </a:r>
            <a:r>
              <a:rPr lang="en-US" altLang="zh-CN" sz="2400" dirty="0"/>
              <a:t>1</a:t>
            </a:r>
            <a:r>
              <a:rPr lang="zh-CN" altLang="zh-CN" sz="2400" dirty="0"/>
              <a:t>周内有内镜检查或导尿管置入，尿液培养革兰阳性球菌菌落数</a:t>
            </a:r>
            <a:r>
              <a:rPr lang="en-US" altLang="zh-CN" sz="2400" dirty="0"/>
              <a:t>≥10</a:t>
            </a:r>
            <a:r>
              <a:rPr lang="en-US" altLang="zh-CN" sz="2400" baseline="30000" dirty="0"/>
              <a:t>4</a:t>
            </a:r>
            <a:r>
              <a:rPr lang="en-US" altLang="zh-CN" sz="2400" dirty="0"/>
              <a:t>cfu/ml</a:t>
            </a:r>
            <a:r>
              <a:rPr lang="zh-CN" altLang="zh-CN" sz="2400" dirty="0"/>
              <a:t>，革兰阴性杆菌菌落数</a:t>
            </a:r>
            <a:r>
              <a:rPr lang="en-US" altLang="zh-CN" sz="2400" dirty="0"/>
              <a:t>≥10</a:t>
            </a:r>
            <a:r>
              <a:rPr lang="en-US" altLang="zh-CN" sz="2400" baseline="30000" dirty="0"/>
              <a:t>5</a:t>
            </a:r>
            <a:r>
              <a:rPr lang="en-US" altLang="zh-CN" sz="2400" dirty="0"/>
              <a:t>cfu/ml</a:t>
            </a:r>
            <a:r>
              <a:rPr lang="zh-CN" altLang="zh-CN" sz="2400" dirty="0"/>
              <a:t>，应当诊断为无症状性菌尿症。</a:t>
            </a:r>
          </a:p>
          <a:p>
            <a:pPr>
              <a:lnSpc>
                <a:spcPct val="150000"/>
              </a:lnSpc>
            </a:pP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9504130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重症监护病房感染的预防与控制</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3" name="内容占位符 2"/>
          <p:cNvSpPr>
            <a:spLocks noGrp="1"/>
          </p:cNvSpPr>
          <p:nvPr>
            <p:ph idx="1"/>
          </p:nvPr>
        </p:nvSpPr>
        <p:spPr>
          <a:xfrm>
            <a:off x="304800" y="1124744"/>
            <a:ext cx="8610600" cy="4876800"/>
          </a:xfrm>
        </p:spPr>
        <p:txBody>
          <a:bodyPr/>
          <a:lstStyle/>
          <a:p>
            <a:pPr marL="0" indent="0">
              <a:lnSpc>
                <a:spcPct val="150000"/>
              </a:lnSpc>
              <a:buNone/>
            </a:pPr>
            <a:r>
              <a:rPr lang="en-US" altLang="zh-CN" dirty="0"/>
              <a:t>3</a:t>
            </a:r>
            <a:r>
              <a:rPr lang="zh-CN" altLang="zh-CN" dirty="0"/>
              <a:t>．防控措施</a:t>
            </a:r>
          </a:p>
          <a:p>
            <a:pPr marL="0" indent="0">
              <a:lnSpc>
                <a:spcPct val="150000"/>
              </a:lnSpc>
              <a:buNone/>
            </a:pPr>
            <a:r>
              <a:rPr lang="zh-CN" altLang="zh-CN" sz="2400" dirty="0"/>
              <a:t>（</a:t>
            </a:r>
            <a:r>
              <a:rPr lang="en-US" altLang="zh-CN" sz="2400" dirty="0"/>
              <a:t>1</a:t>
            </a:r>
            <a:r>
              <a:rPr lang="zh-CN" altLang="zh-CN" sz="2400" dirty="0"/>
              <a:t>）置管前：</a:t>
            </a:r>
          </a:p>
          <a:p>
            <a:pPr marL="0" indent="0">
              <a:lnSpc>
                <a:spcPct val="150000"/>
              </a:lnSpc>
              <a:buNone/>
            </a:pPr>
            <a:r>
              <a:rPr lang="en-US" altLang="zh-CN" sz="2000" dirty="0"/>
              <a:t>1</a:t>
            </a:r>
            <a:r>
              <a:rPr lang="zh-CN" altLang="zh-CN" sz="2000" dirty="0"/>
              <a:t>）严格把握留置导尿</a:t>
            </a:r>
            <a:r>
              <a:rPr lang="zh-CN" altLang="zh-CN" sz="2000" dirty="0" smtClean="0"/>
              <a:t>管</a:t>
            </a:r>
            <a:r>
              <a:rPr lang="zh-CN" altLang="en-US" sz="2000" dirty="0" smtClean="0"/>
              <a:t>适应证</a:t>
            </a:r>
            <a:r>
              <a:rPr lang="zh-CN" altLang="zh-CN" sz="2000" dirty="0" smtClean="0"/>
              <a:t>。</a:t>
            </a:r>
            <a:endParaRPr lang="zh-CN" altLang="zh-CN" sz="2000" dirty="0"/>
          </a:p>
          <a:p>
            <a:pPr marL="0" indent="0">
              <a:lnSpc>
                <a:spcPct val="150000"/>
              </a:lnSpc>
              <a:buNone/>
            </a:pPr>
            <a:r>
              <a:rPr lang="en-US" altLang="zh-CN" sz="2000" dirty="0"/>
              <a:t>2</a:t>
            </a:r>
            <a:r>
              <a:rPr lang="zh-CN" altLang="zh-CN" sz="2000" dirty="0"/>
              <a:t>）仔细检查无菌导尿</a:t>
            </a:r>
            <a:r>
              <a:rPr lang="zh-CN" altLang="zh-CN" sz="2000" dirty="0" smtClean="0"/>
              <a:t>包。</a:t>
            </a:r>
            <a:endParaRPr lang="zh-CN" altLang="zh-CN" sz="2000" dirty="0"/>
          </a:p>
          <a:p>
            <a:pPr marL="0" indent="0">
              <a:lnSpc>
                <a:spcPct val="150000"/>
              </a:lnSpc>
              <a:buNone/>
            </a:pPr>
            <a:r>
              <a:rPr lang="en-US" altLang="zh-CN" sz="2000" dirty="0"/>
              <a:t>3</a:t>
            </a:r>
            <a:r>
              <a:rPr lang="zh-CN" altLang="zh-CN" sz="2000" dirty="0"/>
              <a:t>）根据患者年龄、性别、尿道等情况选择合适大小、材质等的导尿</a:t>
            </a:r>
            <a:r>
              <a:rPr lang="zh-CN" altLang="zh-CN" sz="2000" dirty="0" smtClean="0"/>
              <a:t>管。</a:t>
            </a:r>
            <a:endParaRPr lang="zh-CN" altLang="zh-CN" sz="2000" dirty="0"/>
          </a:p>
          <a:p>
            <a:pPr marL="0" indent="0">
              <a:lnSpc>
                <a:spcPct val="150000"/>
              </a:lnSpc>
              <a:buNone/>
            </a:pPr>
            <a:r>
              <a:rPr lang="en-US" altLang="zh-CN" sz="2000" dirty="0"/>
              <a:t>4</a:t>
            </a:r>
            <a:r>
              <a:rPr lang="zh-CN" altLang="zh-CN" sz="2000" dirty="0"/>
              <a:t>）对留置导尿管的患者，应当采用密闭式引流装置。</a:t>
            </a:r>
          </a:p>
          <a:p>
            <a:pPr marL="0" indent="0">
              <a:lnSpc>
                <a:spcPct val="150000"/>
              </a:lnSpc>
              <a:buNone/>
            </a:pPr>
            <a:r>
              <a:rPr lang="en-US" altLang="zh-CN" sz="2000" dirty="0"/>
              <a:t>5</a:t>
            </a:r>
            <a:r>
              <a:rPr lang="zh-CN" altLang="zh-CN" sz="2000" dirty="0"/>
              <a:t>）告知患者留置导尿管的目的，配合要点和置管后的注意事项。</a:t>
            </a:r>
          </a:p>
          <a:p>
            <a:pPr marL="0" indent="0">
              <a:buNone/>
            </a:pPr>
            <a:endParaRPr lang="zh-CN" altLang="en-US" dirty="0"/>
          </a:p>
        </p:txBody>
      </p:sp>
    </p:spTree>
    <p:extLst>
      <p:ext uri="{BB962C8B-B14F-4D97-AF65-F5344CB8AC3E}">
        <p14:creationId xmlns:p14="http://schemas.microsoft.com/office/powerpoint/2010/main" xmlns="" val="31313983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重症监护病房感染的预防与控制</a:t>
            </a:r>
            <a:endParaRPr lang="zh-CN" altLang="en-US" dirty="0"/>
          </a:p>
        </p:txBody>
      </p:sp>
      <p:sp>
        <p:nvSpPr>
          <p:cNvPr id="3" name="内容占位符 2"/>
          <p:cNvSpPr>
            <a:spLocks noGrp="1"/>
          </p:cNvSpPr>
          <p:nvPr>
            <p:ph idx="1"/>
          </p:nvPr>
        </p:nvSpPr>
        <p:spPr>
          <a:xfrm>
            <a:off x="304800" y="980728"/>
            <a:ext cx="8610600" cy="5400600"/>
          </a:xfrm>
        </p:spPr>
        <p:txBody>
          <a:bodyPr/>
          <a:lstStyle/>
          <a:p>
            <a:pPr marL="0" indent="0">
              <a:lnSpc>
                <a:spcPct val="150000"/>
              </a:lnSpc>
              <a:buNone/>
            </a:pPr>
            <a:r>
              <a:rPr lang="en-US" altLang="zh-CN" dirty="0"/>
              <a:t>3</a:t>
            </a:r>
            <a:r>
              <a:rPr lang="zh-CN" altLang="zh-CN" dirty="0"/>
              <a:t>．防控措施</a:t>
            </a:r>
          </a:p>
          <a:p>
            <a:pPr marL="0" indent="0">
              <a:lnSpc>
                <a:spcPct val="150000"/>
              </a:lnSpc>
              <a:buNone/>
            </a:pPr>
            <a:r>
              <a:rPr lang="zh-CN" altLang="zh-CN" sz="2400" dirty="0" smtClean="0"/>
              <a:t>（</a:t>
            </a:r>
            <a:r>
              <a:rPr lang="en-US" altLang="zh-CN" sz="2400" dirty="0"/>
              <a:t>2</a:t>
            </a:r>
            <a:r>
              <a:rPr lang="zh-CN" altLang="zh-CN" sz="2400" dirty="0"/>
              <a:t>）置管时：</a:t>
            </a:r>
          </a:p>
          <a:p>
            <a:pPr marL="0" indent="0">
              <a:lnSpc>
                <a:spcPct val="150000"/>
              </a:lnSpc>
              <a:buNone/>
            </a:pPr>
            <a:r>
              <a:rPr lang="en-US" altLang="zh-CN" sz="2000" dirty="0"/>
              <a:t>1</a:t>
            </a:r>
            <a:r>
              <a:rPr lang="zh-CN" altLang="zh-CN" sz="2000" dirty="0"/>
              <a:t>）医务</a:t>
            </a:r>
            <a:r>
              <a:rPr lang="zh-CN" altLang="zh-CN" sz="2000" dirty="0" smtClean="0"/>
              <a:t>人员严格</a:t>
            </a:r>
            <a:r>
              <a:rPr lang="zh-CN" altLang="zh-CN" sz="2000" dirty="0"/>
              <a:t>按照</a:t>
            </a:r>
            <a:r>
              <a:rPr lang="zh-CN" altLang="zh-CN" sz="2000" dirty="0" smtClean="0"/>
              <a:t>《医务人员手卫生规范》施</a:t>
            </a:r>
            <a:r>
              <a:rPr lang="zh-CN" altLang="zh-CN" sz="2000" dirty="0"/>
              <a:t>导尿术。</a:t>
            </a:r>
          </a:p>
          <a:p>
            <a:pPr marL="0" indent="0">
              <a:lnSpc>
                <a:spcPct val="150000"/>
              </a:lnSpc>
              <a:buNone/>
            </a:pPr>
            <a:r>
              <a:rPr lang="en-US" altLang="zh-CN" sz="2000" dirty="0"/>
              <a:t>2</a:t>
            </a:r>
            <a:r>
              <a:rPr lang="zh-CN" altLang="zh-CN" sz="2000" dirty="0"/>
              <a:t>）严格遵循无菌操作技术原则留置导尿</a:t>
            </a:r>
            <a:r>
              <a:rPr lang="zh-CN" altLang="zh-CN" sz="2000" dirty="0" smtClean="0"/>
              <a:t>管。</a:t>
            </a:r>
            <a:endParaRPr lang="zh-CN" altLang="zh-CN" sz="2000" dirty="0"/>
          </a:p>
          <a:p>
            <a:pPr marL="0" indent="0">
              <a:lnSpc>
                <a:spcPct val="150000"/>
              </a:lnSpc>
              <a:buNone/>
            </a:pPr>
            <a:r>
              <a:rPr lang="en-US" altLang="zh-CN" sz="2000" dirty="0"/>
              <a:t>3</a:t>
            </a:r>
            <a:r>
              <a:rPr lang="zh-CN" altLang="zh-CN" sz="2000" dirty="0"/>
              <a:t>）正确铺无菌巾，避免污染尿道</a:t>
            </a:r>
            <a:r>
              <a:rPr lang="zh-CN" altLang="zh-CN" sz="2000" dirty="0" smtClean="0"/>
              <a:t>口。</a:t>
            </a:r>
            <a:endParaRPr lang="zh-CN" altLang="zh-CN" sz="2000" dirty="0"/>
          </a:p>
          <a:p>
            <a:pPr marL="0" indent="0">
              <a:lnSpc>
                <a:spcPct val="150000"/>
              </a:lnSpc>
              <a:buNone/>
            </a:pPr>
            <a:r>
              <a:rPr lang="en-US" altLang="zh-CN" sz="2000" dirty="0"/>
              <a:t>4</a:t>
            </a:r>
            <a:r>
              <a:rPr lang="zh-CN" altLang="zh-CN" sz="2000" dirty="0"/>
              <a:t>）充分消毒尿道口，防止污染</a:t>
            </a:r>
            <a:r>
              <a:rPr lang="zh-CN" altLang="zh-CN" sz="2000" dirty="0" smtClean="0"/>
              <a:t>。</a:t>
            </a:r>
            <a:endParaRPr lang="en-US" altLang="zh-CN" sz="2000" dirty="0" smtClean="0"/>
          </a:p>
          <a:p>
            <a:pPr marL="0" indent="0">
              <a:lnSpc>
                <a:spcPct val="150000"/>
              </a:lnSpc>
              <a:buNone/>
            </a:pPr>
            <a:r>
              <a:rPr lang="en-US" altLang="zh-CN" sz="2000" dirty="0" smtClean="0"/>
              <a:t>5</a:t>
            </a:r>
            <a:r>
              <a:rPr lang="zh-CN" altLang="zh-CN" sz="2000" dirty="0"/>
              <a:t>）导尿管插入深度适宜，插入后，向水囊注入</a:t>
            </a:r>
            <a:r>
              <a:rPr lang="en-US" altLang="zh-CN" sz="2000" dirty="0"/>
              <a:t>10</a:t>
            </a:r>
            <a:r>
              <a:rPr lang="zh-CN" altLang="zh-CN" sz="2000" dirty="0"/>
              <a:t>～</a:t>
            </a:r>
            <a:r>
              <a:rPr lang="en-US" altLang="zh-CN" sz="2000" dirty="0"/>
              <a:t>15ml</a:t>
            </a:r>
            <a:r>
              <a:rPr lang="zh-CN" altLang="zh-CN" sz="2000" dirty="0"/>
              <a:t>无菌水，轻拉尿管以确认尿管固定稳妥，避免脱出。</a:t>
            </a:r>
          </a:p>
          <a:p>
            <a:pPr marL="0" indent="0">
              <a:lnSpc>
                <a:spcPct val="150000"/>
              </a:lnSpc>
              <a:buNone/>
            </a:pPr>
            <a:r>
              <a:rPr lang="en-US" altLang="zh-CN" sz="2000" dirty="0"/>
              <a:t>6</a:t>
            </a:r>
            <a:r>
              <a:rPr lang="zh-CN" altLang="zh-CN" sz="2000" dirty="0"/>
              <a:t>）置管过程中，指导患者放松，协调配合，避免污染，如尿管被污染应当重新更换。</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77086697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重症监护病房感染的预防与控制</a:t>
            </a:r>
            <a:endParaRPr lang="zh-CN" altLang="en-US" dirty="0"/>
          </a:p>
        </p:txBody>
      </p:sp>
      <p:sp>
        <p:nvSpPr>
          <p:cNvPr id="3" name="内容占位符 2"/>
          <p:cNvSpPr>
            <a:spLocks noGrp="1"/>
          </p:cNvSpPr>
          <p:nvPr>
            <p:ph idx="1"/>
          </p:nvPr>
        </p:nvSpPr>
        <p:spPr>
          <a:xfrm>
            <a:off x="304800" y="1072480"/>
            <a:ext cx="8610600" cy="4876800"/>
          </a:xfrm>
        </p:spPr>
        <p:txBody>
          <a:bodyPr/>
          <a:lstStyle/>
          <a:p>
            <a:pPr marL="0" indent="0">
              <a:buNone/>
            </a:pPr>
            <a:r>
              <a:rPr lang="en-US" altLang="zh-CN" dirty="0"/>
              <a:t>3</a:t>
            </a:r>
            <a:r>
              <a:rPr lang="zh-CN" altLang="zh-CN" dirty="0"/>
              <a:t>．防控</a:t>
            </a:r>
            <a:r>
              <a:rPr lang="zh-CN" altLang="zh-CN" dirty="0" smtClean="0"/>
              <a:t>措施</a:t>
            </a:r>
            <a:endParaRPr lang="en-US" altLang="zh-CN" dirty="0" smtClean="0"/>
          </a:p>
          <a:p>
            <a:pPr marL="0" indent="0">
              <a:buNone/>
            </a:pPr>
            <a:r>
              <a:rPr lang="zh-CN" altLang="zh-CN" sz="2400" dirty="0"/>
              <a:t>（</a:t>
            </a:r>
            <a:r>
              <a:rPr lang="en-US" altLang="zh-CN" sz="2400" dirty="0"/>
              <a:t>3</a:t>
            </a:r>
            <a:r>
              <a:rPr lang="zh-CN" altLang="zh-CN" sz="2400" dirty="0"/>
              <a:t>）置管后</a:t>
            </a:r>
            <a:r>
              <a:rPr lang="zh-CN" altLang="zh-CN" sz="2400" dirty="0" smtClean="0"/>
              <a:t>：</a:t>
            </a:r>
            <a:endParaRPr lang="en-US" altLang="zh-CN" sz="2400" dirty="0" smtClean="0"/>
          </a:p>
          <a:p>
            <a:pPr marL="0" indent="0">
              <a:buNone/>
            </a:pPr>
            <a:r>
              <a:rPr lang="en-US" altLang="zh-CN" sz="2000" dirty="0"/>
              <a:t>1</a:t>
            </a:r>
            <a:r>
              <a:rPr lang="zh-CN" altLang="zh-CN" sz="2000" dirty="0"/>
              <a:t>）妥善固定尿管，避免打折、弯曲</a:t>
            </a:r>
            <a:r>
              <a:rPr lang="zh-CN" altLang="zh-CN" sz="2000" dirty="0" smtClean="0"/>
              <a:t>，集</a:t>
            </a:r>
            <a:r>
              <a:rPr lang="zh-CN" altLang="zh-CN" sz="2000" dirty="0"/>
              <a:t>尿袋高度低于膀胱水平</a:t>
            </a:r>
            <a:r>
              <a:rPr lang="zh-CN" altLang="zh-CN" sz="2000" dirty="0" smtClean="0"/>
              <a:t>，防止</a:t>
            </a:r>
            <a:r>
              <a:rPr lang="zh-CN" altLang="zh-CN" sz="2000" dirty="0"/>
              <a:t>逆行感染。</a:t>
            </a:r>
          </a:p>
          <a:p>
            <a:pPr marL="0" indent="0">
              <a:buNone/>
            </a:pPr>
            <a:r>
              <a:rPr lang="en-US" altLang="zh-CN" sz="2000" dirty="0"/>
              <a:t>2</a:t>
            </a:r>
            <a:r>
              <a:rPr lang="zh-CN" altLang="zh-CN" sz="2000" dirty="0"/>
              <a:t>）保持尿液引流装置密闭、通畅和完整，活动或搬运时夹闭引流管，防止尿液逆流。</a:t>
            </a:r>
          </a:p>
          <a:p>
            <a:pPr marL="0" indent="0">
              <a:buNone/>
            </a:pPr>
            <a:r>
              <a:rPr lang="en-US" altLang="zh-CN" sz="2000" dirty="0"/>
              <a:t>3</a:t>
            </a:r>
            <a:r>
              <a:rPr lang="zh-CN" altLang="zh-CN" sz="2000" dirty="0"/>
              <a:t>）应当使用个人专用的收集容器及时清空集尿袋中尿液。清空集尿袋中尿液时，要遵循无菌操作原则，避免集尿袋的出口触碰到收集容器。</a:t>
            </a:r>
          </a:p>
          <a:p>
            <a:pPr marL="0" indent="0">
              <a:buNone/>
            </a:pPr>
            <a:r>
              <a:rPr lang="en-US" altLang="zh-CN" sz="2000" dirty="0"/>
              <a:t>4</a:t>
            </a:r>
            <a:r>
              <a:rPr lang="zh-CN" altLang="zh-CN" sz="2000" dirty="0"/>
              <a:t>）留取小量尿标本进行微生物病原学检测时，应当消毒导尿管后，使用无菌注射器抽取标本送检。留取大量尿标本时（此法不能用于普通细菌和真菌学检查），可以从集尿袋中采集，避免打开导尿管和集尿袋的接口。</a:t>
            </a:r>
          </a:p>
          <a:p>
            <a:pPr marL="0" indent="0">
              <a:buNone/>
            </a:pPr>
            <a:r>
              <a:rPr lang="en-US" altLang="zh-CN" sz="2000" dirty="0"/>
              <a:t>5</a:t>
            </a:r>
            <a:r>
              <a:rPr lang="zh-CN" altLang="zh-CN" sz="2000" dirty="0"/>
              <a:t>）</a:t>
            </a:r>
            <a:r>
              <a:rPr lang="zh-CN" altLang="zh-CN" sz="2000" dirty="0">
                <a:solidFill>
                  <a:srgbClr val="FF0000"/>
                </a:solidFill>
              </a:rPr>
              <a:t>不应当</a:t>
            </a:r>
            <a:r>
              <a:rPr lang="zh-CN" altLang="zh-CN" sz="2000" dirty="0"/>
              <a:t>常规使用含消毒剂或抗菌药物的溶液进行膀胱冲洗或灌注以预防尿路感染。</a:t>
            </a:r>
          </a:p>
          <a:p>
            <a:pPr marL="0" indent="0">
              <a:buNone/>
            </a:pP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52867815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重症监护病房感染的预防与控制</a:t>
            </a:r>
            <a:endParaRPr lang="zh-CN" altLang="en-US" dirty="0"/>
          </a:p>
        </p:txBody>
      </p:sp>
      <p:sp>
        <p:nvSpPr>
          <p:cNvPr id="3" name="内容占位符 2"/>
          <p:cNvSpPr>
            <a:spLocks noGrp="1"/>
          </p:cNvSpPr>
          <p:nvPr>
            <p:ph idx="1"/>
          </p:nvPr>
        </p:nvSpPr>
        <p:spPr>
          <a:xfrm>
            <a:off x="304800" y="1052736"/>
            <a:ext cx="8610600" cy="5328592"/>
          </a:xfrm>
        </p:spPr>
        <p:txBody>
          <a:bodyPr/>
          <a:lstStyle/>
          <a:p>
            <a:pPr marL="0" indent="0">
              <a:lnSpc>
                <a:spcPct val="150000"/>
              </a:lnSpc>
              <a:buNone/>
            </a:pPr>
            <a:r>
              <a:rPr lang="en-US" altLang="zh-CN" dirty="0"/>
              <a:t>3</a:t>
            </a:r>
            <a:r>
              <a:rPr lang="zh-CN" altLang="zh-CN" dirty="0"/>
              <a:t>．防控措施</a:t>
            </a:r>
            <a:endParaRPr lang="en-US" altLang="zh-CN" dirty="0"/>
          </a:p>
          <a:p>
            <a:pPr marL="0" indent="0">
              <a:lnSpc>
                <a:spcPct val="150000"/>
              </a:lnSpc>
              <a:buNone/>
            </a:pPr>
            <a:r>
              <a:rPr lang="zh-CN" altLang="zh-CN" sz="2400" dirty="0"/>
              <a:t>（</a:t>
            </a:r>
            <a:r>
              <a:rPr lang="en-US" altLang="zh-CN" sz="2400" dirty="0"/>
              <a:t>3</a:t>
            </a:r>
            <a:r>
              <a:rPr lang="zh-CN" altLang="zh-CN" sz="2400" dirty="0"/>
              <a:t>）置管后</a:t>
            </a:r>
            <a:r>
              <a:rPr lang="zh-CN" altLang="zh-CN" sz="2400" dirty="0" smtClean="0"/>
              <a:t>：</a:t>
            </a:r>
            <a:endParaRPr lang="en-US" altLang="zh-CN" sz="2400" dirty="0" smtClean="0"/>
          </a:p>
          <a:p>
            <a:pPr marL="0" indent="0">
              <a:lnSpc>
                <a:spcPct val="150000"/>
              </a:lnSpc>
              <a:buNone/>
            </a:pPr>
            <a:r>
              <a:rPr lang="en-US" altLang="zh-CN" sz="2000" dirty="0"/>
              <a:t>6</a:t>
            </a:r>
            <a:r>
              <a:rPr lang="zh-CN" altLang="zh-CN" sz="2000" dirty="0"/>
              <a:t>）留置导尿管期间</a:t>
            </a:r>
            <a:r>
              <a:rPr lang="zh-CN" altLang="zh-CN" sz="2000" dirty="0" smtClean="0"/>
              <a:t>，每日</a:t>
            </a:r>
            <a:r>
              <a:rPr lang="zh-CN" altLang="zh-CN" sz="2000" dirty="0"/>
              <a:t>清洁或冲洗尿道口，保持尿道口清洁</a:t>
            </a:r>
            <a:r>
              <a:rPr lang="zh-CN" altLang="zh-CN" sz="2000" dirty="0" smtClean="0"/>
              <a:t>。</a:t>
            </a:r>
            <a:endParaRPr lang="zh-CN" altLang="zh-CN" sz="2000" dirty="0"/>
          </a:p>
          <a:p>
            <a:pPr marL="0" indent="0">
              <a:lnSpc>
                <a:spcPct val="150000"/>
              </a:lnSpc>
              <a:buNone/>
            </a:pPr>
            <a:r>
              <a:rPr lang="en-US" altLang="zh-CN" sz="2000" dirty="0"/>
              <a:t>7</a:t>
            </a:r>
            <a:r>
              <a:rPr lang="zh-CN" altLang="zh-CN" sz="2000" dirty="0"/>
              <a:t>）患者沐浴或擦身时应当注意对导管的</a:t>
            </a:r>
            <a:r>
              <a:rPr lang="zh-CN" altLang="zh-CN" sz="2000" dirty="0" smtClean="0"/>
              <a:t>保护。</a:t>
            </a:r>
            <a:endParaRPr lang="zh-CN" altLang="zh-CN" sz="2000" dirty="0"/>
          </a:p>
          <a:p>
            <a:pPr marL="0" indent="0">
              <a:lnSpc>
                <a:spcPct val="150000"/>
              </a:lnSpc>
              <a:buNone/>
            </a:pPr>
            <a:r>
              <a:rPr lang="en-US" altLang="zh-CN" sz="2000" dirty="0"/>
              <a:t>8</a:t>
            </a:r>
            <a:r>
              <a:rPr lang="zh-CN" altLang="zh-CN" sz="2000" dirty="0"/>
              <a:t>）长期留置导尿管患者，不宜频繁更换导尿管</a:t>
            </a:r>
            <a:r>
              <a:rPr lang="zh-CN" altLang="zh-CN" sz="2000" dirty="0" smtClean="0"/>
              <a:t>。</a:t>
            </a:r>
            <a:endParaRPr lang="en-US" altLang="zh-CN" sz="2000" dirty="0" smtClean="0"/>
          </a:p>
          <a:p>
            <a:pPr marL="0" indent="0">
              <a:lnSpc>
                <a:spcPct val="150000"/>
              </a:lnSpc>
              <a:buNone/>
            </a:pPr>
            <a:r>
              <a:rPr lang="en-US" altLang="zh-CN" sz="2000" dirty="0" smtClean="0"/>
              <a:t>9</a:t>
            </a:r>
            <a:r>
              <a:rPr lang="zh-CN" altLang="zh-CN" sz="2000" dirty="0"/>
              <a:t>）患者出现尿路感染时，应当及时更换导尿管，并留取尿液进行微生物病原学检测。</a:t>
            </a:r>
          </a:p>
          <a:p>
            <a:pPr marL="0" indent="0">
              <a:lnSpc>
                <a:spcPct val="150000"/>
              </a:lnSpc>
              <a:buNone/>
            </a:pPr>
            <a:r>
              <a:rPr lang="en-US" altLang="zh-CN" sz="2000" dirty="0"/>
              <a:t>10</a:t>
            </a:r>
            <a:r>
              <a:rPr lang="zh-CN" altLang="zh-CN" sz="2000" dirty="0"/>
              <a:t>）每天评估留置导尿管的必要性，不需要时尽早拔除导尿</a:t>
            </a:r>
            <a:r>
              <a:rPr lang="zh-CN" altLang="zh-CN" sz="2000" dirty="0" smtClean="0"/>
              <a:t>管。</a:t>
            </a:r>
            <a:endParaRPr lang="zh-CN" altLang="zh-CN" sz="2000" dirty="0"/>
          </a:p>
          <a:p>
            <a:pPr marL="0" indent="0">
              <a:lnSpc>
                <a:spcPct val="150000"/>
              </a:lnSpc>
              <a:buNone/>
            </a:pPr>
            <a:r>
              <a:rPr lang="en-US" altLang="zh-CN" sz="2000" dirty="0"/>
              <a:t>11</a:t>
            </a:r>
            <a:r>
              <a:rPr lang="zh-CN" altLang="zh-CN" sz="2000" dirty="0"/>
              <a:t>）对长期留置导尿管的患者，拔除导尿管时，应当训练膀胱功能。</a:t>
            </a:r>
          </a:p>
          <a:p>
            <a:pPr marL="0" indent="0">
              <a:lnSpc>
                <a:spcPct val="150000"/>
              </a:lnSpc>
              <a:buNone/>
            </a:pPr>
            <a:r>
              <a:rPr lang="en-US" altLang="zh-CN" sz="2000" dirty="0"/>
              <a:t>12</a:t>
            </a:r>
            <a:r>
              <a:rPr lang="zh-CN" altLang="zh-CN" sz="2000" dirty="0"/>
              <a:t>）医护人员在维护导尿管时，要严格执行手卫生。</a:t>
            </a:r>
          </a:p>
          <a:p>
            <a:pPr marL="0" indent="0">
              <a:buNone/>
            </a:pPr>
            <a:endParaRPr lang="en-US" altLang="zh-CN" dirty="0" smtClean="0"/>
          </a:p>
          <a:p>
            <a:pPr marL="0" indent="0">
              <a:buNone/>
            </a:pPr>
            <a:endParaRPr lang="en-US" altLang="zh-CN" dirty="0"/>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639186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重症监护病房感染的预防与控制</a:t>
            </a:r>
            <a:endParaRPr lang="zh-CN" altLang="en-US" dirty="0"/>
          </a:p>
        </p:txBody>
      </p:sp>
      <p:sp>
        <p:nvSpPr>
          <p:cNvPr id="3" name="内容占位符 2"/>
          <p:cNvSpPr>
            <a:spLocks noGrp="1"/>
          </p:cNvSpPr>
          <p:nvPr>
            <p:ph idx="1"/>
          </p:nvPr>
        </p:nvSpPr>
        <p:spPr>
          <a:xfrm>
            <a:off x="304800" y="1124744"/>
            <a:ext cx="8610600" cy="4876800"/>
          </a:xfrm>
        </p:spPr>
        <p:txBody>
          <a:bodyPr/>
          <a:lstStyle/>
          <a:p>
            <a:pPr marL="0" indent="0">
              <a:buNone/>
            </a:pPr>
            <a:r>
              <a:rPr lang="zh-CN" altLang="zh-CN" dirty="0"/>
              <a:t>（四）多重耐药菌感染的预防和控制</a:t>
            </a:r>
          </a:p>
          <a:p>
            <a:r>
              <a:rPr lang="zh-CN" altLang="en-US" dirty="0" smtClean="0"/>
              <a:t>定义：</a:t>
            </a:r>
            <a:endParaRPr lang="en-US" altLang="zh-CN" dirty="0" smtClean="0"/>
          </a:p>
          <a:p>
            <a:pPr marL="0" indent="0">
              <a:buNone/>
            </a:pPr>
            <a:r>
              <a:rPr lang="en-US" altLang="zh-CN" dirty="0" smtClean="0"/>
              <a:t>      </a:t>
            </a:r>
            <a:r>
              <a:rPr lang="zh-CN" altLang="zh-CN" dirty="0" smtClean="0"/>
              <a:t>细菌</a:t>
            </a:r>
            <a:r>
              <a:rPr lang="zh-CN" altLang="zh-CN" dirty="0"/>
              <a:t>的</a:t>
            </a:r>
            <a:r>
              <a:rPr lang="zh-CN" altLang="zh-CN" u="sng" dirty="0"/>
              <a:t>多重耐药（</a:t>
            </a:r>
            <a:r>
              <a:rPr lang="en-US" altLang="zh-CN" u="sng" dirty="0"/>
              <a:t>multidrug-resistant</a:t>
            </a:r>
            <a:r>
              <a:rPr lang="zh-CN" altLang="zh-CN" u="sng" dirty="0"/>
              <a:t>，</a:t>
            </a:r>
            <a:r>
              <a:rPr lang="en-US" altLang="zh-CN" u="sng" dirty="0"/>
              <a:t>MDR</a:t>
            </a:r>
            <a:r>
              <a:rPr lang="zh-CN" altLang="zh-CN" u="sng" dirty="0"/>
              <a:t>）</a:t>
            </a:r>
            <a:r>
              <a:rPr lang="zh-CN" altLang="zh-CN" dirty="0"/>
              <a:t>是与抗菌药物使用有关的后天获得性耐药。对临床使用的三类或三类以上抗菌药物同时呈现耐药的细菌，即可称为多重耐药菌</a:t>
            </a:r>
            <a:r>
              <a:rPr lang="zh-CN" altLang="zh-CN" dirty="0" smtClean="0"/>
              <a:t>。</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09538999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重症监护病房感染的预防与控制</a:t>
            </a:r>
            <a:endParaRPr lang="zh-CN" altLang="en-US" dirty="0"/>
          </a:p>
        </p:txBody>
      </p:sp>
      <p:sp>
        <p:nvSpPr>
          <p:cNvPr id="3" name="内容占位符 2"/>
          <p:cNvSpPr>
            <a:spLocks noGrp="1"/>
          </p:cNvSpPr>
          <p:nvPr>
            <p:ph idx="1"/>
          </p:nvPr>
        </p:nvSpPr>
        <p:spPr>
          <a:xfrm>
            <a:off x="304800" y="1196752"/>
            <a:ext cx="8610600" cy="4876800"/>
          </a:xfrm>
        </p:spPr>
        <p:txBody>
          <a:bodyPr/>
          <a:lstStyle/>
          <a:p>
            <a:pPr marL="0" indent="0">
              <a:lnSpc>
                <a:spcPct val="150000"/>
              </a:lnSpc>
              <a:buNone/>
            </a:pPr>
            <a:r>
              <a:rPr lang="zh-CN" altLang="zh-CN" dirty="0"/>
              <a:t>（四）多重耐药菌感染的预防和</a:t>
            </a:r>
            <a:r>
              <a:rPr lang="zh-CN" altLang="zh-CN" dirty="0" smtClean="0"/>
              <a:t>控制</a:t>
            </a:r>
            <a:endParaRPr lang="en-US" altLang="zh-CN" dirty="0" smtClean="0"/>
          </a:p>
          <a:p>
            <a:pPr marL="0" indent="0">
              <a:lnSpc>
                <a:spcPct val="150000"/>
              </a:lnSpc>
              <a:buNone/>
            </a:pPr>
            <a:r>
              <a:rPr lang="en-US" altLang="zh-CN" dirty="0"/>
              <a:t>1</a:t>
            </a:r>
            <a:r>
              <a:rPr lang="zh-CN" altLang="zh-CN" dirty="0"/>
              <a:t>．无菌操作</a:t>
            </a:r>
            <a:r>
              <a:rPr lang="en-US" altLang="zh-CN" dirty="0"/>
              <a:t>  </a:t>
            </a:r>
            <a:endParaRPr lang="en-US" altLang="zh-CN" dirty="0" smtClean="0"/>
          </a:p>
          <a:p>
            <a:pPr marL="0" indent="0">
              <a:lnSpc>
                <a:spcPct val="150000"/>
              </a:lnSpc>
              <a:buNone/>
            </a:pPr>
            <a:r>
              <a:rPr lang="en-US" altLang="zh-CN" dirty="0" smtClean="0"/>
              <a:t>2</a:t>
            </a:r>
            <a:r>
              <a:rPr lang="zh-CN" altLang="zh-CN" dirty="0"/>
              <a:t>．手卫生</a:t>
            </a:r>
            <a:r>
              <a:rPr lang="en-US" altLang="zh-CN" dirty="0"/>
              <a:t>  </a:t>
            </a:r>
            <a:endParaRPr lang="en-US" altLang="zh-CN" dirty="0" smtClean="0"/>
          </a:p>
          <a:p>
            <a:pPr marL="0" indent="0">
              <a:lnSpc>
                <a:spcPct val="150000"/>
              </a:lnSpc>
              <a:buNone/>
            </a:pPr>
            <a:r>
              <a:rPr lang="en-US" altLang="zh-CN" dirty="0" smtClean="0"/>
              <a:t>3</a:t>
            </a:r>
            <a:r>
              <a:rPr lang="zh-CN" altLang="zh-CN" dirty="0"/>
              <a:t>．加强抗菌药物的合理应用</a:t>
            </a:r>
            <a:r>
              <a:rPr lang="en-US" altLang="zh-CN" dirty="0"/>
              <a:t>  </a:t>
            </a:r>
            <a:endParaRPr lang="en-US" altLang="zh-CN" dirty="0" smtClean="0"/>
          </a:p>
          <a:p>
            <a:pPr marL="0" indent="0">
              <a:lnSpc>
                <a:spcPct val="150000"/>
              </a:lnSpc>
              <a:buNone/>
            </a:pPr>
            <a:r>
              <a:rPr lang="en-US" altLang="zh-CN" dirty="0" smtClean="0"/>
              <a:t>4</a:t>
            </a:r>
            <a:r>
              <a:rPr lang="zh-CN" altLang="zh-CN" dirty="0"/>
              <a:t>．多重耐药菌</a:t>
            </a:r>
            <a:r>
              <a:rPr lang="zh-CN" altLang="zh-CN" dirty="0" smtClean="0"/>
              <a:t>监测</a:t>
            </a:r>
            <a:endParaRPr lang="en-US" altLang="zh-CN" dirty="0" smtClean="0"/>
          </a:p>
          <a:p>
            <a:pPr marL="0" indent="0">
              <a:lnSpc>
                <a:spcPct val="150000"/>
              </a:lnSpc>
              <a:buNone/>
            </a:pPr>
            <a:r>
              <a:rPr lang="en-US" altLang="zh-CN" dirty="0"/>
              <a:t>5</a:t>
            </a:r>
            <a:r>
              <a:rPr lang="zh-CN" altLang="zh-CN" dirty="0"/>
              <a:t>．患者</a:t>
            </a:r>
            <a:r>
              <a:rPr lang="zh-CN" altLang="zh-CN" dirty="0" smtClean="0"/>
              <a:t>隔离</a:t>
            </a:r>
            <a:endParaRPr lang="en-US" altLang="zh-CN" dirty="0" smtClean="0"/>
          </a:p>
          <a:p>
            <a:pPr marL="0" indent="0">
              <a:lnSpc>
                <a:spcPct val="150000"/>
              </a:lnSpc>
              <a:buNone/>
            </a:pPr>
            <a:r>
              <a:rPr lang="en-US" altLang="zh-CN" dirty="0"/>
              <a:t>6</a:t>
            </a:r>
            <a:r>
              <a:rPr lang="zh-CN" altLang="zh-CN" dirty="0"/>
              <a:t>．环境清洁</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6" name="椭圆形标注 5"/>
          <p:cNvSpPr/>
          <p:nvPr/>
        </p:nvSpPr>
        <p:spPr>
          <a:xfrm>
            <a:off x="2195736" y="764704"/>
            <a:ext cx="6768752" cy="4248472"/>
          </a:xfrm>
          <a:prstGeom prst="wedgeEllipseCallout">
            <a:avLst>
              <a:gd name="adj1" fmla="val -46060"/>
              <a:gd name="adj2" fmla="val 566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500"/>
              </a:lnSpc>
            </a:pPr>
            <a:r>
              <a:rPr lang="zh-CN" altLang="zh-CN" b="1" dirty="0">
                <a:solidFill>
                  <a:schemeClr val="tx2"/>
                </a:solidFill>
              </a:rPr>
              <a:t>（</a:t>
            </a:r>
            <a:r>
              <a:rPr lang="en-US" altLang="zh-CN" b="1" dirty="0">
                <a:solidFill>
                  <a:schemeClr val="tx2"/>
                </a:solidFill>
              </a:rPr>
              <a:t>1</a:t>
            </a:r>
            <a:r>
              <a:rPr lang="zh-CN" altLang="zh-CN" b="1" dirty="0" smtClean="0">
                <a:solidFill>
                  <a:schemeClr val="tx2"/>
                </a:solidFill>
              </a:rPr>
              <a:t>）多重</a:t>
            </a:r>
            <a:r>
              <a:rPr lang="zh-CN" altLang="zh-CN" b="1" dirty="0">
                <a:solidFill>
                  <a:schemeClr val="tx2"/>
                </a:solidFill>
              </a:rPr>
              <a:t>耐药菌感染</a:t>
            </a:r>
            <a:r>
              <a:rPr lang="en-US" altLang="zh-CN" b="1" dirty="0">
                <a:solidFill>
                  <a:schemeClr val="tx2"/>
                </a:solidFill>
              </a:rPr>
              <a:t>/</a:t>
            </a:r>
            <a:r>
              <a:rPr lang="zh-CN" altLang="zh-CN" b="1" dirty="0" smtClean="0">
                <a:solidFill>
                  <a:schemeClr val="tx2"/>
                </a:solidFill>
              </a:rPr>
              <a:t>定植患者</a:t>
            </a:r>
            <a:r>
              <a:rPr lang="zh-CN" altLang="zh-CN" b="1" dirty="0">
                <a:solidFill>
                  <a:schemeClr val="tx2"/>
                </a:solidFill>
              </a:rPr>
              <a:t>应实施接触性隔离</a:t>
            </a:r>
            <a:r>
              <a:rPr lang="zh-CN" altLang="zh-CN" b="1" dirty="0" smtClean="0">
                <a:solidFill>
                  <a:schemeClr val="tx2"/>
                </a:solidFill>
              </a:rPr>
              <a:t>，在</a:t>
            </a:r>
            <a:r>
              <a:rPr lang="zh-CN" altLang="zh-CN" b="1" dirty="0">
                <a:solidFill>
                  <a:schemeClr val="tx2"/>
                </a:solidFill>
              </a:rPr>
              <a:t>患者床头增加“接触隔离”警示标识，直</a:t>
            </a:r>
            <a:r>
              <a:rPr lang="zh-CN" altLang="zh-CN" b="1" dirty="0" smtClean="0">
                <a:solidFill>
                  <a:schemeClr val="tx2"/>
                </a:solidFill>
              </a:rPr>
              <a:t>致检测</a:t>
            </a:r>
            <a:r>
              <a:rPr lang="zh-CN" altLang="zh-CN" b="1" dirty="0">
                <a:solidFill>
                  <a:schemeClr val="tx2"/>
                </a:solidFill>
              </a:rPr>
              <a:t>呈阴性。</a:t>
            </a:r>
          </a:p>
          <a:p>
            <a:pPr>
              <a:lnSpc>
                <a:spcPts val="2500"/>
              </a:lnSpc>
            </a:pPr>
            <a:r>
              <a:rPr lang="zh-CN" altLang="zh-CN" b="1" dirty="0">
                <a:solidFill>
                  <a:schemeClr val="tx2"/>
                </a:solidFill>
              </a:rPr>
              <a:t>（</a:t>
            </a:r>
            <a:r>
              <a:rPr lang="en-US" altLang="zh-CN" b="1" dirty="0">
                <a:solidFill>
                  <a:schemeClr val="tx2"/>
                </a:solidFill>
              </a:rPr>
              <a:t>2</a:t>
            </a:r>
            <a:r>
              <a:rPr lang="zh-CN" altLang="zh-CN" b="1" dirty="0">
                <a:solidFill>
                  <a:schemeClr val="tx2"/>
                </a:solidFill>
              </a:rPr>
              <a:t>）首选单间</a:t>
            </a:r>
            <a:r>
              <a:rPr lang="zh-CN" altLang="zh-CN" b="1" dirty="0" smtClean="0">
                <a:solidFill>
                  <a:schemeClr val="tx2"/>
                </a:solidFill>
              </a:rPr>
              <a:t>隔离。</a:t>
            </a:r>
            <a:endParaRPr lang="zh-CN" altLang="zh-CN" b="1" dirty="0">
              <a:solidFill>
                <a:schemeClr val="tx2"/>
              </a:solidFill>
            </a:endParaRPr>
          </a:p>
          <a:p>
            <a:pPr>
              <a:lnSpc>
                <a:spcPts val="2500"/>
              </a:lnSpc>
            </a:pPr>
            <a:r>
              <a:rPr lang="zh-CN" altLang="zh-CN" b="1" dirty="0">
                <a:solidFill>
                  <a:schemeClr val="tx2"/>
                </a:solidFill>
              </a:rPr>
              <a:t>（</a:t>
            </a:r>
            <a:r>
              <a:rPr lang="en-US" altLang="zh-CN" b="1" dirty="0">
                <a:solidFill>
                  <a:schemeClr val="tx2"/>
                </a:solidFill>
              </a:rPr>
              <a:t>3</a:t>
            </a:r>
            <a:r>
              <a:rPr lang="zh-CN" altLang="zh-CN" b="1" dirty="0">
                <a:solidFill>
                  <a:schemeClr val="tx2"/>
                </a:solidFill>
              </a:rPr>
              <a:t>）没有单间隔离条件时</a:t>
            </a:r>
            <a:r>
              <a:rPr lang="zh-CN" altLang="zh-CN" b="1" dirty="0" smtClean="0">
                <a:solidFill>
                  <a:schemeClr val="tx2"/>
                </a:solidFill>
              </a:rPr>
              <a:t>，可将</a:t>
            </a:r>
            <a:r>
              <a:rPr lang="zh-CN" altLang="zh-CN" b="1" dirty="0">
                <a:solidFill>
                  <a:schemeClr val="tx2"/>
                </a:solidFill>
              </a:rPr>
              <a:t>同类多重耐药菌感染患者或者定植患者安置在同一房间。</a:t>
            </a:r>
          </a:p>
          <a:p>
            <a:pPr>
              <a:lnSpc>
                <a:spcPts val="2500"/>
              </a:lnSpc>
            </a:pPr>
            <a:r>
              <a:rPr lang="zh-CN" altLang="zh-CN" b="1" dirty="0">
                <a:solidFill>
                  <a:schemeClr val="tx2"/>
                </a:solidFill>
              </a:rPr>
              <a:t>（</a:t>
            </a:r>
            <a:r>
              <a:rPr lang="en-US" altLang="zh-CN" b="1" dirty="0">
                <a:solidFill>
                  <a:schemeClr val="tx2"/>
                </a:solidFill>
              </a:rPr>
              <a:t>4</a:t>
            </a:r>
            <a:r>
              <a:rPr lang="zh-CN" altLang="zh-CN" b="1" dirty="0">
                <a:solidFill>
                  <a:schemeClr val="tx2"/>
                </a:solidFill>
              </a:rPr>
              <a:t>）避免将多重耐药菌感染患者或者定植患者与气管插管、深静脉留置导管、有开放伤口或者免疫功能抑制患者安置在同一房间。</a:t>
            </a:r>
          </a:p>
          <a:p>
            <a:pPr>
              <a:lnSpc>
                <a:spcPts val="2500"/>
              </a:lnSpc>
            </a:pPr>
            <a:r>
              <a:rPr lang="zh-CN" altLang="zh-CN" b="1" dirty="0">
                <a:solidFill>
                  <a:schemeClr val="tx2"/>
                </a:solidFill>
              </a:rPr>
              <a:t>（</a:t>
            </a:r>
            <a:r>
              <a:rPr lang="en-US" altLang="zh-CN" b="1" dirty="0">
                <a:solidFill>
                  <a:schemeClr val="tx2"/>
                </a:solidFill>
              </a:rPr>
              <a:t>5</a:t>
            </a:r>
            <a:r>
              <a:rPr lang="zh-CN" altLang="zh-CN" b="1" dirty="0">
                <a:solidFill>
                  <a:schemeClr val="tx2"/>
                </a:solidFill>
              </a:rPr>
              <a:t>）护士应穿隔离衣，对患者实施分组护理。</a:t>
            </a:r>
          </a:p>
        </p:txBody>
      </p:sp>
      <p:sp>
        <p:nvSpPr>
          <p:cNvPr id="7" name="椭圆形标注 6"/>
          <p:cNvSpPr/>
          <p:nvPr/>
        </p:nvSpPr>
        <p:spPr>
          <a:xfrm>
            <a:off x="2411760" y="2564904"/>
            <a:ext cx="6336704" cy="3312368"/>
          </a:xfrm>
          <a:prstGeom prst="wedgeEllipseCallout">
            <a:avLst>
              <a:gd name="adj1" fmla="val -48583"/>
              <a:gd name="adj2" fmla="val 5227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zh-CN" b="1" dirty="0">
                <a:solidFill>
                  <a:schemeClr val="tx2"/>
                </a:solidFill>
              </a:rPr>
              <a:t>（</a:t>
            </a:r>
            <a:r>
              <a:rPr lang="en-US" altLang="zh-CN" b="1" dirty="0">
                <a:solidFill>
                  <a:schemeClr val="tx2"/>
                </a:solidFill>
              </a:rPr>
              <a:t>1</a:t>
            </a:r>
            <a:r>
              <a:rPr lang="zh-CN" altLang="zh-CN" b="1" dirty="0">
                <a:solidFill>
                  <a:schemeClr val="tx2"/>
                </a:solidFill>
              </a:rPr>
              <a:t>）</a:t>
            </a:r>
            <a:r>
              <a:rPr lang="zh-CN" altLang="zh-CN" b="1" dirty="0" smtClean="0">
                <a:solidFill>
                  <a:schemeClr val="tx2"/>
                </a:solidFill>
              </a:rPr>
              <a:t>空气</a:t>
            </a:r>
            <a:endParaRPr lang="zh-CN" altLang="zh-CN" b="1" dirty="0">
              <a:solidFill>
                <a:schemeClr val="tx2"/>
              </a:solidFill>
            </a:endParaRPr>
          </a:p>
          <a:p>
            <a:pPr>
              <a:lnSpc>
                <a:spcPct val="150000"/>
              </a:lnSpc>
            </a:pPr>
            <a:r>
              <a:rPr lang="zh-CN" altLang="zh-CN" b="1" dirty="0">
                <a:solidFill>
                  <a:schemeClr val="tx2"/>
                </a:solidFill>
              </a:rPr>
              <a:t>（</a:t>
            </a:r>
            <a:r>
              <a:rPr lang="en-US" altLang="zh-CN" b="1" dirty="0">
                <a:solidFill>
                  <a:schemeClr val="tx2"/>
                </a:solidFill>
              </a:rPr>
              <a:t>2</a:t>
            </a:r>
            <a:r>
              <a:rPr lang="zh-CN" altLang="zh-CN" b="1" dirty="0">
                <a:solidFill>
                  <a:schemeClr val="tx2"/>
                </a:solidFill>
              </a:rPr>
              <a:t>）墙面和</a:t>
            </a:r>
            <a:r>
              <a:rPr lang="zh-CN" altLang="zh-CN" b="1" dirty="0" smtClean="0">
                <a:solidFill>
                  <a:schemeClr val="tx2"/>
                </a:solidFill>
              </a:rPr>
              <a:t>门窗</a:t>
            </a:r>
            <a:endParaRPr lang="zh-CN" altLang="zh-CN" b="1" dirty="0">
              <a:solidFill>
                <a:schemeClr val="tx2"/>
              </a:solidFill>
            </a:endParaRPr>
          </a:p>
          <a:p>
            <a:pPr>
              <a:lnSpc>
                <a:spcPct val="150000"/>
              </a:lnSpc>
            </a:pPr>
            <a:r>
              <a:rPr lang="zh-CN" altLang="zh-CN" b="1" dirty="0">
                <a:solidFill>
                  <a:schemeClr val="tx2"/>
                </a:solidFill>
              </a:rPr>
              <a:t>（</a:t>
            </a:r>
            <a:r>
              <a:rPr lang="en-US" altLang="zh-CN" b="1" dirty="0">
                <a:solidFill>
                  <a:schemeClr val="tx2"/>
                </a:solidFill>
              </a:rPr>
              <a:t>3</a:t>
            </a:r>
            <a:r>
              <a:rPr lang="zh-CN" altLang="zh-CN" b="1" dirty="0">
                <a:solidFill>
                  <a:schemeClr val="tx2"/>
                </a:solidFill>
              </a:rPr>
              <a:t>）</a:t>
            </a:r>
            <a:r>
              <a:rPr lang="zh-CN" altLang="zh-CN" b="1" dirty="0" smtClean="0">
                <a:solidFill>
                  <a:schemeClr val="tx2"/>
                </a:solidFill>
              </a:rPr>
              <a:t>地面</a:t>
            </a:r>
            <a:endParaRPr lang="zh-CN" altLang="zh-CN" b="1" dirty="0">
              <a:solidFill>
                <a:schemeClr val="tx2"/>
              </a:solidFill>
            </a:endParaRPr>
          </a:p>
          <a:p>
            <a:pPr>
              <a:lnSpc>
                <a:spcPct val="150000"/>
              </a:lnSpc>
            </a:pPr>
            <a:r>
              <a:rPr lang="zh-CN" altLang="zh-CN" b="1" dirty="0" smtClean="0">
                <a:solidFill>
                  <a:schemeClr val="tx2"/>
                </a:solidFill>
              </a:rPr>
              <a:t>（</a:t>
            </a:r>
            <a:r>
              <a:rPr lang="en-US" altLang="zh-CN" b="1" dirty="0" smtClean="0">
                <a:solidFill>
                  <a:schemeClr val="tx2"/>
                </a:solidFill>
              </a:rPr>
              <a:t>4</a:t>
            </a:r>
            <a:r>
              <a:rPr lang="zh-CN" altLang="zh-CN" b="1" dirty="0" smtClean="0">
                <a:solidFill>
                  <a:schemeClr val="tx2"/>
                </a:solidFill>
              </a:rPr>
              <a:t>）呼吸机及附属物品</a:t>
            </a:r>
          </a:p>
          <a:p>
            <a:pPr>
              <a:lnSpc>
                <a:spcPct val="150000"/>
              </a:lnSpc>
            </a:pPr>
            <a:r>
              <a:rPr lang="zh-CN" altLang="zh-CN" b="1" dirty="0" smtClean="0">
                <a:solidFill>
                  <a:schemeClr val="tx2"/>
                </a:solidFill>
              </a:rPr>
              <a:t>（</a:t>
            </a:r>
            <a:r>
              <a:rPr lang="en-US" altLang="zh-CN" b="1" dirty="0" smtClean="0">
                <a:solidFill>
                  <a:schemeClr val="tx2"/>
                </a:solidFill>
              </a:rPr>
              <a:t>5</a:t>
            </a:r>
            <a:r>
              <a:rPr lang="zh-CN" altLang="zh-CN" b="1" dirty="0" smtClean="0">
                <a:solidFill>
                  <a:schemeClr val="tx2"/>
                </a:solidFill>
              </a:rPr>
              <a:t>）其他设备、器具及用品</a:t>
            </a:r>
          </a:p>
          <a:p>
            <a:pPr>
              <a:lnSpc>
                <a:spcPct val="150000"/>
              </a:lnSpc>
            </a:pPr>
            <a:r>
              <a:rPr lang="zh-CN" altLang="zh-CN" b="1" dirty="0" smtClean="0">
                <a:solidFill>
                  <a:schemeClr val="tx2"/>
                </a:solidFill>
              </a:rPr>
              <a:t>（</a:t>
            </a:r>
            <a:r>
              <a:rPr lang="en-US" altLang="zh-CN" b="1" dirty="0">
                <a:solidFill>
                  <a:schemeClr val="tx2"/>
                </a:solidFill>
              </a:rPr>
              <a:t>6</a:t>
            </a:r>
            <a:r>
              <a:rPr lang="zh-CN" altLang="zh-CN" b="1" dirty="0">
                <a:solidFill>
                  <a:schemeClr val="tx2"/>
                </a:solidFill>
              </a:rPr>
              <a:t>）床单位及其周边环境、专用</a:t>
            </a:r>
            <a:r>
              <a:rPr lang="zh-CN" altLang="zh-CN" b="1" dirty="0" smtClean="0">
                <a:solidFill>
                  <a:schemeClr val="tx2"/>
                </a:solidFill>
              </a:rPr>
              <a:t>器具</a:t>
            </a:r>
            <a:endParaRPr lang="zh-CN" altLang="zh-CN" b="1" dirty="0">
              <a:solidFill>
                <a:schemeClr val="tx2"/>
              </a:solidFill>
            </a:endParaRPr>
          </a:p>
        </p:txBody>
      </p:sp>
    </p:spTree>
    <p:extLst>
      <p:ext uri="{BB962C8B-B14F-4D97-AF65-F5344CB8AC3E}">
        <p14:creationId xmlns:p14="http://schemas.microsoft.com/office/powerpoint/2010/main" xmlns="" val="624049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additive="base">
                                        <p:cTn id="1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 calcmode="lin" valueType="num">
                                      <p:cBhvr additive="base">
                                        <p:cTn id="2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bg/>
                                          </p:spTgt>
                                        </p:tgtEl>
                                        <p:attrNameLst>
                                          <p:attrName>style.visibility</p:attrName>
                                        </p:attrNameLst>
                                      </p:cBhvr>
                                      <p:to>
                                        <p:strVal val="visible"/>
                                      </p:to>
                                    </p:set>
                                    <p:anim calcmode="lin" valueType="num">
                                      <p:cBhvr additive="base">
                                        <p:cTn id="3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7">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additive="base">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1" end="1"/>
                                            </p:txEl>
                                          </p:spTgt>
                                        </p:tgtEl>
                                        <p:attrNameLst>
                                          <p:attrName>style.visibility</p:attrName>
                                        </p:attrNameLst>
                                      </p:cBhvr>
                                      <p:to>
                                        <p:strVal val="visible"/>
                                      </p:to>
                                    </p:set>
                                    <p:anim calcmode="lin" valueType="num">
                                      <p:cBhvr additive="base">
                                        <p:cTn id="4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2" end="2"/>
                                            </p:txEl>
                                          </p:spTgt>
                                        </p:tgtEl>
                                        <p:attrNameLst>
                                          <p:attrName>style.visibility</p:attrName>
                                        </p:attrNameLst>
                                      </p:cBhvr>
                                      <p:to>
                                        <p:strVal val="visible"/>
                                      </p:to>
                                    </p:set>
                                    <p:anim calcmode="lin" valueType="num">
                                      <p:cBhvr additive="base">
                                        <p:cTn id="4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3" end="3"/>
                                            </p:txEl>
                                          </p:spTgt>
                                        </p:tgtEl>
                                        <p:attrNameLst>
                                          <p:attrName>style.visibility</p:attrName>
                                        </p:attrNameLst>
                                      </p:cBhvr>
                                      <p:to>
                                        <p:strVal val="visible"/>
                                      </p:to>
                                    </p:set>
                                    <p:anim calcmode="lin" valueType="num">
                                      <p:cBhvr additive="base">
                                        <p:cTn id="4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3" end="3"/>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4" end="4"/>
                                            </p:txEl>
                                          </p:spTgt>
                                        </p:tgtEl>
                                        <p:attrNameLst>
                                          <p:attrName>style.visibility</p:attrName>
                                        </p:attrNameLst>
                                      </p:cBhvr>
                                      <p:to>
                                        <p:strVal val="visible"/>
                                      </p:to>
                                    </p:set>
                                    <p:anim calcmode="lin" valueType="num">
                                      <p:cBhvr additive="base">
                                        <p:cTn id="5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4" end="4"/>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5" end="5"/>
                                            </p:txEl>
                                          </p:spTgt>
                                        </p:tgtEl>
                                        <p:attrNameLst>
                                          <p:attrName>style.visibility</p:attrName>
                                        </p:attrNameLst>
                                      </p:cBhvr>
                                      <p:to>
                                        <p:strVal val="visible"/>
                                      </p:to>
                                    </p:set>
                                    <p:anim calcmode="lin" valueType="num">
                                      <p:cBhvr additive="base">
                                        <p:cTn id="5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animBg="1"/>
      <p:bldP spid="7" grpId="0" build="allAtOnce"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矩形 4"/>
          <p:cNvSpPr/>
          <p:nvPr/>
        </p:nvSpPr>
        <p:spPr>
          <a:xfrm>
            <a:off x="2617928" y="2708920"/>
            <a:ext cx="3873176" cy="1569660"/>
          </a:xfrm>
          <a:prstGeom prst="rect">
            <a:avLst/>
          </a:prstGeom>
          <a:noFill/>
        </p:spPr>
        <p:txBody>
          <a:bodyPr wrap="none" lIns="91440" tIns="45720" rIns="91440" bIns="45720">
            <a:spAutoFit/>
          </a:bodyPr>
          <a:lstStyle/>
          <a:p>
            <a:pPr algn="ctr"/>
            <a:r>
              <a:rPr lang="zh-CN" altLang="en-US" sz="9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谢   谢</a:t>
            </a:r>
            <a:endParaRPr lang="zh-CN" altLang="en-US" sz="9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xmlns="" val="15816579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重症监护病房的设置原则</a:t>
            </a:r>
          </a:p>
        </p:txBody>
      </p:sp>
      <p:sp>
        <p:nvSpPr>
          <p:cNvPr id="3" name="内容占位符 2"/>
          <p:cNvSpPr>
            <a:spLocks noGrp="1"/>
          </p:cNvSpPr>
          <p:nvPr>
            <p:ph idx="1"/>
          </p:nvPr>
        </p:nvSpPr>
        <p:spPr>
          <a:xfrm>
            <a:off x="519114" y="1371600"/>
            <a:ext cx="8196290" cy="4876800"/>
          </a:xfrm>
        </p:spPr>
        <p:txBody>
          <a:bodyPr/>
          <a:lstStyle/>
          <a:p>
            <a:pPr>
              <a:lnSpc>
                <a:spcPct val="150000"/>
              </a:lnSpc>
            </a:pPr>
            <a:r>
              <a:rPr lang="zh-CN" altLang="en-US" dirty="0" smtClean="0"/>
              <a:t>我国三级和有条件的二级医院均应设立</a:t>
            </a:r>
            <a:r>
              <a:rPr lang="en-US" dirty="0" smtClean="0"/>
              <a:t>ICU</a:t>
            </a:r>
            <a:r>
              <a:rPr lang="zh-CN" altLang="en-US" dirty="0" smtClean="0"/>
              <a:t>。</a:t>
            </a:r>
          </a:p>
          <a:p>
            <a:pPr>
              <a:lnSpc>
                <a:spcPct val="150000"/>
              </a:lnSpc>
            </a:pPr>
            <a:r>
              <a:rPr lang="zh-CN" altLang="en-US" dirty="0" smtClean="0"/>
              <a:t>病床数一般以该</a:t>
            </a:r>
            <a:r>
              <a:rPr lang="en-US" dirty="0" smtClean="0"/>
              <a:t>ICU</a:t>
            </a:r>
            <a:r>
              <a:rPr lang="zh-CN" altLang="en-US" dirty="0" smtClean="0"/>
              <a:t>服务病床数或医院病床总数的</a:t>
            </a:r>
            <a:r>
              <a:rPr lang="en-US" dirty="0" smtClean="0"/>
              <a:t>2%</a:t>
            </a:r>
            <a:r>
              <a:rPr lang="zh-CN" altLang="en-US" dirty="0" smtClean="0"/>
              <a:t>～</a:t>
            </a:r>
            <a:r>
              <a:rPr lang="en-US" dirty="0" smtClean="0"/>
              <a:t>8%</a:t>
            </a:r>
            <a:r>
              <a:rPr lang="zh-CN" altLang="en-US" dirty="0" smtClean="0"/>
              <a:t>为宜。</a:t>
            </a:r>
            <a:endParaRPr lang="en-US" altLang="zh-CN" dirty="0" smtClean="0"/>
          </a:p>
          <a:p>
            <a:pPr>
              <a:lnSpc>
                <a:spcPct val="150000"/>
              </a:lnSpc>
            </a:pPr>
            <a:r>
              <a:rPr lang="zh-CN" altLang="en-US" dirty="0" smtClean="0"/>
              <a:t>每个</a:t>
            </a:r>
            <a:r>
              <a:rPr lang="en-US" dirty="0" smtClean="0"/>
              <a:t>ICU</a:t>
            </a:r>
            <a:r>
              <a:rPr lang="zh-CN" altLang="en-US" dirty="0" smtClean="0"/>
              <a:t>管理单元以</a:t>
            </a:r>
            <a:r>
              <a:rPr lang="en-US" dirty="0" smtClean="0"/>
              <a:t>8</a:t>
            </a:r>
            <a:r>
              <a:rPr lang="zh-CN" altLang="en-US" dirty="0" smtClean="0"/>
              <a:t>～</a:t>
            </a:r>
            <a:r>
              <a:rPr lang="en-US" dirty="0" smtClean="0"/>
              <a:t>12</a:t>
            </a:r>
            <a:r>
              <a:rPr lang="zh-CN" altLang="en-US" dirty="0" smtClean="0"/>
              <a:t>张床位为宜；床位使用率以</a:t>
            </a:r>
            <a:r>
              <a:rPr lang="en-US" dirty="0" smtClean="0"/>
              <a:t>65%</a:t>
            </a:r>
            <a:r>
              <a:rPr lang="zh-CN" altLang="en-US" dirty="0" smtClean="0"/>
              <a:t>～</a:t>
            </a:r>
            <a:r>
              <a:rPr lang="en-US" dirty="0" smtClean="0"/>
              <a:t>75%</a:t>
            </a:r>
            <a:r>
              <a:rPr lang="zh-CN" altLang="en-US" dirty="0" smtClean="0"/>
              <a:t>为宜，超过</a:t>
            </a:r>
            <a:r>
              <a:rPr lang="en-US" dirty="0" smtClean="0"/>
              <a:t>80%</a:t>
            </a:r>
            <a:r>
              <a:rPr lang="zh-CN" altLang="en-US" dirty="0" smtClean="0"/>
              <a:t>则表明</a:t>
            </a:r>
            <a:r>
              <a:rPr lang="en-US" dirty="0" smtClean="0"/>
              <a:t>ICU</a:t>
            </a:r>
            <a:r>
              <a:rPr lang="zh-CN" altLang="en-US" dirty="0" smtClean="0"/>
              <a:t>的床位数不能满足医院的临床需要，应该扩大规模。</a:t>
            </a:r>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7665180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重症监护病房的设置原则</a:t>
            </a:r>
            <a:endParaRPr lang="zh-CN" altLang="en-US" b="1" dirty="0"/>
          </a:p>
        </p:txBody>
      </p:sp>
      <p:sp>
        <p:nvSpPr>
          <p:cNvPr id="3" name="内容占位符 2"/>
          <p:cNvSpPr>
            <a:spLocks noGrp="1"/>
          </p:cNvSpPr>
          <p:nvPr>
            <p:ph idx="1"/>
          </p:nvPr>
        </p:nvSpPr>
        <p:spPr/>
        <p:txBody>
          <a:bodyPr/>
          <a:lstStyle/>
          <a:p>
            <a:pPr>
              <a:lnSpc>
                <a:spcPct val="150000"/>
              </a:lnSpc>
            </a:pPr>
            <a:r>
              <a:rPr lang="zh-CN" altLang="en-US" dirty="0" smtClean="0"/>
              <a:t>位于方便患者转运、检查和治疗的区域。</a:t>
            </a:r>
          </a:p>
          <a:p>
            <a:pPr>
              <a:lnSpc>
                <a:spcPct val="150000"/>
              </a:lnSpc>
            </a:pPr>
            <a:r>
              <a:rPr lang="zh-CN" altLang="en-US" dirty="0" smtClean="0"/>
              <a:t>必须配备足够数量、受过专门训练、掌握重症医学基础知识和基本操作技术、具备独立工作能力的专职医护人员。</a:t>
            </a:r>
          </a:p>
          <a:p>
            <a:pPr>
              <a:lnSpc>
                <a:spcPct val="150000"/>
              </a:lnSpc>
            </a:pPr>
            <a:r>
              <a:rPr lang="zh-CN" altLang="en-US" dirty="0" smtClean="0"/>
              <a:t>必须配置必要的监护和治疗设备，接收医院各科的重症患者。</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7301441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重症监护病房的布局</a:t>
            </a:r>
            <a:endParaRPr lang="zh-CN" altLang="en-US" b="1" dirty="0"/>
          </a:p>
        </p:txBody>
      </p:sp>
      <p:sp>
        <p:nvSpPr>
          <p:cNvPr id="3" name="内容占位符 2"/>
          <p:cNvSpPr>
            <a:spLocks noGrp="1"/>
          </p:cNvSpPr>
          <p:nvPr>
            <p:ph idx="1"/>
          </p:nvPr>
        </p:nvSpPr>
        <p:spPr/>
        <p:txBody>
          <a:bodyPr/>
          <a:lstStyle/>
          <a:p>
            <a:pPr>
              <a:buNone/>
            </a:pPr>
            <a:r>
              <a:rPr lang="zh-CN" altLang="zh-CN" dirty="0"/>
              <a:t>（一）</a:t>
            </a:r>
            <a:r>
              <a:rPr lang="en-US" altLang="zh-CN" dirty="0"/>
              <a:t>ICU</a:t>
            </a:r>
            <a:r>
              <a:rPr lang="zh-CN" altLang="zh-CN" dirty="0"/>
              <a:t>的整体布局</a:t>
            </a:r>
          </a:p>
          <a:p>
            <a:r>
              <a:rPr lang="zh-CN" altLang="zh-CN" dirty="0" smtClean="0"/>
              <a:t>放置</a:t>
            </a:r>
            <a:r>
              <a:rPr lang="zh-CN" altLang="zh-CN" dirty="0"/>
              <a:t>病床的医疗区域、医疗辅助用房区域、污物处理区域和医务人员生活辅助用房区域等应具有相对的独立性，以减少彼此之间的互相干扰并有利于感染的控制。</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1218847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重症监护病房的布局</a:t>
            </a:r>
            <a:endParaRPr lang="zh-CN" altLang="en-US" b="1" dirty="0"/>
          </a:p>
        </p:txBody>
      </p:sp>
      <p:sp>
        <p:nvSpPr>
          <p:cNvPr id="3" name="内容占位符 2"/>
          <p:cNvSpPr>
            <a:spLocks noGrp="1"/>
          </p:cNvSpPr>
          <p:nvPr>
            <p:ph idx="1"/>
          </p:nvPr>
        </p:nvSpPr>
        <p:spPr>
          <a:xfrm>
            <a:off x="304800" y="1124744"/>
            <a:ext cx="8610600" cy="5733256"/>
          </a:xfrm>
        </p:spPr>
        <p:txBody>
          <a:bodyPr/>
          <a:lstStyle/>
          <a:p>
            <a:pPr>
              <a:lnSpc>
                <a:spcPct val="130000"/>
              </a:lnSpc>
              <a:buNone/>
            </a:pPr>
            <a:r>
              <a:rPr lang="zh-CN" altLang="zh-CN" dirty="0"/>
              <a:t>（二）</a:t>
            </a:r>
            <a:r>
              <a:rPr lang="en-US" altLang="zh-CN" dirty="0"/>
              <a:t>ICU</a:t>
            </a:r>
            <a:r>
              <a:rPr lang="zh-CN" altLang="zh-CN" dirty="0"/>
              <a:t>病室布局设计</a:t>
            </a:r>
          </a:p>
          <a:p>
            <a:pPr>
              <a:lnSpc>
                <a:spcPct val="130000"/>
              </a:lnSpc>
            </a:pPr>
            <a:r>
              <a:rPr lang="zh-CN" altLang="zh-CN" dirty="0" smtClean="0"/>
              <a:t>每床占</a:t>
            </a:r>
            <a:r>
              <a:rPr lang="zh-CN" altLang="zh-CN" dirty="0"/>
              <a:t>地</a:t>
            </a:r>
            <a:r>
              <a:rPr lang="zh-CN" altLang="zh-CN" dirty="0" smtClean="0"/>
              <a:t>面积</a:t>
            </a:r>
            <a:r>
              <a:rPr lang="en-US" altLang="zh-CN" dirty="0" smtClean="0">
                <a:solidFill>
                  <a:srgbClr val="FF0000"/>
                </a:solidFill>
              </a:rPr>
              <a:t>15</a:t>
            </a:r>
            <a:r>
              <a:rPr lang="zh-CN" altLang="zh-CN" dirty="0">
                <a:solidFill>
                  <a:srgbClr val="FF0000"/>
                </a:solidFill>
              </a:rPr>
              <a:t>～</a:t>
            </a:r>
            <a:r>
              <a:rPr lang="en-US" altLang="zh-CN" dirty="0">
                <a:solidFill>
                  <a:srgbClr val="FF0000"/>
                </a:solidFill>
              </a:rPr>
              <a:t>18m</a:t>
            </a:r>
            <a:r>
              <a:rPr lang="en-US" altLang="zh-CN" baseline="30000" dirty="0">
                <a:solidFill>
                  <a:srgbClr val="FF0000"/>
                </a:solidFill>
              </a:rPr>
              <a:t>2</a:t>
            </a:r>
            <a:r>
              <a:rPr lang="zh-CN" altLang="zh-CN" dirty="0"/>
              <a:t>，床间距</a:t>
            </a:r>
            <a:r>
              <a:rPr lang="zh-CN" altLang="zh-CN" dirty="0">
                <a:solidFill>
                  <a:srgbClr val="FF0000"/>
                </a:solidFill>
              </a:rPr>
              <a:t>大于</a:t>
            </a:r>
            <a:r>
              <a:rPr lang="en-US" altLang="zh-CN" dirty="0" smtClean="0">
                <a:solidFill>
                  <a:srgbClr val="FF0000"/>
                </a:solidFill>
              </a:rPr>
              <a:t>1m</a:t>
            </a:r>
            <a:r>
              <a:rPr lang="zh-CN" altLang="zh-CN" dirty="0" smtClean="0"/>
              <a:t>。</a:t>
            </a:r>
            <a:r>
              <a:rPr lang="zh-CN" altLang="zh-CN" dirty="0"/>
              <a:t>每个</a:t>
            </a:r>
            <a:r>
              <a:rPr lang="en-US" altLang="zh-CN" dirty="0"/>
              <a:t>ICU</a:t>
            </a:r>
            <a:r>
              <a:rPr lang="zh-CN" altLang="zh-CN" dirty="0"/>
              <a:t>最少配备一个</a:t>
            </a:r>
            <a:r>
              <a:rPr lang="zh-CN" altLang="zh-CN" dirty="0">
                <a:solidFill>
                  <a:srgbClr val="FF0000"/>
                </a:solidFill>
              </a:rPr>
              <a:t>单间病房，面积为</a:t>
            </a:r>
            <a:r>
              <a:rPr lang="en-US" altLang="zh-CN" dirty="0">
                <a:solidFill>
                  <a:srgbClr val="FF0000"/>
                </a:solidFill>
              </a:rPr>
              <a:t>18</a:t>
            </a:r>
            <a:r>
              <a:rPr lang="zh-CN" altLang="zh-CN" dirty="0">
                <a:solidFill>
                  <a:srgbClr val="FF0000"/>
                </a:solidFill>
              </a:rPr>
              <a:t>～</a:t>
            </a:r>
            <a:r>
              <a:rPr lang="en-US" altLang="zh-CN" dirty="0">
                <a:solidFill>
                  <a:srgbClr val="FF0000"/>
                </a:solidFill>
              </a:rPr>
              <a:t>25m</a:t>
            </a:r>
            <a:r>
              <a:rPr lang="en-US" altLang="zh-CN" baseline="30000" dirty="0">
                <a:solidFill>
                  <a:srgbClr val="FF0000"/>
                </a:solidFill>
              </a:rPr>
              <a:t>2</a:t>
            </a:r>
            <a:r>
              <a:rPr lang="zh-CN" altLang="zh-CN" dirty="0" smtClean="0"/>
              <a:t>，通常</a:t>
            </a:r>
            <a:r>
              <a:rPr lang="zh-CN" altLang="zh-CN" dirty="0"/>
              <a:t>配备负压隔离病房</a:t>
            </a:r>
            <a:r>
              <a:rPr lang="en-US" altLang="zh-CN" dirty="0"/>
              <a:t>1</a:t>
            </a:r>
            <a:r>
              <a:rPr lang="zh-CN" altLang="zh-CN" dirty="0"/>
              <a:t>～</a:t>
            </a:r>
            <a:r>
              <a:rPr lang="en-US" altLang="zh-CN" dirty="0"/>
              <a:t>2</a:t>
            </a:r>
            <a:r>
              <a:rPr lang="zh-CN" altLang="zh-CN" dirty="0"/>
              <a:t>间。</a:t>
            </a:r>
          </a:p>
          <a:p>
            <a:pPr>
              <a:lnSpc>
                <a:spcPct val="130000"/>
              </a:lnSpc>
            </a:pPr>
            <a:r>
              <a:rPr lang="zh-CN" altLang="zh-CN" dirty="0" smtClean="0"/>
              <a:t>良好</a:t>
            </a:r>
            <a:r>
              <a:rPr lang="zh-CN" altLang="zh-CN" dirty="0"/>
              <a:t>的通风、采光</a:t>
            </a:r>
            <a:r>
              <a:rPr lang="zh-CN" altLang="zh-CN" dirty="0" smtClean="0"/>
              <a:t>条件。</a:t>
            </a:r>
            <a:endParaRPr lang="en-US" altLang="zh-CN" dirty="0" smtClean="0"/>
          </a:p>
          <a:p>
            <a:pPr>
              <a:lnSpc>
                <a:spcPct val="130000"/>
              </a:lnSpc>
            </a:pPr>
            <a:r>
              <a:rPr lang="zh-CN" altLang="zh-CN" dirty="0" smtClean="0"/>
              <a:t>医疗</a:t>
            </a:r>
            <a:r>
              <a:rPr lang="zh-CN" altLang="zh-CN" dirty="0"/>
              <a:t>区域内的</a:t>
            </a:r>
            <a:r>
              <a:rPr lang="zh-CN" altLang="zh-CN" dirty="0" smtClean="0"/>
              <a:t>温度</a:t>
            </a:r>
            <a:r>
              <a:rPr lang="zh-CN" altLang="zh-CN" dirty="0" smtClean="0">
                <a:solidFill>
                  <a:srgbClr val="FF0000"/>
                </a:solidFill>
              </a:rPr>
              <a:t>（</a:t>
            </a:r>
            <a:r>
              <a:rPr lang="en-US" altLang="zh-CN" dirty="0">
                <a:solidFill>
                  <a:srgbClr val="FF0000"/>
                </a:solidFill>
              </a:rPr>
              <a:t>24±1.5</a:t>
            </a:r>
            <a:r>
              <a:rPr lang="zh-CN" altLang="zh-CN" dirty="0">
                <a:solidFill>
                  <a:srgbClr val="FF0000"/>
                </a:solidFill>
              </a:rPr>
              <a:t>）</a:t>
            </a:r>
            <a:r>
              <a:rPr lang="en-US" altLang="zh-CN" dirty="0">
                <a:solidFill>
                  <a:srgbClr val="FF0000"/>
                </a:solidFill>
              </a:rPr>
              <a:t>℃</a:t>
            </a:r>
            <a:r>
              <a:rPr lang="zh-CN" altLang="zh-CN" dirty="0"/>
              <a:t>左右</a:t>
            </a:r>
            <a:r>
              <a:rPr lang="zh-CN" altLang="zh-CN" dirty="0" smtClean="0"/>
              <a:t>。</a:t>
            </a:r>
            <a:endParaRPr lang="en-US" altLang="zh-CN" dirty="0" smtClean="0"/>
          </a:p>
          <a:p>
            <a:pPr>
              <a:lnSpc>
                <a:spcPct val="130000"/>
              </a:lnSpc>
            </a:pPr>
            <a:r>
              <a:rPr lang="zh-CN" altLang="zh-CN" dirty="0" smtClean="0"/>
              <a:t>每个</a:t>
            </a:r>
            <a:r>
              <a:rPr lang="zh-CN" altLang="zh-CN" dirty="0"/>
              <a:t>单间的空气调节</a:t>
            </a:r>
            <a:r>
              <a:rPr lang="zh-CN" altLang="zh-CN" dirty="0" smtClean="0"/>
              <a:t>系统独立</a:t>
            </a:r>
            <a:r>
              <a:rPr lang="zh-CN" altLang="zh-CN" dirty="0"/>
              <a:t>控制</a:t>
            </a:r>
            <a:r>
              <a:rPr lang="zh-CN" altLang="zh-CN" dirty="0" smtClean="0"/>
              <a:t>。</a:t>
            </a:r>
            <a:endParaRPr lang="en-US" altLang="zh-CN" dirty="0" smtClean="0"/>
          </a:p>
          <a:p>
            <a:pPr>
              <a:lnSpc>
                <a:spcPct val="130000"/>
              </a:lnSpc>
            </a:pPr>
            <a:r>
              <a:rPr lang="zh-CN" altLang="zh-CN" dirty="0" smtClean="0"/>
              <a:t>足够</a:t>
            </a:r>
            <a:r>
              <a:rPr lang="zh-CN" altLang="zh-CN" dirty="0"/>
              <a:t>的感应式洗手设施、擦手纸和手消毒</a:t>
            </a:r>
            <a:r>
              <a:rPr lang="zh-CN" altLang="zh-CN" dirty="0" smtClean="0"/>
              <a:t>装置。</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1178597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重症监护病房的布局</a:t>
            </a:r>
            <a:endParaRPr lang="zh-CN" altLang="en-US" b="1" dirty="0"/>
          </a:p>
        </p:txBody>
      </p:sp>
      <p:sp>
        <p:nvSpPr>
          <p:cNvPr id="3" name="内容占位符 2"/>
          <p:cNvSpPr>
            <a:spLocks noGrp="1"/>
          </p:cNvSpPr>
          <p:nvPr>
            <p:ph idx="1"/>
          </p:nvPr>
        </p:nvSpPr>
        <p:spPr>
          <a:xfrm>
            <a:off x="251520" y="1052736"/>
            <a:ext cx="8610600" cy="5256584"/>
          </a:xfrm>
        </p:spPr>
        <p:txBody>
          <a:bodyPr/>
          <a:lstStyle/>
          <a:p>
            <a:pPr marL="0" indent="0">
              <a:lnSpc>
                <a:spcPct val="130000"/>
              </a:lnSpc>
              <a:buNone/>
            </a:pPr>
            <a:r>
              <a:rPr lang="zh-CN" altLang="zh-CN" sz="3200" dirty="0"/>
              <a:t>（三）</a:t>
            </a:r>
            <a:r>
              <a:rPr lang="en-US" altLang="zh-CN" sz="3200" dirty="0"/>
              <a:t>ICU</a:t>
            </a:r>
            <a:r>
              <a:rPr lang="zh-CN" altLang="zh-CN" sz="3200" dirty="0"/>
              <a:t>辅助用房设计</a:t>
            </a:r>
          </a:p>
          <a:p>
            <a:pPr>
              <a:lnSpc>
                <a:spcPct val="130000"/>
              </a:lnSpc>
            </a:pPr>
            <a:r>
              <a:rPr lang="zh-CN" altLang="zh-CN" sz="3200" dirty="0"/>
              <a:t>辅助用房包括医师办公室</a:t>
            </a:r>
            <a:r>
              <a:rPr lang="zh-CN" altLang="zh-CN" sz="3200" dirty="0" smtClean="0"/>
              <a:t>、休息室</a:t>
            </a:r>
            <a:r>
              <a:rPr lang="zh-CN" altLang="zh-CN" sz="3200" dirty="0"/>
              <a:t>、中央工作站、治疗室、配药室、仪器室、更衣室、清洁</a:t>
            </a:r>
            <a:r>
              <a:rPr lang="zh-CN" altLang="zh-CN" sz="3200" dirty="0" smtClean="0"/>
              <a:t>室等。</a:t>
            </a:r>
            <a:endParaRPr lang="en-US" altLang="zh-CN" sz="3200" dirty="0" smtClean="0"/>
          </a:p>
          <a:p>
            <a:pPr>
              <a:lnSpc>
                <a:spcPct val="130000"/>
              </a:lnSpc>
            </a:pPr>
            <a:r>
              <a:rPr lang="zh-CN" altLang="zh-CN" sz="3200" dirty="0" smtClean="0"/>
              <a:t>辅助</a:t>
            </a:r>
            <a:r>
              <a:rPr lang="zh-CN" altLang="zh-CN" sz="3200" dirty="0"/>
              <a:t>用房面积与病房面积之间应达到</a:t>
            </a:r>
            <a:r>
              <a:rPr lang="en-US" altLang="zh-CN" sz="3200" dirty="0" smtClean="0">
                <a:solidFill>
                  <a:srgbClr val="FF0000"/>
                </a:solidFill>
              </a:rPr>
              <a:t>1.5︰1</a:t>
            </a:r>
            <a:r>
              <a:rPr lang="zh-CN" altLang="zh-CN" sz="3200" dirty="0">
                <a:solidFill>
                  <a:srgbClr val="FF0000"/>
                </a:solidFill>
              </a:rPr>
              <a:t>以上</a:t>
            </a:r>
            <a:r>
              <a:rPr lang="zh-CN" altLang="zh-CN" sz="3200" dirty="0" smtClean="0"/>
              <a:t>。</a:t>
            </a:r>
            <a:endParaRPr lang="en-US" altLang="zh-CN" sz="3200" dirty="0" smtClean="0"/>
          </a:p>
          <a:p>
            <a:pPr>
              <a:lnSpc>
                <a:spcPct val="130000"/>
              </a:lnSpc>
            </a:pPr>
            <a:r>
              <a:rPr lang="zh-CN" altLang="zh-CN" sz="3200" dirty="0" smtClean="0"/>
              <a:t>严格</a:t>
            </a:r>
            <a:r>
              <a:rPr lang="zh-CN" altLang="zh-CN" sz="3200" dirty="0"/>
              <a:t>划分清洁区、污染区、生活区，保证各区域间相对</a:t>
            </a:r>
            <a:r>
              <a:rPr lang="zh-CN" altLang="zh-CN" sz="3200" dirty="0" smtClean="0"/>
              <a:t>独立性。</a:t>
            </a:r>
            <a:endParaRPr lang="zh-CN" altLang="zh-CN" sz="32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540461969"/>
      </p:ext>
    </p:extLst>
  </p:cSld>
  <p:clrMapOvr>
    <a:masterClrMapping/>
  </p:clrMapOvr>
  <p:timing>
    <p:tnLst>
      <p:par>
        <p:cTn id="1" dur="indefinite" restart="never" nodeType="tmRoot"/>
      </p:par>
    </p:tnLst>
  </p:timing>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1226</TotalTime>
  <Pages>0</Pages>
  <Words>4129</Words>
  <Characters>0</Characters>
  <Application>Microsoft Office PowerPoint</Application>
  <DocSecurity>0</DocSecurity>
  <PresentationFormat>全屏显示(4:3)</PresentationFormat>
  <Lines>0</Lines>
  <Paragraphs>365</Paragraphs>
  <Slides>49</Slides>
  <Notes>0</Notes>
  <HiddenSlides>0</HiddenSlides>
  <MMClips>0</MMClips>
  <ScaleCrop>false</ScaleCrop>
  <HeadingPairs>
    <vt:vector size="4" baseType="variant">
      <vt:variant>
        <vt:lpstr>主题</vt:lpstr>
      </vt:variant>
      <vt:variant>
        <vt:i4>1</vt:i4>
      </vt:variant>
      <vt:variant>
        <vt:lpstr>幻灯片标题</vt:lpstr>
      </vt:variant>
      <vt:variant>
        <vt:i4>49</vt:i4>
      </vt:variant>
    </vt:vector>
  </HeadingPairs>
  <TitlesOfParts>
    <vt:vector size="50" baseType="lpstr">
      <vt:lpstr>课件模板</vt:lpstr>
      <vt:lpstr>重症监护病房的设置与管理</vt:lpstr>
      <vt:lpstr>目  录</vt:lpstr>
      <vt:lpstr>学习目标</vt:lpstr>
      <vt:lpstr>幻灯片 4</vt:lpstr>
      <vt:lpstr>重症监护病房的设置原则</vt:lpstr>
      <vt:lpstr>重症监护病房的设置原则</vt:lpstr>
      <vt:lpstr>重症监护病房的布局</vt:lpstr>
      <vt:lpstr>重症监护病房的布局</vt:lpstr>
      <vt:lpstr>重症监护病房的布局</vt:lpstr>
      <vt:lpstr>重症监护病房的布局</vt:lpstr>
      <vt:lpstr>幻灯片 11</vt:lpstr>
      <vt:lpstr>重症监护病房的护理人员要求</vt:lpstr>
      <vt:lpstr>重症监护病房的护理人员要求</vt:lpstr>
      <vt:lpstr>重症监护病房的护理人员要求</vt:lpstr>
      <vt:lpstr>重症监护病房的护理质量管理</vt:lpstr>
      <vt:lpstr>重症监护病房的护理质量管理</vt:lpstr>
      <vt:lpstr>重症监护病房的护理质量管理</vt:lpstr>
      <vt:lpstr>重症监护病房的护理质量管理</vt:lpstr>
      <vt:lpstr>重症监护病房的护理质量管理</vt:lpstr>
      <vt:lpstr>幻灯片 20</vt:lpstr>
      <vt:lpstr>重症监护病房感染管理</vt:lpstr>
      <vt:lpstr>重症监护病房感染控制概述</vt:lpstr>
      <vt:lpstr>重症监护病房感染控制概述</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重症监护病房感染的预防与控制</vt:lpstr>
      <vt:lpstr>幻灯片 49</vt:lpstr>
    </vt:vector>
  </TitlesOfParts>
  <Company>pump</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课程名称</dc:title>
  <dc:creator>zhang7</dc:creator>
  <cp:lastModifiedBy>Yangjie</cp:lastModifiedBy>
  <cp:revision>175</cp:revision>
  <cp:lastPrinted>1899-12-30T00:00:00Z</cp:lastPrinted>
  <dcterms:created xsi:type="dcterms:W3CDTF">2008-12-16T07:41:38Z</dcterms:created>
  <dcterms:modified xsi:type="dcterms:W3CDTF">2015-12-10T02:29:43Z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2052-6.4.0.1920</vt:lpwstr>
  </property>
</Properties>
</file>